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302" r:id="rId3"/>
    <p:sldId id="305" r:id="rId4"/>
    <p:sldId id="304" r:id="rId5"/>
    <p:sldId id="257" r:id="rId6"/>
    <p:sldId id="297" r:id="rId7"/>
    <p:sldId id="258" r:id="rId8"/>
    <p:sldId id="296" r:id="rId9"/>
    <p:sldId id="291" r:id="rId10"/>
    <p:sldId id="292" r:id="rId11"/>
    <p:sldId id="290" r:id="rId12"/>
    <p:sldId id="294" r:id="rId13"/>
    <p:sldId id="295" r:id="rId14"/>
    <p:sldId id="293" r:id="rId15"/>
    <p:sldId id="286" r:id="rId16"/>
    <p:sldId id="287" r:id="rId17"/>
    <p:sldId id="301" r:id="rId18"/>
    <p:sldId id="306" r:id="rId19"/>
    <p:sldId id="308" r:id="rId20"/>
    <p:sldId id="317" r:id="rId21"/>
    <p:sldId id="322" r:id="rId22"/>
    <p:sldId id="318" r:id="rId23"/>
    <p:sldId id="329" r:id="rId24"/>
    <p:sldId id="319" r:id="rId25"/>
    <p:sldId id="326" r:id="rId26"/>
    <p:sldId id="320" r:id="rId27"/>
    <p:sldId id="327" r:id="rId28"/>
    <p:sldId id="321" r:id="rId29"/>
    <p:sldId id="309" r:id="rId30"/>
    <p:sldId id="328" r:id="rId31"/>
    <p:sldId id="331" r:id="rId32"/>
    <p:sldId id="307" r:id="rId33"/>
    <p:sldId id="347" r:id="rId34"/>
    <p:sldId id="339" r:id="rId35"/>
    <p:sldId id="344" r:id="rId36"/>
    <p:sldId id="345" r:id="rId37"/>
    <p:sldId id="343" r:id="rId38"/>
    <p:sldId id="332" r:id="rId39"/>
    <p:sldId id="337" r:id="rId40"/>
    <p:sldId id="334" r:id="rId41"/>
    <p:sldId id="335" r:id="rId42"/>
    <p:sldId id="338" r:id="rId43"/>
    <p:sldId id="346" r:id="rId44"/>
    <p:sldId id="349" r:id="rId45"/>
  </p:sldIdLst>
  <p:sldSz cx="9144000" cy="6858000" type="screen4x3"/>
  <p:notesSz cx="6742113" cy="98726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66"/>
    <a:srgbClr val="1A4236"/>
    <a:srgbClr val="1B454B"/>
    <a:srgbClr val="1B4B3C"/>
    <a:srgbClr val="155139"/>
    <a:srgbClr val="C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44" autoAdjust="0"/>
    <p:restoredTop sz="94660" autoAdjust="0"/>
  </p:normalViewPr>
  <p:slideViewPr>
    <p:cSldViewPr snapToGrid="0">
      <p:cViewPr varScale="1">
        <p:scale>
          <a:sx n="97" d="100"/>
          <a:sy n="97" d="100"/>
        </p:scale>
        <p:origin x="7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5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&#12461;&#12522;&#12531;&#30740;&#20462;&#20250;\&#12487;&#12540;&#12479;&#31649;&#29702;%20-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&#25998;&#34276;\JSDT%202017\&#39640;&#23665;&#12288;date%20-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+mn-ea"/>
                <a:ea typeface="+mn-ea"/>
              </a:defRPr>
            </a:pPr>
            <a:r>
              <a:rPr lang="ja-JP" altLang="en-US" sz="1600" dirty="0">
                <a:latin typeface="+mn-ea"/>
                <a:ea typeface="+mn-ea"/>
              </a:rPr>
              <a:t>透析効率</a:t>
            </a:r>
          </a:p>
        </c:rich>
      </c:tx>
      <c:layout>
        <c:manualLayout>
          <c:xMode val="edge"/>
          <c:yMode val="edge"/>
          <c:x val="0.4441877568752764"/>
          <c:y val="3.16059561807398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767304785987"/>
          <c:y val="0.12465075390868219"/>
          <c:w val="0.75432722574456068"/>
          <c:h val="0.69911045222765389"/>
        </c:manualLayout>
      </c:layout>
      <c:lineChart>
        <c:grouping val="standard"/>
        <c:varyColors val="0"/>
        <c:ser>
          <c:idx val="0"/>
          <c:order val="0"/>
          <c:tx>
            <c:strRef>
              <c:f>Sheet1!$A$118</c:f>
              <c:strCache>
                <c:ptCount val="1"/>
                <c:pt idx="0">
                  <c:v>HD：Kt/Vsp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810090078047862E-3"/>
                  <c:y val="1.16637311412622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304532013361562E-2"/>
                      <c:h val="4.48004831539904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D940-4BA2-AF2B-52A76363F875}"/>
                </c:ext>
              </c:extLst>
            </c:dLbl>
            <c:dLbl>
              <c:idx val="2"/>
              <c:layout>
                <c:manualLayout>
                  <c:x val="-1.0922497691409185E-2"/>
                  <c:y val="1.6329223597766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40-4BA2-AF2B-52A76363F875}"/>
                </c:ext>
              </c:extLst>
            </c:dLbl>
            <c:dLbl>
              <c:idx val="4"/>
              <c:layout>
                <c:manualLayout>
                  <c:x val="-3.1207136261169584E-3"/>
                  <c:y val="1.8661969826019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261320695835591E-2"/>
                      <c:h val="5.41314680670001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940-4BA2-AF2B-52A76363F875}"/>
                </c:ext>
              </c:extLst>
            </c:dLbl>
            <c:dLbl>
              <c:idx val="6"/>
              <c:layout>
                <c:manualLayout>
                  <c:x val="-9.3621408783508258E-3"/>
                  <c:y val="9.330984913009763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40-4BA2-AF2B-52A76363F875}"/>
                </c:ext>
              </c:extLst>
            </c:dLbl>
            <c:dLbl>
              <c:idx val="8"/>
              <c:layout>
                <c:manualLayout>
                  <c:x val="-7.8017840652923514E-3"/>
                  <c:y val="1.1663731141262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40-4BA2-AF2B-52A76363F875}"/>
                </c:ext>
              </c:extLst>
            </c:dLbl>
            <c:dLbl>
              <c:idx val="10"/>
              <c:layout>
                <c:manualLayout>
                  <c:x val="-4.6810704391754415E-3"/>
                  <c:y val="2.09947160542717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Sheet1!$D$118:$O$118</c:f>
              <c:numCache>
                <c:formatCode>General</c:formatCode>
                <c:ptCount val="12"/>
                <c:pt idx="0" formatCode="0.00_);[Red]\(0.00\)">
                  <c:v>1.5</c:v>
                </c:pt>
                <c:pt idx="2" formatCode="0.00_);[Red]\(0.00\)">
                  <c:v>1.49</c:v>
                </c:pt>
                <c:pt idx="4" formatCode="0.00_);[Red]\(0.00\)">
                  <c:v>1.48</c:v>
                </c:pt>
                <c:pt idx="6" formatCode="0.00_);[Red]\(0.00\)">
                  <c:v>1.48</c:v>
                </c:pt>
                <c:pt idx="8" formatCode="0.00_);[Red]\(0.00\)">
                  <c:v>1.51</c:v>
                </c:pt>
                <c:pt idx="10" formatCode="0.00_);[Red]\(0.00\)">
                  <c:v>1.48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F5-4676-95FC-99E245DF0972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Sheet1!$D$119:$O$119</c:f>
              <c:numCache>
                <c:formatCode>General</c:formatCode>
                <c:ptCount val="12"/>
                <c:pt idx="0" formatCode="0.00_);[Red]\(0.00\)">
                  <c:v>1.34</c:v>
                </c:pt>
                <c:pt idx="2" formatCode="0.00_);[Red]\(0.00\)">
                  <c:v>1.31</c:v>
                </c:pt>
                <c:pt idx="4" formatCode="0.00_);[Red]\(0.00\)">
                  <c:v>1.29</c:v>
                </c:pt>
                <c:pt idx="6" formatCode="0.00_);[Red]\(0.00\)">
                  <c:v>1.27</c:v>
                </c:pt>
                <c:pt idx="8" formatCode="0.00_);[Red]\(0.00\)">
                  <c:v>1.32</c:v>
                </c:pt>
                <c:pt idx="10" formatCode="0.00_);[Red]\(0.00\)">
                  <c:v>1.33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F5-4676-95FC-99E245DF0972}"/>
            </c:ext>
          </c:extLst>
        </c:ser>
        <c:ser>
          <c:idx val="2"/>
          <c:order val="2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Sheet1!$D$120:$O$120</c:f>
              <c:numCache>
                <c:formatCode>General</c:formatCode>
                <c:ptCount val="12"/>
                <c:pt idx="0" formatCode="0.00_);[Red]\(0.00\)">
                  <c:v>1.61</c:v>
                </c:pt>
                <c:pt idx="2" formatCode="0.00_);[Red]\(0.00\)">
                  <c:v>1.6300000000000001</c:v>
                </c:pt>
                <c:pt idx="4" formatCode="0.00_);[Red]\(0.00\)">
                  <c:v>1.61</c:v>
                </c:pt>
                <c:pt idx="6" formatCode="0.00_);[Red]\(0.00\)">
                  <c:v>1.61</c:v>
                </c:pt>
                <c:pt idx="8" formatCode="0.00_);[Red]\(0.00\)">
                  <c:v>1.7000000000000008</c:v>
                </c:pt>
                <c:pt idx="10" formatCode="0.00_);[Red]\(0.00\)">
                  <c:v>1.6300000000000001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F5-4676-95FC-99E245DF0972}"/>
            </c:ext>
          </c:extLst>
        </c:ser>
        <c:ser>
          <c:idx val="3"/>
          <c:order val="3"/>
          <c:tx>
            <c:strRef>
              <c:f>Sheet1!$A$121</c:f>
              <c:strCache>
                <c:ptCount val="1"/>
                <c:pt idx="0">
                  <c:v>O‐HDF：Kt/Vsp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1"/>
              <c:layout>
                <c:manualLayout>
                  <c:x val="-4.6810704391753539E-3"/>
                  <c:y val="-1.3996477369514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40-4BA2-AF2B-52A76363F875}"/>
                </c:ext>
              </c:extLst>
            </c:dLbl>
            <c:dLbl>
              <c:idx val="3"/>
              <c:layout>
                <c:manualLayout>
                  <c:x val="-5.7212422222693629E-17"/>
                  <c:y val="-1.3996477369514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40-4BA2-AF2B-52A76363F875}"/>
                </c:ext>
              </c:extLst>
            </c:dLbl>
            <c:dLbl>
              <c:idx val="5"/>
              <c:layout>
                <c:manualLayout>
                  <c:x val="-1.5603506699213973E-2"/>
                  <c:y val="-1.16636393008594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864888826420001E-2"/>
                      <c:h val="7.04606916647670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940-4BA2-AF2B-52A76363F875}"/>
                </c:ext>
              </c:extLst>
            </c:dLbl>
            <c:dLbl>
              <c:idx val="7"/>
              <c:layout>
                <c:manualLayout>
                  <c:x val="-9.3621408783508258E-3"/>
                  <c:y val="-1.3996477369514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40-4BA2-AF2B-52A76363F875}"/>
                </c:ext>
              </c:extLst>
            </c:dLbl>
            <c:dLbl>
              <c:idx val="9"/>
              <c:layout>
                <c:manualLayout>
                  <c:x val="0"/>
                  <c:y val="-1.3996477369514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40-4BA2-AF2B-52A76363F875}"/>
                </c:ext>
              </c:extLst>
            </c:dLbl>
            <c:dLbl>
              <c:idx val="11"/>
              <c:layout>
                <c:manualLayout>
                  <c:x val="-1.0922497691409249E-2"/>
                  <c:y val="-9.33098491300976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Sheet1!$D$121:$O$121</c:f>
              <c:numCache>
                <c:formatCode>0.00_);[Red]\(0.00\)</c:formatCode>
                <c:ptCount val="12"/>
                <c:pt idx="1">
                  <c:v>1.6800000000000028</c:v>
                </c:pt>
                <c:pt idx="3">
                  <c:v>1.6700000000000021</c:v>
                </c:pt>
                <c:pt idx="5">
                  <c:v>1.6800000000000028</c:v>
                </c:pt>
                <c:pt idx="7">
                  <c:v>1.6700000000000021</c:v>
                </c:pt>
                <c:pt idx="9">
                  <c:v>1.62</c:v>
                </c:pt>
                <c:pt idx="11">
                  <c:v>1.6300000000000001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F5-4676-95FC-99E245DF0972}"/>
            </c:ext>
          </c:extLst>
        </c:ser>
        <c:ser>
          <c:idx val="4"/>
          <c:order val="4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Sheet1!$D$122:$O$122</c:f>
              <c:numCache>
                <c:formatCode>0.00_);[Red]\(0.00\)</c:formatCode>
                <c:ptCount val="12"/>
                <c:pt idx="1">
                  <c:v>1.54</c:v>
                </c:pt>
                <c:pt idx="3">
                  <c:v>1.54</c:v>
                </c:pt>
                <c:pt idx="5">
                  <c:v>1.53</c:v>
                </c:pt>
                <c:pt idx="7">
                  <c:v>1.48</c:v>
                </c:pt>
                <c:pt idx="9">
                  <c:v>1.42</c:v>
                </c:pt>
                <c:pt idx="11">
                  <c:v>1.44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F5-4676-95FC-99E245DF0972}"/>
            </c:ext>
          </c:extLst>
        </c:ser>
        <c:ser>
          <c:idx val="5"/>
          <c:order val="5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Sheet1!$D$117:$O$117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Sheet1!$D$123:$O$123</c:f>
              <c:numCache>
                <c:formatCode>0.00_);[Red]\(0.00\)</c:formatCode>
                <c:ptCount val="12"/>
                <c:pt idx="1">
                  <c:v>1.83</c:v>
                </c:pt>
                <c:pt idx="3">
                  <c:v>1.7900000000000009</c:v>
                </c:pt>
                <c:pt idx="5">
                  <c:v>1.81</c:v>
                </c:pt>
                <c:pt idx="7">
                  <c:v>1.83</c:v>
                </c:pt>
                <c:pt idx="9">
                  <c:v>1.81</c:v>
                </c:pt>
                <c:pt idx="11">
                  <c:v>1.7800000000000009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F5-4676-95FC-99E245DF0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4616064"/>
        <c:axId val="34617600"/>
      </c:lineChart>
      <c:lineChart>
        <c:grouping val="standard"/>
        <c:varyColors val="0"/>
        <c:ser>
          <c:idx val="6"/>
          <c:order val="6"/>
          <c:tx>
            <c:strRef>
              <c:f>Sheet1!$A$124</c:f>
              <c:strCache>
                <c:ptCount val="1"/>
                <c:pt idx="0">
                  <c:v>HD：β2MG除去率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2.7992954739028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40-4BA2-AF2B-52A76363F875}"/>
                </c:ext>
              </c:extLst>
            </c:dLbl>
            <c:dLbl>
              <c:idx val="2"/>
              <c:layout>
                <c:manualLayout>
                  <c:x val="-9.3621408783507807E-3"/>
                  <c:y val="1.632922359776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940-4BA2-AF2B-52A76363F875}"/>
                </c:ext>
              </c:extLst>
            </c:dLbl>
            <c:dLbl>
              <c:idx val="4"/>
              <c:layout>
                <c:manualLayout>
                  <c:x val="-6.2414272522338596E-3"/>
                  <c:y val="1.8661969826019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40-4BA2-AF2B-52A76363F875}"/>
                </c:ext>
              </c:extLst>
            </c:dLbl>
            <c:dLbl>
              <c:idx val="6"/>
              <c:layout>
                <c:manualLayout>
                  <c:x val="-1.5603568130584473E-3"/>
                  <c:y val="1.3996477369514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40-4BA2-AF2B-52A76363F875}"/>
                </c:ext>
              </c:extLst>
            </c:dLbl>
            <c:dLbl>
              <c:idx val="8"/>
              <c:layout>
                <c:manualLayout>
                  <c:x val="-1.5603568130585638E-3"/>
                  <c:y val="1.866196982601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940-4BA2-AF2B-52A76363F875}"/>
                </c:ext>
              </c:extLst>
            </c:dLbl>
            <c:dLbl>
              <c:idx val="10"/>
              <c:layout>
                <c:manualLayout>
                  <c:x val="-1.5603568130585638E-3"/>
                  <c:y val="1.6329223597766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Sheet1!$D$124:$O$124</c:f>
              <c:numCache>
                <c:formatCode>General</c:formatCode>
                <c:ptCount val="12"/>
                <c:pt idx="0" formatCode="0.00%">
                  <c:v>0.67910000000000192</c:v>
                </c:pt>
                <c:pt idx="2" formatCode="0.00%">
                  <c:v>0.67870000000000252</c:v>
                </c:pt>
                <c:pt idx="4" formatCode="0.00%">
                  <c:v>0.67000000000000193</c:v>
                </c:pt>
                <c:pt idx="6" formatCode="0.00%">
                  <c:v>0.67320000000000169</c:v>
                </c:pt>
                <c:pt idx="8" formatCode="0.00%">
                  <c:v>0.68100000000000083</c:v>
                </c:pt>
                <c:pt idx="10" formatCode="0.00%">
                  <c:v>0.66810000000000191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4F5-4676-95FC-99E245DF0972}"/>
            </c:ext>
          </c:extLst>
        </c:ser>
        <c:ser>
          <c:idx val="7"/>
          <c:order val="7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Sheet1!$D$125:$O$125</c:f>
              <c:numCache>
                <c:formatCode>General</c:formatCode>
                <c:ptCount val="12"/>
                <c:pt idx="0" formatCode="0.00%">
                  <c:v>0.64340000000000064</c:v>
                </c:pt>
                <c:pt idx="2" formatCode="0.00%">
                  <c:v>0.63710000000000144</c:v>
                </c:pt>
                <c:pt idx="4" formatCode="0.00%">
                  <c:v>0.63000000000000156</c:v>
                </c:pt>
                <c:pt idx="6" formatCode="0.00%">
                  <c:v>0.62230000000000063</c:v>
                </c:pt>
                <c:pt idx="8" formatCode="0.00%">
                  <c:v>0.64050000000000062</c:v>
                </c:pt>
                <c:pt idx="10" formatCode="0.00%">
                  <c:v>0.63920000000000143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4F5-4676-95FC-99E245DF0972}"/>
            </c:ext>
          </c:extLst>
        </c:ser>
        <c:ser>
          <c:idx val="8"/>
          <c:order val="8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Sheet1!$D$126:$O$126</c:f>
              <c:numCache>
                <c:formatCode>General</c:formatCode>
                <c:ptCount val="12"/>
                <c:pt idx="0" formatCode="0.00%">
                  <c:v>0.70670000000000144</c:v>
                </c:pt>
                <c:pt idx="2" formatCode="0.00%">
                  <c:v>0.71530000000000005</c:v>
                </c:pt>
                <c:pt idx="4" formatCode="0.00%">
                  <c:v>0.71000000000000063</c:v>
                </c:pt>
                <c:pt idx="6" formatCode="0.00%">
                  <c:v>0.70720000000000005</c:v>
                </c:pt>
                <c:pt idx="8" formatCode="0.00%">
                  <c:v>0.72450000000000003</c:v>
                </c:pt>
                <c:pt idx="10" formatCode="0.00%">
                  <c:v>0.71470000000000156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F5-4676-95FC-99E245DF0972}"/>
            </c:ext>
          </c:extLst>
        </c:ser>
        <c:ser>
          <c:idx val="9"/>
          <c:order val="9"/>
          <c:tx>
            <c:strRef>
              <c:f>Sheet1!$A$127</c:f>
              <c:strCache>
                <c:ptCount val="1"/>
                <c:pt idx="0">
                  <c:v>O‐HDF：β2MG除去率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1"/>
              <c:layout>
                <c:manualLayout>
                  <c:x val="-9.3621408783507564E-3"/>
                  <c:y val="-1.6329223597767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940-4BA2-AF2B-52A76363F875}"/>
                </c:ext>
              </c:extLst>
            </c:dLbl>
            <c:dLbl>
              <c:idx val="3"/>
              <c:layout>
                <c:manualLayout>
                  <c:x val="-4.6810704391753348E-3"/>
                  <c:y val="-2.099471605427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940-4BA2-AF2B-52A76363F875}"/>
                </c:ext>
              </c:extLst>
            </c:dLbl>
            <c:dLbl>
              <c:idx val="5"/>
              <c:layout>
                <c:manualLayout>
                  <c:x val="-3.1207136261168955E-3"/>
                  <c:y val="-1.3996477369514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40-4BA2-AF2B-52A76363F875}"/>
                </c:ext>
              </c:extLst>
            </c:dLbl>
            <c:dLbl>
              <c:idx val="7"/>
              <c:layout>
                <c:manualLayout>
                  <c:x val="-1.2347825033981522E-2"/>
                  <c:y val="-2.2162061174563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83890811226437E-2"/>
                      <c:h val="5.1805287628246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D940-4BA2-AF2B-52A76363F875}"/>
                </c:ext>
              </c:extLst>
            </c:dLbl>
            <c:dLbl>
              <c:idx val="9"/>
              <c:layout>
                <c:manualLayout>
                  <c:x val="-7.8017840652922299E-3"/>
                  <c:y val="-1.6329223597766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940-4BA2-AF2B-52A76363F875}"/>
                </c:ext>
              </c:extLst>
            </c:dLbl>
            <c:dLbl>
              <c:idx val="11"/>
              <c:layout>
                <c:manualLayout>
                  <c:x val="-7.8017840652923514E-3"/>
                  <c:y val="-1.3996477369514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940-4BA2-AF2B-52A76363F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Sheet1!$D$127:$O$127</c:f>
              <c:numCache>
                <c:formatCode>0.00%</c:formatCode>
                <c:ptCount val="12"/>
                <c:pt idx="1">
                  <c:v>0.71970000000000156</c:v>
                </c:pt>
                <c:pt idx="3">
                  <c:v>0.71750000000000003</c:v>
                </c:pt>
                <c:pt idx="5">
                  <c:v>0.71890000000000065</c:v>
                </c:pt>
                <c:pt idx="7">
                  <c:v>0.71600000000000064</c:v>
                </c:pt>
                <c:pt idx="9">
                  <c:v>0.70460000000000156</c:v>
                </c:pt>
                <c:pt idx="11">
                  <c:v>0.70950000000000002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4F5-4676-95FC-99E245DF0972}"/>
            </c:ext>
          </c:extLst>
        </c:ser>
        <c:ser>
          <c:idx val="10"/>
          <c:order val="10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Sheet1!$D$128:$O$128</c:f>
              <c:numCache>
                <c:formatCode>0.00%</c:formatCode>
                <c:ptCount val="12"/>
                <c:pt idx="1">
                  <c:v>0.69290000000000085</c:v>
                </c:pt>
                <c:pt idx="3">
                  <c:v>0.69340000000000057</c:v>
                </c:pt>
                <c:pt idx="5">
                  <c:v>0.69200000000000073</c:v>
                </c:pt>
                <c:pt idx="7">
                  <c:v>0.68090000000000073</c:v>
                </c:pt>
                <c:pt idx="9">
                  <c:v>0.67040000000000144</c:v>
                </c:pt>
                <c:pt idx="11">
                  <c:v>0.66730000000000156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4F5-4676-95FC-99E245DF0972}"/>
            </c:ext>
          </c:extLst>
        </c:ser>
        <c:ser>
          <c:idx val="11"/>
          <c:order val="1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Sheet1!$D$117:$P$117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Sheet1!$D$129:$O$129</c:f>
              <c:numCache>
                <c:formatCode>0.00%</c:formatCode>
                <c:ptCount val="12"/>
                <c:pt idx="1">
                  <c:v>0.75360000000000193</c:v>
                </c:pt>
                <c:pt idx="3">
                  <c:v>0.74950000000000061</c:v>
                </c:pt>
                <c:pt idx="5">
                  <c:v>0.74920000000000064</c:v>
                </c:pt>
                <c:pt idx="7">
                  <c:v>0.75320000000000065</c:v>
                </c:pt>
                <c:pt idx="9">
                  <c:v>0.74820000000000064</c:v>
                </c:pt>
                <c:pt idx="11">
                  <c:v>0.74890000000000156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4F5-4676-95FC-99E245DF0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4629504"/>
        <c:axId val="34627968"/>
      </c:lineChart>
      <c:catAx>
        <c:axId val="34616064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low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ja-JP"/>
          </a:p>
        </c:txPr>
        <c:crossAx val="34617600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34617600"/>
        <c:scaling>
          <c:orientation val="minMax"/>
          <c:max val="2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>
                    <a:latin typeface="+mn-ea"/>
                    <a:ea typeface="+mn-ea"/>
                  </a:defRPr>
                </a:pPr>
                <a:r>
                  <a:rPr lang="en-US" altLang="ja-JP" sz="1200" dirty="0" err="1">
                    <a:latin typeface="+mn-ea"/>
                    <a:ea typeface="+mn-ea"/>
                  </a:rPr>
                  <a:t>Kt</a:t>
                </a:r>
                <a:r>
                  <a:rPr lang="en-US" altLang="ja-JP" sz="1200" dirty="0">
                    <a:latin typeface="+mn-ea"/>
                    <a:ea typeface="+mn-ea"/>
                  </a:rPr>
                  <a:t>/V</a:t>
                </a:r>
                <a:r>
                  <a:rPr lang="ja-JP" altLang="en-US" sz="1200" dirty="0">
                    <a:latin typeface="+mn-ea"/>
                    <a:ea typeface="+mn-ea"/>
                  </a:rPr>
                  <a:t> </a:t>
                </a:r>
                <a:r>
                  <a:rPr lang="en-US" altLang="ja-JP" sz="1200" dirty="0" err="1">
                    <a:latin typeface="+mn-ea"/>
                    <a:ea typeface="+mn-ea"/>
                  </a:rPr>
                  <a:t>sp</a:t>
                </a:r>
                <a:endParaRPr lang="ja-JP" altLang="en-US" sz="1200" dirty="0">
                  <a:latin typeface="+mn-ea"/>
                  <a:ea typeface="+mn-ea"/>
                </a:endParaRPr>
              </a:p>
            </c:rich>
          </c:tx>
          <c:layout>
            <c:manualLayout>
              <c:xMode val="edge"/>
              <c:yMode val="edge"/>
              <c:x val="1.7574040773720739E-2"/>
              <c:y val="0.39109528396762488"/>
            </c:manualLayout>
          </c:layout>
          <c:overlay val="0"/>
        </c:title>
        <c:numFmt formatCode="#,##0.0_);\(#,##0.0\)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 b="1">
                <a:solidFill>
                  <a:schemeClr val="tx1"/>
                </a:solidFill>
                <a:latin typeface="+mn-ea"/>
                <a:ea typeface="+mn-ea"/>
              </a:defRPr>
            </a:pPr>
            <a:endParaRPr lang="ja-JP"/>
          </a:p>
        </c:txPr>
        <c:crossAx val="34616064"/>
        <c:crosses val="autoZero"/>
        <c:crossBetween val="between"/>
        <c:majorUnit val="0.5"/>
      </c:valAx>
      <c:valAx>
        <c:axId val="34627968"/>
        <c:scaling>
          <c:orientation val="minMax"/>
          <c:max val="1"/>
          <c:min val="0.5"/>
        </c:scaling>
        <c:delete val="0"/>
        <c:axPos val="r"/>
        <c:numFmt formatCode="0%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100" b="1">
                <a:solidFill>
                  <a:sysClr val="windowText" lastClr="000000"/>
                </a:solidFill>
                <a:latin typeface="+mn-ea"/>
                <a:ea typeface="+mn-ea"/>
              </a:defRPr>
            </a:pPr>
            <a:endParaRPr lang="ja-JP"/>
          </a:p>
        </c:txPr>
        <c:crossAx val="34629504"/>
        <c:crosses val="max"/>
        <c:crossBetween val="between"/>
        <c:majorUnit val="0.1"/>
      </c:valAx>
      <c:catAx>
        <c:axId val="34629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627968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>
          <a:solidFill>
            <a:schemeClr val="bg1">
              <a:lumMod val="50000"/>
            </a:schemeClr>
          </a:solidFill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1.0935224792402703E-2"/>
          <c:y val="0.90280585287865689"/>
          <c:w val="0.91585755932757562"/>
          <c:h val="5.1850647701295396E-2"/>
        </c:manualLayout>
      </c:layout>
      <c:overlay val="0"/>
      <c:txPr>
        <a:bodyPr/>
        <a:lstStyle/>
        <a:p>
          <a:pPr>
            <a:defRPr sz="1400" b="1">
              <a:latin typeface="+mn-ea"/>
              <a:ea typeface="+mn-ea"/>
            </a:defRPr>
          </a:pPr>
          <a:endParaRPr lang="ja-JP"/>
        </a:p>
      </c:txPr>
    </c:legend>
    <c:plotVisOnly val="1"/>
    <c:dispBlanksAs val="span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/>
              <a:t>GNRI</a:t>
            </a:r>
            <a:endParaRPr lang="ja-JP" altLang="en-US" dirty="0"/>
          </a:p>
        </c:rich>
      </c:tx>
      <c:layout>
        <c:manualLayout>
          <c:xMode val="edge"/>
          <c:yMode val="edge"/>
          <c:x val="0.47096367545097789"/>
          <c:y val="1.019854797623478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676380822871167"/>
          <c:y val="8.8402551407657584E-2"/>
          <c:w val="0.7211321313469885"/>
          <c:h val="0.7980795049934679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4527-475F-BF6E-8A8DF744A71E}"/>
              </c:ext>
            </c:extLst>
          </c:dPt>
          <c:dLbls>
            <c:dLbl>
              <c:idx val="0"/>
              <c:layout>
                <c:manualLayout>
                  <c:x val="2.3687393540065857E-3"/>
                  <c:y val="0.1327403495750891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94.31</a:t>
                    </a:r>
                  </a:p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±5.47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88269164279964"/>
                      <c:h val="0.119972751538598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A1F-4360-92B7-6BBA0A4ED2A5}"/>
                </c:ext>
              </c:extLst>
            </c:dLbl>
            <c:dLbl>
              <c:idx val="1"/>
              <c:layout>
                <c:manualLayout>
                  <c:x val="1.83869632018029E-7"/>
                  <c:y val="0.1167949099120461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93.60</a:t>
                    </a:r>
                  </a:p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100" dirty="0"/>
                      <a:t>±5.24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67249334526344"/>
                      <c:h val="0.109025093841683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527-475F-BF6E-8A8DF744A7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グラフ!$O$207:$P$207</c:f>
                <c:numCache>
                  <c:formatCode>General</c:formatCode>
                  <c:ptCount val="2"/>
                  <c:pt idx="0">
                    <c:v>5.4700000000000024</c:v>
                  </c:pt>
                  <c:pt idx="1">
                    <c:v>5.24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グラフ!$O$203:$P$203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グラフ!$O$204:$P$204</c:f>
              <c:numCache>
                <c:formatCode>0.00_);[Red]\(0.00\)</c:formatCode>
                <c:ptCount val="2"/>
                <c:pt idx="0">
                  <c:v>94.31</c:v>
                </c:pt>
                <c:pt idx="1">
                  <c:v>92.61999999999999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27-475F-BF6E-8A8DF744A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276544"/>
        <c:axId val="45286528"/>
      </c:barChart>
      <c:catAx>
        <c:axId val="45276544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45286528"/>
        <c:crosses val="autoZero"/>
        <c:auto val="1"/>
        <c:lblAlgn val="ctr"/>
        <c:lblOffset val="100"/>
        <c:noMultiLvlLbl val="0"/>
      </c:catAx>
      <c:valAx>
        <c:axId val="45286528"/>
        <c:scaling>
          <c:orientation val="minMax"/>
          <c:max val="105"/>
          <c:min val="85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45276544"/>
        <c:crosses val="autoZero"/>
        <c:crossBetween val="between"/>
        <c:majorUnit val="5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ja-JP" altLang="en-US" sz="1800" dirty="0"/>
              <a:t>全患者</a:t>
            </a:r>
          </a:p>
        </c:rich>
      </c:tx>
      <c:layout>
        <c:manualLayout>
          <c:xMode val="edge"/>
          <c:yMode val="edge"/>
          <c:x val="0.44841605323129652"/>
          <c:y val="2.33015017658817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004205240047747E-2"/>
          <c:y val="0.11265266872374538"/>
          <c:w val="0.89340911686034252"/>
          <c:h val="0.7085525183997846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グラフ用!$B$2</c:f>
              <c:strCache>
                <c:ptCount val="1"/>
                <c:pt idx="0">
                  <c:v>CERA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グラフ用!$B$3:$B$14</c:f>
              <c:numCache>
                <c:formatCode>General</c:formatCode>
                <c:ptCount val="12"/>
                <c:pt idx="0">
                  <c:v>46</c:v>
                </c:pt>
                <c:pt idx="1">
                  <c:v>50</c:v>
                </c:pt>
                <c:pt idx="2">
                  <c:v>52</c:v>
                </c:pt>
                <c:pt idx="3">
                  <c:v>44</c:v>
                </c:pt>
                <c:pt idx="4">
                  <c:v>41</c:v>
                </c:pt>
                <c:pt idx="5">
                  <c:v>40</c:v>
                </c:pt>
                <c:pt idx="6">
                  <c:v>34</c:v>
                </c:pt>
                <c:pt idx="7">
                  <c:v>32</c:v>
                </c:pt>
                <c:pt idx="8">
                  <c:v>29</c:v>
                </c:pt>
                <c:pt idx="9">
                  <c:v>27</c:v>
                </c:pt>
                <c:pt idx="10" formatCode="0_);[Red]\(0\)">
                  <c:v>28</c:v>
                </c:pt>
                <c:pt idx="11" formatCode="0_);[Red]\(0\)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6-4F6E-BC11-ECFF05D77708}"/>
            </c:ext>
          </c:extLst>
        </c:ser>
        <c:ser>
          <c:idx val="1"/>
          <c:order val="1"/>
          <c:tx>
            <c:strRef>
              <c:f>グラフ用!$C$2</c:f>
              <c:strCache>
                <c:ptCount val="1"/>
                <c:pt idx="0">
                  <c:v>CERA+EpoBS</c:v>
                </c:pt>
              </c:strCache>
            </c:strRef>
          </c:tx>
          <c:spPr>
            <a:solidFill>
              <a:srgbClr val="CC00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グラフ用!$C$3:$C$14</c:f>
              <c:numCache>
                <c:formatCode>General</c:formatCode>
                <c:ptCount val="12"/>
                <c:pt idx="0">
                  <c:v>6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 formatCode="0_);[Red]\(0\)">
                  <c:v>2</c:v>
                </c:pt>
                <c:pt idx="11" formatCode="0_);[Red]\(0\)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26-4F6E-BC11-ECFF05D77708}"/>
            </c:ext>
          </c:extLst>
        </c:ser>
        <c:ser>
          <c:idx val="2"/>
          <c:order val="2"/>
          <c:tx>
            <c:strRef>
              <c:f>グラフ用!$D$2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グラフ用!$D$3:$D$14</c:f>
              <c:numCache>
                <c:formatCode>0_);[Red]\(0\)</c:formatCode>
                <c:ptCount val="12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12</c:v>
                </c:pt>
                <c:pt idx="4">
                  <c:v>21</c:v>
                </c:pt>
                <c:pt idx="5">
                  <c:v>27</c:v>
                </c:pt>
                <c:pt idx="6">
                  <c:v>29</c:v>
                </c:pt>
                <c:pt idx="7">
                  <c:v>27</c:v>
                </c:pt>
                <c:pt idx="8">
                  <c:v>29</c:v>
                </c:pt>
                <c:pt idx="9">
                  <c:v>25</c:v>
                </c:pt>
                <c:pt idx="10">
                  <c:v>26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26-4F6E-BC11-ECFF05D77708}"/>
            </c:ext>
          </c:extLst>
        </c:ser>
        <c:ser>
          <c:idx val="3"/>
          <c:order val="3"/>
          <c:tx>
            <c:strRef>
              <c:f>グラフ用!$E$2</c:f>
              <c:strCache>
                <c:ptCount val="1"/>
                <c:pt idx="0">
                  <c:v>DA+EpoBS</c:v>
                </c:pt>
              </c:strCache>
            </c:strRef>
          </c:tx>
          <c:spPr>
            <a:solidFill>
              <a:srgbClr val="66FF3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グラフ用!$E$3:$E$14</c:f>
              <c:numCache>
                <c:formatCode>0_);[Red]\(0\)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26-4F6E-BC11-ECFF05D77708}"/>
            </c:ext>
          </c:extLst>
        </c:ser>
        <c:ser>
          <c:idx val="4"/>
          <c:order val="4"/>
          <c:tx>
            <c:strRef>
              <c:f>グラフ用!$F$2</c:f>
              <c:strCache>
                <c:ptCount val="1"/>
                <c:pt idx="0">
                  <c:v>EpoBS</c:v>
                </c:pt>
              </c:strCache>
            </c:strRef>
          </c:tx>
          <c:spPr>
            <a:solidFill>
              <a:srgbClr val="6666F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グラフ用!$F$3:$F$14</c:f>
              <c:numCache>
                <c:formatCode>0_);[Red]\(0\)</c:formatCode>
                <c:ptCount val="12"/>
                <c:pt idx="0">
                  <c:v>16</c:v>
                </c:pt>
                <c:pt idx="1">
                  <c:v>13</c:v>
                </c:pt>
                <c:pt idx="2">
                  <c:v>14</c:v>
                </c:pt>
                <c:pt idx="3">
                  <c:v>13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14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26-4F6E-BC11-ECFF05D77708}"/>
            </c:ext>
          </c:extLst>
        </c:ser>
        <c:ser>
          <c:idx val="5"/>
          <c:order val="5"/>
          <c:tx>
            <c:strRef>
              <c:f>グラフ用!$G$2</c:f>
              <c:strCache>
                <c:ptCount val="1"/>
                <c:pt idx="0">
                  <c:v>ESA(-)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グラフ用!$G$3:$G$14</c:f>
              <c:numCache>
                <c:formatCode>0_);[Red]\(0\)</c:formatCode>
                <c:ptCount val="12"/>
                <c:pt idx="0">
                  <c:v>22</c:v>
                </c:pt>
                <c:pt idx="1">
                  <c:v>20</c:v>
                </c:pt>
                <c:pt idx="2">
                  <c:v>22</c:v>
                </c:pt>
                <c:pt idx="3">
                  <c:v>21</c:v>
                </c:pt>
                <c:pt idx="4">
                  <c:v>19</c:v>
                </c:pt>
                <c:pt idx="5">
                  <c:v>16</c:v>
                </c:pt>
                <c:pt idx="6">
                  <c:v>20</c:v>
                </c:pt>
                <c:pt idx="7">
                  <c:v>19</c:v>
                </c:pt>
                <c:pt idx="8">
                  <c:v>22</c:v>
                </c:pt>
                <c:pt idx="9">
                  <c:v>25</c:v>
                </c:pt>
                <c:pt idx="10">
                  <c:v>23</c:v>
                </c:pt>
                <c:pt idx="1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26-4F6E-BC11-ECFF05D77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58016"/>
        <c:axId val="49159552"/>
      </c:barChart>
      <c:catAx>
        <c:axId val="49158016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49159552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491595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ja-JP"/>
          </a:p>
        </c:txPr>
        <c:crossAx val="4915801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4346302980544501"/>
          <c:y val="0.90158375392878576"/>
          <c:w val="0.74372621133957406"/>
          <c:h val="6.8757690499955129E-2"/>
        </c:manualLayout>
      </c:layout>
      <c:overlay val="0"/>
      <c:txPr>
        <a:bodyPr/>
        <a:lstStyle/>
        <a:p>
          <a:pPr>
            <a:defRPr sz="1600" b="1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1" i="0" baseline="0">
                <a:solidFill>
                  <a:schemeClr val="tx1"/>
                </a:solidFill>
                <a:effectLst/>
              </a:rPr>
              <a:t>ESA</a:t>
            </a:r>
            <a:r>
              <a:rPr lang="ja-JP" altLang="en-US" sz="1800" b="1" i="0" baseline="0">
                <a:solidFill>
                  <a:schemeClr val="tx1"/>
                </a:solidFill>
                <a:effectLst/>
              </a:rPr>
              <a:t>別</a:t>
            </a:r>
            <a:endParaRPr lang="ja-JP" altLang="ja-JP" sz="180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46989614494318066"/>
          <c:y val="1.347827202339627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9922251071620732E-2"/>
          <c:y val="0.10262807264518074"/>
          <c:w val="0.89067454535807988"/>
          <c:h val="0.734950632446621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グラフ用!$B$2</c:f>
              <c:strCache>
                <c:ptCount val="1"/>
                <c:pt idx="0">
                  <c:v>CERA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グラフ用!$B$3:$B$14</c:f>
              <c:numCache>
                <c:formatCode>General</c:formatCode>
                <c:ptCount val="12"/>
                <c:pt idx="0">
                  <c:v>46</c:v>
                </c:pt>
                <c:pt idx="1">
                  <c:v>50</c:v>
                </c:pt>
                <c:pt idx="2">
                  <c:v>52</c:v>
                </c:pt>
                <c:pt idx="3">
                  <c:v>44</c:v>
                </c:pt>
                <c:pt idx="4">
                  <c:v>41</c:v>
                </c:pt>
                <c:pt idx="5">
                  <c:v>40</c:v>
                </c:pt>
                <c:pt idx="6">
                  <c:v>34</c:v>
                </c:pt>
                <c:pt idx="7">
                  <c:v>32</c:v>
                </c:pt>
                <c:pt idx="8">
                  <c:v>29</c:v>
                </c:pt>
                <c:pt idx="9">
                  <c:v>27</c:v>
                </c:pt>
                <c:pt idx="10" formatCode="0_);[Red]\(0\)">
                  <c:v>28</c:v>
                </c:pt>
                <c:pt idx="11" formatCode="0_);[Red]\(0\)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52-4345-9B8D-69D2D12F5270}"/>
            </c:ext>
          </c:extLst>
        </c:ser>
        <c:ser>
          <c:idx val="1"/>
          <c:order val="1"/>
          <c:tx>
            <c:strRef>
              <c:f>グラフ用!$C$2</c:f>
              <c:strCache>
                <c:ptCount val="1"/>
                <c:pt idx="0">
                  <c:v>CERA+EpoBS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グラフ用!$C$3:$C$14</c:f>
              <c:numCache>
                <c:formatCode>General</c:formatCode>
                <c:ptCount val="12"/>
                <c:pt idx="0">
                  <c:v>6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 formatCode="0_);[Red]\(0\)">
                  <c:v>2</c:v>
                </c:pt>
                <c:pt idx="11" formatCode="0_);[Red]\(0\)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2-4345-9B8D-69D2D12F5270}"/>
            </c:ext>
          </c:extLst>
        </c:ser>
        <c:ser>
          <c:idx val="2"/>
          <c:order val="2"/>
          <c:tx>
            <c:strRef>
              <c:f>グラフ用!$D$2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グラフ用!$D$3:$D$14</c:f>
              <c:numCache>
                <c:formatCode>0_);[Red]\(0\)</c:formatCode>
                <c:ptCount val="12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12</c:v>
                </c:pt>
                <c:pt idx="4">
                  <c:v>21</c:v>
                </c:pt>
                <c:pt idx="5">
                  <c:v>27</c:v>
                </c:pt>
                <c:pt idx="6">
                  <c:v>29</c:v>
                </c:pt>
                <c:pt idx="7">
                  <c:v>27</c:v>
                </c:pt>
                <c:pt idx="8">
                  <c:v>29</c:v>
                </c:pt>
                <c:pt idx="9">
                  <c:v>25</c:v>
                </c:pt>
                <c:pt idx="10">
                  <c:v>26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52-4345-9B8D-69D2D12F5270}"/>
            </c:ext>
          </c:extLst>
        </c:ser>
        <c:ser>
          <c:idx val="3"/>
          <c:order val="3"/>
          <c:tx>
            <c:strRef>
              <c:f>グラフ用!$E$2</c:f>
              <c:strCache>
                <c:ptCount val="1"/>
                <c:pt idx="0">
                  <c:v>DA+EpoBS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グラフ用!$E$3:$E$14</c:f>
              <c:numCache>
                <c:formatCode>0_);[Red]\(0\)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52-4345-9B8D-69D2D12F5270}"/>
            </c:ext>
          </c:extLst>
        </c:ser>
        <c:ser>
          <c:idx val="4"/>
          <c:order val="4"/>
          <c:tx>
            <c:strRef>
              <c:f>グラフ用!$F$2</c:f>
              <c:strCache>
                <c:ptCount val="1"/>
                <c:pt idx="0">
                  <c:v>EpoBS</c:v>
                </c:pt>
              </c:strCache>
            </c:strRef>
          </c:tx>
          <c:spPr>
            <a:solidFill>
              <a:srgbClr val="66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グラフ用!$A$3:$A$14</c:f>
              <c:strCache>
                <c:ptCount val="11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20.71.3</c:v>
                </c:pt>
                <c:pt idx="10">
                  <c:v>2017.4</c:v>
                </c:pt>
              </c:strCache>
            </c:strRef>
          </c:cat>
          <c:val>
            <c:numRef>
              <c:f>グラフ用!$F$3:$F$14</c:f>
              <c:numCache>
                <c:formatCode>0_);[Red]\(0\)</c:formatCode>
                <c:ptCount val="12"/>
                <c:pt idx="0">
                  <c:v>16</c:v>
                </c:pt>
                <c:pt idx="1">
                  <c:v>13</c:v>
                </c:pt>
                <c:pt idx="2">
                  <c:v>14</c:v>
                </c:pt>
                <c:pt idx="3">
                  <c:v>13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14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52-4345-9B8D-69D2D12F5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38560"/>
        <c:axId val="49540096"/>
      </c:barChart>
      <c:catAx>
        <c:axId val="495385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540096"/>
        <c:crosses val="autoZero"/>
        <c:auto val="1"/>
        <c:lblAlgn val="ctr"/>
        <c:lblOffset val="100"/>
        <c:tickMarkSkip val="2"/>
        <c:noMultiLvlLbl val="0"/>
      </c:catAx>
      <c:valAx>
        <c:axId val="49540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0%" sourceLinked="1"/>
        <c:majorTickMark val="cross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53856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1" dirty="0">
                <a:solidFill>
                  <a:sysClr val="windowText" lastClr="000000"/>
                </a:solidFill>
              </a:rPr>
              <a:t>全患者</a:t>
            </a:r>
            <a:r>
              <a:rPr lang="en-US" altLang="ja-JP" sz="1800" b="1" dirty="0" err="1">
                <a:solidFill>
                  <a:sysClr val="windowText" lastClr="000000"/>
                </a:solidFill>
              </a:rPr>
              <a:t>Hb</a:t>
            </a:r>
            <a:r>
              <a:rPr lang="ja-JP" altLang="en-US" sz="1800" b="1" dirty="0">
                <a:solidFill>
                  <a:sysClr val="windowText" lastClr="000000"/>
                </a:solidFill>
              </a:rPr>
              <a:t>値・</a:t>
            </a:r>
            <a:r>
              <a:rPr lang="en-US" altLang="ja-JP" sz="1800" b="1" dirty="0">
                <a:solidFill>
                  <a:sysClr val="windowText" lastClr="000000"/>
                </a:solidFill>
              </a:rPr>
              <a:t>ERI</a:t>
            </a:r>
            <a:endParaRPr lang="ja-JP" altLang="en-US" sz="180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9263649152043856"/>
          <c:y val="1.558041911066821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421037000890009"/>
          <c:y val="0.10745383541989148"/>
          <c:w val="0.78428806370558124"/>
          <c:h val="0.71965611313567601"/>
        </c:manualLayout>
      </c:layout>
      <c:lineChart>
        <c:grouping val="standard"/>
        <c:varyColors val="0"/>
        <c:ser>
          <c:idx val="0"/>
          <c:order val="0"/>
          <c:tx>
            <c:strRef>
              <c:f>グラフ用!$A$30</c:f>
              <c:strCache>
                <c:ptCount val="1"/>
                <c:pt idx="0">
                  <c:v>Hb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グラフ用!$C$29:$N$29</c:f>
              <c:numCache>
                <c:formatCode>General</c:formatCode>
                <c:ptCount val="12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2017.3</c:v>
                </c:pt>
                <c:pt idx="10">
                  <c:v>2017.4</c:v>
                </c:pt>
              </c:numCache>
            </c:numRef>
          </c:cat>
          <c:val>
            <c:numRef>
              <c:f>グラフ用!$C$30:$N$30</c:f>
              <c:numCache>
                <c:formatCode>General</c:formatCode>
                <c:ptCount val="12"/>
                <c:pt idx="0" formatCode="0.00_ ">
                  <c:v>11.2</c:v>
                </c:pt>
                <c:pt idx="2" formatCode="0.00_ ">
                  <c:v>11.15</c:v>
                </c:pt>
                <c:pt idx="4" formatCode="0.00_ ">
                  <c:v>11.139999999999999</c:v>
                </c:pt>
                <c:pt idx="6" formatCode="0.00_ ">
                  <c:v>11.219999999999999</c:v>
                </c:pt>
                <c:pt idx="8" formatCode="0.00_ ">
                  <c:v>11.350000000000019</c:v>
                </c:pt>
                <c:pt idx="10" formatCode="0.00_ ">
                  <c:v>11.06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C-4013-81A9-EF34511B1989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グラフ用!$C$29:$N$29</c:f>
              <c:numCache>
                <c:formatCode>General</c:formatCode>
                <c:ptCount val="12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2017.3</c:v>
                </c:pt>
                <c:pt idx="10">
                  <c:v>2017.4</c:v>
                </c:pt>
              </c:numCache>
            </c:numRef>
          </c:cat>
          <c:val>
            <c:numRef>
              <c:f>グラフ用!$C$31:$N$31</c:f>
              <c:numCache>
                <c:formatCode>General</c:formatCode>
                <c:ptCount val="12"/>
                <c:pt idx="0" formatCode="0.00_ ">
                  <c:v>10.3</c:v>
                </c:pt>
                <c:pt idx="2" formatCode="0.00_ ">
                  <c:v>10.229999999999999</c:v>
                </c:pt>
                <c:pt idx="4" formatCode="0.00_ ">
                  <c:v>10.3</c:v>
                </c:pt>
                <c:pt idx="6" formatCode="0.00_ ">
                  <c:v>10.4</c:v>
                </c:pt>
                <c:pt idx="8" formatCode="0.00_ ">
                  <c:v>10.25</c:v>
                </c:pt>
                <c:pt idx="10" formatCode="0.00_ 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C-4013-81A9-EF34511B1989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グラフ用!$C$29:$N$29</c:f>
              <c:numCache>
                <c:formatCode>General</c:formatCode>
                <c:ptCount val="12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2017.3</c:v>
                </c:pt>
                <c:pt idx="10">
                  <c:v>2017.4</c:v>
                </c:pt>
              </c:numCache>
            </c:numRef>
          </c:cat>
          <c:val>
            <c:numRef>
              <c:f>グラフ用!$C$32:$N$32</c:f>
              <c:numCache>
                <c:formatCode>General</c:formatCode>
                <c:ptCount val="12"/>
                <c:pt idx="0" formatCode="0.00_ ">
                  <c:v>12</c:v>
                </c:pt>
                <c:pt idx="2" formatCode="0.00_ ">
                  <c:v>12</c:v>
                </c:pt>
                <c:pt idx="4" formatCode="0.00_ ">
                  <c:v>12.1</c:v>
                </c:pt>
                <c:pt idx="6" formatCode="0.00_ ">
                  <c:v>12.219999999999999</c:v>
                </c:pt>
                <c:pt idx="8" formatCode="0.00_ ">
                  <c:v>12.3</c:v>
                </c:pt>
                <c:pt idx="10" formatCode="0.00_ 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C-4013-81A9-EF34511B1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49727744"/>
        <c:axId val="49762304"/>
      </c:lineChart>
      <c:lineChart>
        <c:grouping val="standard"/>
        <c:varyColors val="0"/>
        <c:ser>
          <c:idx val="3"/>
          <c:order val="3"/>
          <c:tx>
            <c:strRef>
              <c:f>グラフ用!$A$33</c:f>
              <c:strCache>
                <c:ptCount val="1"/>
                <c:pt idx="0">
                  <c:v>ERI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グラフ用!$C$29:$N$29</c:f>
              <c:numCache>
                <c:formatCode>General</c:formatCode>
                <c:ptCount val="12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2017.3</c:v>
                </c:pt>
                <c:pt idx="10">
                  <c:v>2017.4</c:v>
                </c:pt>
              </c:numCache>
            </c:numRef>
          </c:cat>
          <c:val>
            <c:numRef>
              <c:f>グラフ用!$C$33:$N$33</c:f>
              <c:numCache>
                <c:formatCode>0.00_ </c:formatCode>
                <c:ptCount val="12"/>
                <c:pt idx="1">
                  <c:v>5.4300000000000024</c:v>
                </c:pt>
                <c:pt idx="3">
                  <c:v>5.74</c:v>
                </c:pt>
                <c:pt idx="5">
                  <c:v>6.31</c:v>
                </c:pt>
                <c:pt idx="7">
                  <c:v>5.7</c:v>
                </c:pt>
                <c:pt idx="9">
                  <c:v>5.08</c:v>
                </c:pt>
                <c:pt idx="11">
                  <c:v>5.52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C-4013-81A9-EF34511B1989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グラフ用!$C$29:$N$29</c:f>
              <c:numCache>
                <c:formatCode>General</c:formatCode>
                <c:ptCount val="12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2017.3</c:v>
                </c:pt>
                <c:pt idx="10">
                  <c:v>2017.4</c:v>
                </c:pt>
              </c:numCache>
            </c:numRef>
          </c:cat>
          <c:val>
            <c:numRef>
              <c:f>グラフ用!$C$34:$N$34</c:f>
              <c:numCache>
                <c:formatCode>0.00_ </c:formatCode>
                <c:ptCount val="12"/>
                <c:pt idx="1">
                  <c:v>1.82</c:v>
                </c:pt>
                <c:pt idx="3">
                  <c:v>1.8800000000000001</c:v>
                </c:pt>
                <c:pt idx="5">
                  <c:v>1.9600000000000024</c:v>
                </c:pt>
                <c:pt idx="7">
                  <c:v>1.77</c:v>
                </c:pt>
                <c:pt idx="9">
                  <c:v>0.92</c:v>
                </c:pt>
                <c:pt idx="11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C-4013-81A9-EF34511B1989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グラフ用!$C$29:$N$29</c:f>
              <c:numCache>
                <c:formatCode>General</c:formatCode>
                <c:ptCount val="12"/>
                <c:pt idx="0">
                  <c:v>2016.11</c:v>
                </c:pt>
                <c:pt idx="2">
                  <c:v>2016.12</c:v>
                </c:pt>
                <c:pt idx="4">
                  <c:v>2017.1</c:v>
                </c:pt>
                <c:pt idx="6">
                  <c:v>2017.2</c:v>
                </c:pt>
                <c:pt idx="8">
                  <c:v>2017.3</c:v>
                </c:pt>
                <c:pt idx="10">
                  <c:v>2017.4</c:v>
                </c:pt>
              </c:numCache>
            </c:numRef>
          </c:cat>
          <c:val>
            <c:numRef>
              <c:f>グラフ用!$C$35:$N$35</c:f>
              <c:numCache>
                <c:formatCode>0.00_ </c:formatCode>
                <c:ptCount val="12"/>
                <c:pt idx="1">
                  <c:v>8.33</c:v>
                </c:pt>
                <c:pt idx="3">
                  <c:v>9.26</c:v>
                </c:pt>
                <c:pt idx="5">
                  <c:v>9.6399999999999988</c:v>
                </c:pt>
                <c:pt idx="7">
                  <c:v>9.3000000000000007</c:v>
                </c:pt>
                <c:pt idx="9">
                  <c:v>8.9500000000000028</c:v>
                </c:pt>
                <c:pt idx="11">
                  <c:v>9.52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43C-4013-81A9-EF34511B1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49765376"/>
        <c:axId val="49763840"/>
      </c:lineChart>
      <c:catAx>
        <c:axId val="49727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762304"/>
        <c:crosses val="autoZero"/>
        <c:auto val="1"/>
        <c:lblAlgn val="ctr"/>
        <c:lblOffset val="100"/>
        <c:tickMarkSkip val="2"/>
        <c:noMultiLvlLbl val="0"/>
      </c:catAx>
      <c:valAx>
        <c:axId val="49762304"/>
        <c:scaling>
          <c:orientation val="minMax"/>
          <c:min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_ " sourceLinked="0"/>
        <c:majorTickMark val="out"/>
        <c:minorTickMark val="none"/>
        <c:tickLblPos val="nextTo"/>
        <c:spPr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727744"/>
        <c:crosses val="autoZero"/>
        <c:crossBetween val="between"/>
      </c:valAx>
      <c:valAx>
        <c:axId val="49763840"/>
        <c:scaling>
          <c:orientation val="minMax"/>
        </c:scaling>
        <c:delete val="0"/>
        <c:axPos val="r"/>
        <c:numFmt formatCode="0.0_ 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765376"/>
        <c:crosses val="max"/>
        <c:crossBetween val="between"/>
      </c:valAx>
      <c:catAx>
        <c:axId val="49765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9763840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0323499605396408"/>
          <c:y val="0.90971078117130888"/>
          <c:w val="0.5935646284425955"/>
          <c:h val="8.264146109462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1" dirty="0">
                <a:solidFill>
                  <a:schemeClr val="tx1"/>
                </a:solidFill>
              </a:rPr>
              <a:t>ESA</a:t>
            </a:r>
            <a:r>
              <a:rPr lang="ja-JP" altLang="en-US" sz="1800" b="1" dirty="0">
                <a:solidFill>
                  <a:schemeClr val="tx1"/>
                </a:solidFill>
              </a:rPr>
              <a:t>別</a:t>
            </a:r>
            <a:r>
              <a:rPr lang="en-US" altLang="ja-JP" sz="1800" b="1" dirty="0" err="1">
                <a:solidFill>
                  <a:schemeClr val="tx1"/>
                </a:solidFill>
              </a:rPr>
              <a:t>Hb</a:t>
            </a:r>
            <a:endParaRPr lang="ja-JP" altLang="en-US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310174925739039E-2"/>
          <c:y val="0.10078733134902393"/>
          <c:w val="0.87313428261587334"/>
          <c:h val="0.7150363101034416"/>
        </c:manualLayout>
      </c:layout>
      <c:lineChart>
        <c:grouping val="standard"/>
        <c:varyColors val="0"/>
        <c:ser>
          <c:idx val="0"/>
          <c:order val="0"/>
          <c:tx>
            <c:strRef>
              <c:f>グラフ用!$B$45</c:f>
              <c:strCache>
                <c:ptCount val="1"/>
                <c:pt idx="0">
                  <c:v>EpoBS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6666FF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グラフ用!$C$45:$R$45</c:f>
              <c:numCache>
                <c:formatCode>General</c:formatCode>
                <c:ptCount val="16"/>
                <c:pt idx="0" formatCode="0.00_ ">
                  <c:v>11.47</c:v>
                </c:pt>
                <c:pt idx="4" formatCode="0.00_ ">
                  <c:v>11.07</c:v>
                </c:pt>
                <c:pt idx="8" formatCode="0.00_ ">
                  <c:v>10.97</c:v>
                </c:pt>
                <c:pt idx="12" formatCode="0.00_ ">
                  <c:v>10.75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70-4A0F-B7DA-83215E0A7F1A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グラフ用!$C$46:$R$46</c:f>
              <c:numCache>
                <c:formatCode>General</c:formatCode>
                <c:ptCount val="16"/>
                <c:pt idx="0" formatCode="0.00_ ">
                  <c:v>10.7</c:v>
                </c:pt>
                <c:pt idx="4" formatCode="0.00_ ">
                  <c:v>10.4</c:v>
                </c:pt>
                <c:pt idx="8" formatCode="0.00_ ">
                  <c:v>10.3</c:v>
                </c:pt>
                <c:pt idx="12" formatCode="0.00_ ">
                  <c:v>10.18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70-4A0F-B7DA-83215E0A7F1A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グラフ用!$C$47:$R$47</c:f>
              <c:numCache>
                <c:formatCode>General</c:formatCode>
                <c:ptCount val="16"/>
                <c:pt idx="0" formatCode="0.00_ ">
                  <c:v>12.1</c:v>
                </c:pt>
                <c:pt idx="4" formatCode="0.00_ ">
                  <c:v>11.8</c:v>
                </c:pt>
                <c:pt idx="8" formatCode="0.00_ ">
                  <c:v>11.3</c:v>
                </c:pt>
                <c:pt idx="12" formatCode="0.00_ ">
                  <c:v>10.83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70-4A0F-B7DA-83215E0A7F1A}"/>
            </c:ext>
          </c:extLst>
        </c:ser>
        <c:ser>
          <c:idx val="3"/>
          <c:order val="3"/>
          <c:tx>
            <c:strRef>
              <c:f>グラフ用!$B$48</c:f>
              <c:strCache>
                <c:ptCount val="1"/>
                <c:pt idx="0">
                  <c:v>CERA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00CC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グラフ用!$C$48:$R$48</c:f>
              <c:numCache>
                <c:formatCode>0.00_ </c:formatCode>
                <c:ptCount val="16"/>
                <c:pt idx="1">
                  <c:v>11.29</c:v>
                </c:pt>
                <c:pt idx="5">
                  <c:v>11.32</c:v>
                </c:pt>
                <c:pt idx="9">
                  <c:v>11.19</c:v>
                </c:pt>
                <c:pt idx="13">
                  <c:v>10.83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970-4A0F-B7DA-83215E0A7F1A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グラフ用!$C$49:$R$49</c:f>
              <c:numCache>
                <c:formatCode>0.00_ </c:formatCode>
                <c:ptCount val="16"/>
                <c:pt idx="1">
                  <c:v>10.53</c:v>
                </c:pt>
                <c:pt idx="5">
                  <c:v>10.4</c:v>
                </c:pt>
                <c:pt idx="9">
                  <c:v>10.1</c:v>
                </c:pt>
                <c:pt idx="13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70-4A0F-B7DA-83215E0A7F1A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グラフ用!$C$50:$R$50</c:f>
              <c:numCache>
                <c:formatCode>0.00_ </c:formatCode>
                <c:ptCount val="16"/>
                <c:pt idx="1">
                  <c:v>12</c:v>
                </c:pt>
                <c:pt idx="5">
                  <c:v>12.3</c:v>
                </c:pt>
                <c:pt idx="9">
                  <c:v>12.2</c:v>
                </c:pt>
                <c:pt idx="13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970-4A0F-B7DA-83215E0A7F1A}"/>
            </c:ext>
          </c:extLst>
        </c:ser>
        <c:ser>
          <c:idx val="6"/>
          <c:order val="6"/>
          <c:tx>
            <c:strRef>
              <c:f>グラフ用!$B$51</c:f>
              <c:strCache>
                <c:ptCount val="1"/>
                <c:pt idx="0">
                  <c:v>DA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FF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グラフ用!$C$51:$R$51</c:f>
              <c:numCache>
                <c:formatCode>General</c:formatCode>
                <c:ptCount val="16"/>
                <c:pt idx="2" formatCode="0.00_ ">
                  <c:v>10.53</c:v>
                </c:pt>
                <c:pt idx="6" formatCode="0.00_ ">
                  <c:v>11.03</c:v>
                </c:pt>
                <c:pt idx="10" formatCode="0.00_ ">
                  <c:v>11.450000000000006</c:v>
                </c:pt>
                <c:pt idx="14" formatCode="0.00_ ">
                  <c:v>11.22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970-4A0F-B7DA-83215E0A7F1A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グラフ用!$C$52:$R$52</c:f>
              <c:numCache>
                <c:formatCode>General</c:formatCode>
                <c:ptCount val="16"/>
                <c:pt idx="2" formatCode="0.00_ ">
                  <c:v>9.6</c:v>
                </c:pt>
                <c:pt idx="6" formatCode="0.00_ ">
                  <c:v>10.350000000000017</c:v>
                </c:pt>
                <c:pt idx="10" formatCode="0.00_ ">
                  <c:v>10.73</c:v>
                </c:pt>
                <c:pt idx="14" formatCode="0.00_ ">
                  <c:v>10.53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970-4A0F-B7DA-83215E0A7F1A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グラフ用!$C$53:$R$53</c:f>
              <c:numCache>
                <c:formatCode>General</c:formatCode>
                <c:ptCount val="16"/>
                <c:pt idx="2" formatCode="0.00_ ">
                  <c:v>11.31</c:v>
                </c:pt>
                <c:pt idx="6" formatCode="0.00_ ">
                  <c:v>11.8</c:v>
                </c:pt>
                <c:pt idx="10" formatCode="0.00_ ">
                  <c:v>12.1</c:v>
                </c:pt>
                <c:pt idx="14" formatCode="0.00_ 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970-4A0F-B7DA-83215E0A7F1A}"/>
            </c:ext>
          </c:extLst>
        </c:ser>
        <c:ser>
          <c:idx val="9"/>
          <c:order val="9"/>
          <c:tx>
            <c:strRef>
              <c:f>グラフ用!$B$54</c:f>
              <c:strCache>
                <c:ptCount val="1"/>
                <c:pt idx="0">
                  <c:v>No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33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グラフ用!$C$54:$R$54</c:f>
              <c:numCache>
                <c:formatCode>General</c:formatCode>
                <c:ptCount val="16"/>
                <c:pt idx="3" formatCode="0.00_ ">
                  <c:v>12.23</c:v>
                </c:pt>
                <c:pt idx="7">
                  <c:v>12.01</c:v>
                </c:pt>
                <c:pt idx="11" formatCode="0.00_ ">
                  <c:v>12.46</c:v>
                </c:pt>
                <c:pt idx="15" formatCode="0.00_ ">
                  <c:v>11.88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970-4A0F-B7DA-83215E0A7F1A}"/>
            </c:ext>
          </c:extLst>
        </c:ser>
        <c:ser>
          <c:idx val="10"/>
          <c:order val="10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グラフ用!$C$55:$R$55</c:f>
              <c:numCache>
                <c:formatCode>General</c:formatCode>
                <c:ptCount val="16"/>
                <c:pt idx="3" formatCode="0.00_ ">
                  <c:v>11.18</c:v>
                </c:pt>
                <c:pt idx="7" formatCode="0.00_ ">
                  <c:v>10.93</c:v>
                </c:pt>
                <c:pt idx="11" formatCode="0.00_ ">
                  <c:v>11.55</c:v>
                </c:pt>
                <c:pt idx="15" formatCode="0.00_ 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970-4A0F-B7DA-83215E0A7F1A}"/>
            </c:ext>
          </c:extLst>
        </c:ser>
        <c:ser>
          <c:idx val="11"/>
          <c:order val="1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グラフ用!$C$44:$O$44</c:f>
              <c:numCache>
                <c:formatCode>General</c:formatCode>
                <c:ptCount val="13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グラフ用!$C$56:$R$56</c:f>
              <c:numCache>
                <c:formatCode>General</c:formatCode>
                <c:ptCount val="16"/>
                <c:pt idx="3" formatCode="0.00_ ">
                  <c:v>12.68</c:v>
                </c:pt>
                <c:pt idx="7" formatCode="0.00_ ">
                  <c:v>12.75</c:v>
                </c:pt>
                <c:pt idx="11" formatCode="0.00_ ">
                  <c:v>13.1</c:v>
                </c:pt>
                <c:pt idx="15" formatCode="0.00_ 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970-4A0F-B7DA-83215E0A7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0418816"/>
        <c:axId val="50420352"/>
      </c:lineChart>
      <c:catAx>
        <c:axId val="5041881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420352"/>
        <c:crosses val="autoZero"/>
        <c:auto val="1"/>
        <c:lblAlgn val="ctr"/>
        <c:lblOffset val="100"/>
        <c:tickMarkSkip val="4"/>
        <c:noMultiLvlLbl val="0"/>
      </c:catAx>
      <c:valAx>
        <c:axId val="50420352"/>
        <c:scaling>
          <c:orientation val="minMax"/>
          <c:min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41881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8.2972205195907381E-2"/>
          <c:y val="0.88708250653780907"/>
          <c:w val="0.8468844594276016"/>
          <c:h val="8.9944057936896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 dirty="0">
                <a:solidFill>
                  <a:schemeClr val="tx1"/>
                </a:solidFill>
              </a:rPr>
              <a:t>ESA</a:t>
            </a:r>
            <a:r>
              <a:rPr lang="ja-JP" altLang="en-US" b="1" dirty="0">
                <a:solidFill>
                  <a:schemeClr val="tx1"/>
                </a:solidFill>
              </a:rPr>
              <a:t>別</a:t>
            </a:r>
            <a:r>
              <a:rPr lang="en-US" altLang="ja-JP" b="1" dirty="0">
                <a:solidFill>
                  <a:schemeClr val="tx1"/>
                </a:solidFill>
              </a:rPr>
              <a:t>ERI</a:t>
            </a:r>
            <a:endParaRPr lang="ja-JP" alt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5526430948964847"/>
          <c:y val="1.869886109948571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0595593654241534E-2"/>
          <c:y val="0.13987730061349696"/>
          <c:w val="0.90066877416185043"/>
          <c:h val="0.63662481140100746"/>
        </c:manualLayout>
      </c:layout>
      <c:lineChart>
        <c:grouping val="standard"/>
        <c:varyColors val="0"/>
        <c:ser>
          <c:idx val="0"/>
          <c:order val="0"/>
          <c:tx>
            <c:strRef>
              <c:f>グラフ用!$B$61</c:f>
              <c:strCache>
                <c:ptCount val="1"/>
                <c:pt idx="0">
                  <c:v>EpoBS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6666FF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グラフ用!$C$61:$N$61</c:f>
              <c:numCache>
                <c:formatCode>General</c:formatCode>
                <c:ptCount val="12"/>
                <c:pt idx="0" formatCode="0.00_ ">
                  <c:v>5.73</c:v>
                </c:pt>
                <c:pt idx="3" formatCode="0.00_ ">
                  <c:v>5.46</c:v>
                </c:pt>
                <c:pt idx="6" formatCode="0.00_ ">
                  <c:v>4.9700000000000024</c:v>
                </c:pt>
                <c:pt idx="9" formatCode="0.00_ 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52-4AC3-A28E-E778820B986B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グラフ用!$C$62:$N$62</c:f>
              <c:numCache>
                <c:formatCode>General</c:formatCode>
                <c:ptCount val="12"/>
                <c:pt idx="0" formatCode="0.00_ ">
                  <c:v>2.7</c:v>
                </c:pt>
                <c:pt idx="3" formatCode="0.00_ ">
                  <c:v>2.72</c:v>
                </c:pt>
                <c:pt idx="6" formatCode="0.00_ ">
                  <c:v>3.64</c:v>
                </c:pt>
                <c:pt idx="9" formatCode="0.00_ ">
                  <c:v>2.7600000000000002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52-4AC3-A28E-E778820B986B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グラフ用!$C$63:$N$63</c:f>
              <c:numCache>
                <c:formatCode>General</c:formatCode>
                <c:ptCount val="12"/>
                <c:pt idx="0" formatCode="0.00_ ">
                  <c:v>9.4</c:v>
                </c:pt>
                <c:pt idx="3" formatCode="0.00_ ">
                  <c:v>7.44</c:v>
                </c:pt>
                <c:pt idx="6" formatCode="0.00_ ">
                  <c:v>5.83</c:v>
                </c:pt>
                <c:pt idx="9" formatCode="0.00_ ">
                  <c:v>8.61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52-4AC3-A28E-E778820B986B}"/>
            </c:ext>
          </c:extLst>
        </c:ser>
        <c:ser>
          <c:idx val="3"/>
          <c:order val="3"/>
          <c:tx>
            <c:strRef>
              <c:f>グラフ用!$B$64</c:f>
              <c:strCache>
                <c:ptCount val="1"/>
                <c:pt idx="0">
                  <c:v>CERA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CC00CC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グラフ用!$C$64:$N$64</c:f>
              <c:numCache>
                <c:formatCode>0.00_ </c:formatCode>
                <c:ptCount val="12"/>
                <c:pt idx="1">
                  <c:v>6.9</c:v>
                </c:pt>
                <c:pt idx="4">
                  <c:v>5.75</c:v>
                </c:pt>
                <c:pt idx="7">
                  <c:v>5.51</c:v>
                </c:pt>
                <c:pt idx="10">
                  <c:v>6.1199999999999966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B52-4AC3-A28E-E778820B986B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グラフ用!$C$65:$N$65</c:f>
              <c:numCache>
                <c:formatCode>0.00_ </c:formatCode>
                <c:ptCount val="12"/>
                <c:pt idx="1">
                  <c:v>3.3299999999999987</c:v>
                </c:pt>
                <c:pt idx="4">
                  <c:v>2.2599999999999998</c:v>
                </c:pt>
                <c:pt idx="7">
                  <c:v>2.1800000000000002</c:v>
                </c:pt>
                <c:pt idx="10">
                  <c:v>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B52-4AC3-A28E-E778820B986B}"/>
            </c:ext>
          </c:extLst>
        </c:ser>
        <c:ser>
          <c:idx val="5"/>
          <c:order val="5"/>
          <c:tx>
            <c:v>系列6</c:v>
          </c:tx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グラフ用!$C$66:$N$66</c:f>
              <c:numCache>
                <c:formatCode>0.00_ </c:formatCode>
                <c:ptCount val="12"/>
                <c:pt idx="1">
                  <c:v>9.2399999999999984</c:v>
                </c:pt>
                <c:pt idx="4">
                  <c:v>8.2399999999999984</c:v>
                </c:pt>
                <c:pt idx="7">
                  <c:v>9.17</c:v>
                </c:pt>
                <c:pt idx="10">
                  <c:v>9.48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B52-4AC3-A28E-E778820B986B}"/>
            </c:ext>
          </c:extLst>
        </c:ser>
        <c:ser>
          <c:idx val="6"/>
          <c:order val="6"/>
          <c:tx>
            <c:strRef>
              <c:f>グラフ用!$B$67</c:f>
              <c:strCache>
                <c:ptCount val="1"/>
                <c:pt idx="0">
                  <c:v>DA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FF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グラフ用!$C$67:$N$67</c:f>
              <c:numCache>
                <c:formatCode>General</c:formatCode>
                <c:ptCount val="12"/>
                <c:pt idx="2" formatCode="0.00_ ">
                  <c:v>7.21</c:v>
                </c:pt>
                <c:pt idx="5" formatCode="0.00_ ">
                  <c:v>6.9329999999999998</c:v>
                </c:pt>
                <c:pt idx="8" formatCode="0.00_ ">
                  <c:v>5.2</c:v>
                </c:pt>
                <c:pt idx="11" formatCode="0.00_ ">
                  <c:v>5.39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B52-4AC3-A28E-E778820B986B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グラフ用!$C$68:$N$68</c:f>
              <c:numCache>
                <c:formatCode>General</c:formatCode>
                <c:ptCount val="12"/>
                <c:pt idx="2" formatCode="0.00_ ">
                  <c:v>0.99</c:v>
                </c:pt>
                <c:pt idx="5" formatCode="0.00_ ">
                  <c:v>1.85</c:v>
                </c:pt>
                <c:pt idx="8" formatCode="0.00_ ">
                  <c:v>1.7</c:v>
                </c:pt>
                <c:pt idx="11" formatCode="0.00_ ">
                  <c:v>1.85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B52-4AC3-A28E-E778820B986B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グラフ用!$C$60:$L$60</c:f>
              <c:numCache>
                <c:formatCode>General</c:formatCode>
                <c:ptCount val="10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グラフ用!$C$69:$N$69</c:f>
              <c:numCache>
                <c:formatCode>General</c:formatCode>
                <c:ptCount val="12"/>
                <c:pt idx="2" formatCode="0.00_ ">
                  <c:v>10.89</c:v>
                </c:pt>
                <c:pt idx="5" formatCode="0.00_ ">
                  <c:v>11.04</c:v>
                </c:pt>
                <c:pt idx="8" formatCode="0.00_ ">
                  <c:v>8.0300000000000011</c:v>
                </c:pt>
                <c:pt idx="11" formatCode="0.00_ ">
                  <c:v>8.0400000000000009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B52-4AC3-A28E-E778820B98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0563328"/>
        <c:axId val="50569216"/>
      </c:lineChart>
      <c:catAx>
        <c:axId val="50563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569216"/>
        <c:crosses val="autoZero"/>
        <c:auto val="1"/>
        <c:lblAlgn val="ctr"/>
        <c:lblOffset val="100"/>
        <c:tickMarkSkip val="3"/>
        <c:noMultiLvlLbl val="0"/>
      </c:catAx>
      <c:valAx>
        <c:axId val="50569216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0.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56332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22667008994792709"/>
          <c:y val="0.89533699879939477"/>
          <c:w val="0.57584536495888639"/>
          <c:h val="6.90188879764265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>
                <a:solidFill>
                  <a:schemeClr val="tx1"/>
                </a:solidFill>
              </a:rPr>
              <a:t>ESA</a:t>
            </a:r>
            <a:r>
              <a:rPr lang="ja-JP" altLang="en-US" b="1">
                <a:solidFill>
                  <a:schemeClr val="tx1"/>
                </a:solidFill>
              </a:rPr>
              <a:t>別</a:t>
            </a:r>
            <a:r>
              <a:rPr lang="en-US" altLang="ja-JP" b="1">
                <a:solidFill>
                  <a:schemeClr val="tx1"/>
                </a:solidFill>
              </a:rPr>
              <a:t>Hb</a:t>
            </a:r>
            <a:r>
              <a:rPr lang="ja-JP" altLang="en-US" b="1">
                <a:solidFill>
                  <a:schemeClr val="tx1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43746115021261051"/>
          <c:y val="2.566946088742224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9612442654678105E-2"/>
          <c:y val="0.13464373348496986"/>
          <c:w val="0.87613066771572068"/>
          <c:h val="0.63511231905051302"/>
        </c:manualLayout>
      </c:layout>
      <c:lineChart>
        <c:grouping val="standard"/>
        <c:varyColors val="0"/>
        <c:ser>
          <c:idx val="0"/>
          <c:order val="0"/>
          <c:tx>
            <c:strRef>
              <c:f>グラフ用!$B$162</c:f>
              <c:strCache>
                <c:ptCount val="1"/>
                <c:pt idx="0">
                  <c:v>EpoBS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6666FF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グラフ用!$C$162:$N$162</c:f>
              <c:numCache>
                <c:formatCode>General</c:formatCode>
                <c:ptCount val="12"/>
                <c:pt idx="0" formatCode="0.00_ ">
                  <c:v>11.47</c:v>
                </c:pt>
                <c:pt idx="3" formatCode="0.00_ ">
                  <c:v>11.07</c:v>
                </c:pt>
                <c:pt idx="6" formatCode="0.00_ ">
                  <c:v>10.97</c:v>
                </c:pt>
                <c:pt idx="9" formatCode="0.00_ ">
                  <c:v>10.75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CC-4621-9151-6CF6009D4733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グラフ用!$C$163:$N$163</c:f>
              <c:numCache>
                <c:formatCode>General</c:formatCode>
                <c:ptCount val="12"/>
                <c:pt idx="0" formatCode="0.00_ ">
                  <c:v>10.7</c:v>
                </c:pt>
                <c:pt idx="3" formatCode="0.00_ ">
                  <c:v>10.4</c:v>
                </c:pt>
                <c:pt idx="6" formatCode="0.00_ ">
                  <c:v>10.3</c:v>
                </c:pt>
                <c:pt idx="9" formatCode="0.00_ ">
                  <c:v>10.18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CC-4621-9151-6CF6009D4733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グラフ用!$C$164:$N$164</c:f>
              <c:numCache>
                <c:formatCode>General</c:formatCode>
                <c:ptCount val="12"/>
                <c:pt idx="0" formatCode="0.00_ ">
                  <c:v>12.1</c:v>
                </c:pt>
                <c:pt idx="3" formatCode="0.00_ ">
                  <c:v>11.8</c:v>
                </c:pt>
                <c:pt idx="6" formatCode="0.00_ ">
                  <c:v>11.3</c:v>
                </c:pt>
                <c:pt idx="9" formatCode="0.00_ ">
                  <c:v>10.83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CC-4621-9151-6CF6009D4733}"/>
            </c:ext>
          </c:extLst>
        </c:ser>
        <c:ser>
          <c:idx val="3"/>
          <c:order val="3"/>
          <c:tx>
            <c:strRef>
              <c:f>グラフ用!$B$165</c:f>
              <c:strCache>
                <c:ptCount val="1"/>
                <c:pt idx="0">
                  <c:v>CERA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CC00CC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グラフ用!$C$165:$N$165</c:f>
              <c:numCache>
                <c:formatCode>0.00_ </c:formatCode>
                <c:ptCount val="12"/>
                <c:pt idx="1">
                  <c:v>11.29</c:v>
                </c:pt>
                <c:pt idx="4">
                  <c:v>11.32</c:v>
                </c:pt>
                <c:pt idx="7">
                  <c:v>11.19</c:v>
                </c:pt>
                <c:pt idx="10">
                  <c:v>10.83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CC-4621-9151-6CF6009D4733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グラフ用!$C$166:$N$166</c:f>
              <c:numCache>
                <c:formatCode>0.00_ </c:formatCode>
                <c:ptCount val="12"/>
                <c:pt idx="1">
                  <c:v>10.53</c:v>
                </c:pt>
                <c:pt idx="4">
                  <c:v>10.4</c:v>
                </c:pt>
                <c:pt idx="7">
                  <c:v>10.1</c:v>
                </c:pt>
                <c:pt idx="10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1CC-4621-9151-6CF6009D4733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グラフ用!$C$167:$N$167</c:f>
              <c:numCache>
                <c:formatCode>0.00_ </c:formatCode>
                <c:ptCount val="12"/>
                <c:pt idx="1">
                  <c:v>12</c:v>
                </c:pt>
                <c:pt idx="4">
                  <c:v>12.3</c:v>
                </c:pt>
                <c:pt idx="7">
                  <c:v>12.2</c:v>
                </c:pt>
                <c:pt idx="10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1CC-4621-9151-6CF6009D4733}"/>
            </c:ext>
          </c:extLst>
        </c:ser>
        <c:ser>
          <c:idx val="6"/>
          <c:order val="6"/>
          <c:tx>
            <c:strRef>
              <c:f>グラフ用!$B$168</c:f>
              <c:strCache>
                <c:ptCount val="1"/>
                <c:pt idx="0">
                  <c:v>DA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FF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グラフ用!$C$168:$N$168</c:f>
              <c:numCache>
                <c:formatCode>General</c:formatCode>
                <c:ptCount val="12"/>
                <c:pt idx="2" formatCode="0.00_ ">
                  <c:v>10.53</c:v>
                </c:pt>
                <c:pt idx="5" formatCode="0.00_ ">
                  <c:v>11.03</c:v>
                </c:pt>
                <c:pt idx="8" formatCode="0.00_ ">
                  <c:v>11.450000000000006</c:v>
                </c:pt>
                <c:pt idx="11" formatCode="0.00_ ">
                  <c:v>11.219999999999999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1CC-4621-9151-6CF6009D4733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グラフ用!$C$169:$N$169</c:f>
              <c:numCache>
                <c:formatCode>General</c:formatCode>
                <c:ptCount val="12"/>
                <c:pt idx="2" formatCode="0.00_ ">
                  <c:v>9.6</c:v>
                </c:pt>
                <c:pt idx="5" formatCode="0.00_ ">
                  <c:v>10.350000000000019</c:v>
                </c:pt>
                <c:pt idx="8" formatCode="0.00_ ">
                  <c:v>10.729999999999999</c:v>
                </c:pt>
                <c:pt idx="11" formatCode="0.00_ ">
                  <c:v>10.53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1CC-4621-9151-6CF6009D4733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グラフ用!$C$170:$N$170</c:f>
              <c:numCache>
                <c:formatCode>General</c:formatCode>
                <c:ptCount val="12"/>
                <c:pt idx="2" formatCode="0.00_ ">
                  <c:v>11.31</c:v>
                </c:pt>
                <c:pt idx="5" formatCode="0.00_ ">
                  <c:v>11.8</c:v>
                </c:pt>
                <c:pt idx="8" formatCode="0.00_ ">
                  <c:v>12.1</c:v>
                </c:pt>
                <c:pt idx="11" formatCode="0.00_ 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1CC-4621-9151-6CF6009D4733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numRef>
              <c:f>グラフ用!$C$161:$N$161</c:f>
              <c:numCache>
                <c:formatCode>General</c:formatCode>
                <c:ptCount val="12"/>
                <c:pt idx="0">
                  <c:v>2017.1</c:v>
                </c:pt>
                <c:pt idx="3">
                  <c:v>2017.2</c:v>
                </c:pt>
                <c:pt idx="6">
                  <c:v>2017.3</c:v>
                </c:pt>
                <c:pt idx="9">
                  <c:v>2017.4</c:v>
                </c:pt>
              </c:numCache>
            </c:numRef>
          </c:cat>
          <c:val>
            <c:numRef>
              <c:f>グラフ用!$C$171:$N$171</c:f>
              <c:numCache>
                <c:formatCode>General</c:formatCode>
                <c:ptCount val="1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1CC-4621-9151-6CF6009D4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0725248"/>
        <c:axId val="50726784"/>
      </c:lineChart>
      <c:catAx>
        <c:axId val="5072524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726784"/>
        <c:crosses val="autoZero"/>
        <c:auto val="1"/>
        <c:lblAlgn val="ctr"/>
        <c:lblOffset val="100"/>
        <c:tickMarkSkip val="4"/>
        <c:noMultiLvlLbl val="0"/>
      </c:catAx>
      <c:valAx>
        <c:axId val="50726784"/>
        <c:scaling>
          <c:orientation val="minMax"/>
          <c:max val="13"/>
          <c:min val="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725248"/>
        <c:crosses val="autoZero"/>
        <c:crossBetween val="between"/>
        <c:majorUnit val="1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21912689162521731"/>
          <c:y val="0.87673908913164467"/>
          <c:w val="0.58003716426108309"/>
          <c:h val="7.20358253142832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1" dirty="0">
                <a:solidFill>
                  <a:sysClr val="windowText" lastClr="000000"/>
                </a:solidFill>
              </a:rPr>
              <a:t>ESA</a:t>
            </a:r>
            <a:r>
              <a:rPr lang="ja-JP" altLang="en-US" sz="1800" b="1" dirty="0">
                <a:solidFill>
                  <a:sysClr val="windowText" lastClr="000000"/>
                </a:solidFill>
              </a:rPr>
              <a:t>別</a:t>
            </a:r>
            <a:r>
              <a:rPr lang="en-US" altLang="ja-JP" sz="1800" b="1" dirty="0" err="1">
                <a:solidFill>
                  <a:sysClr val="windowText" lastClr="000000"/>
                </a:solidFill>
              </a:rPr>
              <a:t>Hb</a:t>
            </a:r>
            <a:endParaRPr lang="ja-JP" altLang="en-US" sz="180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40459204806542404"/>
          <c:y val="2.986881993914538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368979028771859"/>
          <c:y val="0.1214499968217428"/>
          <c:w val="0.79370246033594249"/>
          <c:h val="0.77595406678977474"/>
        </c:manualLayout>
      </c:layout>
      <c:lineChart>
        <c:grouping val="standard"/>
        <c:varyColors val="0"/>
        <c:ser>
          <c:idx val="0"/>
          <c:order val="0"/>
          <c:spPr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dPt>
            <c:idx val="0"/>
            <c:marker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E61-4D2E-BEC9-89C4FC3B46CA}"/>
              </c:ext>
            </c:extLst>
          </c:dPt>
          <c:dPt>
            <c:idx val="1"/>
            <c:marker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E61-4D2E-BEC9-89C4FC3B46CA}"/>
              </c:ext>
            </c:extLst>
          </c:dPt>
          <c:dPt>
            <c:idx val="2"/>
            <c:marker>
              <c:spPr>
                <a:solidFill>
                  <a:srgbClr val="FFFF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FE61-4D2E-BEC9-89C4FC3B46CA}"/>
              </c:ext>
            </c:extLst>
          </c:dPt>
          <c:dPt>
            <c:idx val="3"/>
            <c:marker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FE61-4D2E-BEC9-89C4FC3B46CA}"/>
              </c:ext>
            </c:extLst>
          </c:dPt>
          <c:dLbls>
            <c:dLbl>
              <c:idx val="0"/>
              <c:layout>
                <c:manualLayout>
                  <c:x val="-9.6757366671805546E-3"/>
                  <c:y val="3.55405095845438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22569396386101"/>
                      <c:h val="3.91707187778222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E61-4D2E-BEC9-89C4FC3B46CA}"/>
                </c:ext>
              </c:extLst>
            </c:dLbl>
            <c:dLbl>
              <c:idx val="1"/>
              <c:layout>
                <c:manualLayout>
                  <c:x val="0"/>
                  <c:y val="3.0463293929608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61-4D2E-BEC9-89C4FC3B46CA}"/>
                </c:ext>
              </c:extLst>
            </c:dLbl>
            <c:dLbl>
              <c:idx val="2"/>
              <c:layout>
                <c:manualLayout>
                  <c:x val="-3.2252878823395945E-3"/>
                  <c:y val="3.3001901757076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61-4D2E-BEC9-89C4FC3B46CA}"/>
                </c:ext>
              </c:extLst>
            </c:dLbl>
            <c:dLbl>
              <c:idx val="3"/>
              <c:layout>
                <c:manualLayout>
                  <c:x val="-1.9351727294036856E-2"/>
                  <c:y val="3.04632939296089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61-4D2E-BEC9-89C4FC3B46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グラフ用!$C$130:$F$130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グラフ用!$C$131:$F$131</c:f>
              <c:numCache>
                <c:formatCode>0.00_ </c:formatCode>
                <c:ptCount val="4"/>
                <c:pt idx="0">
                  <c:v>11.09</c:v>
                </c:pt>
                <c:pt idx="1">
                  <c:v>11.16</c:v>
                </c:pt>
                <c:pt idx="2">
                  <c:v>11.07</c:v>
                </c:pt>
                <c:pt idx="3">
                  <c:v>12.15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61-4D2E-BEC9-89C4FC3B46CA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グラフ用!$C$130:$F$130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グラフ用!$C$132:$F$132</c:f>
              <c:numCache>
                <c:formatCode>0.00_ </c:formatCode>
                <c:ptCount val="4"/>
                <c:pt idx="0">
                  <c:v>10.4</c:v>
                </c:pt>
                <c:pt idx="1">
                  <c:v>10.3</c:v>
                </c:pt>
                <c:pt idx="2">
                  <c:v>10.200000000000001</c:v>
                </c:pt>
                <c:pt idx="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61-4D2E-BEC9-89C4FC3B46CA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グラフ用!$C$130:$F$130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グラフ用!$C$133:$F$133</c:f>
              <c:numCache>
                <c:formatCode>0.00_ </c:formatCode>
                <c:ptCount val="4"/>
                <c:pt idx="0">
                  <c:v>11.729999999999999</c:v>
                </c:pt>
                <c:pt idx="1">
                  <c:v>12</c:v>
                </c:pt>
                <c:pt idx="2">
                  <c:v>12</c:v>
                </c:pt>
                <c:pt idx="3">
                  <c:v>12.8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61-4D2E-BEC9-89C4FC3B4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5524736"/>
        <c:axId val="55534720"/>
      </c:lineChart>
      <c:catAx>
        <c:axId val="5552473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4720"/>
        <c:crosses val="autoZero"/>
        <c:auto val="1"/>
        <c:lblAlgn val="ctr"/>
        <c:lblOffset val="100"/>
        <c:noMultiLvlLbl val="0"/>
      </c:catAx>
      <c:valAx>
        <c:axId val="55534720"/>
        <c:scaling>
          <c:orientation val="minMax"/>
          <c:max val="14"/>
          <c:min val="9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0.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24736"/>
        <c:crosses val="autoZero"/>
        <c:crossBetween val="between"/>
        <c:majorUnit val="1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altLang="ja-JP" sz="1800"/>
              <a:t>ESA</a:t>
            </a:r>
            <a:r>
              <a:rPr lang="ja-JP" altLang="en-US" sz="1800"/>
              <a:t>別</a:t>
            </a:r>
            <a:r>
              <a:rPr lang="en-US" altLang="ja-JP" sz="1800"/>
              <a:t>ERI</a:t>
            </a:r>
            <a:endParaRPr lang="ja-JP" altLang="en-US" sz="18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34466316710411"/>
          <c:y val="0.10413705486282027"/>
          <c:w val="0.77802559055118392"/>
          <c:h val="0.74366324284255569"/>
        </c:manualLayout>
      </c:layout>
      <c:lineChart>
        <c:grouping val="standard"/>
        <c:varyColors val="0"/>
        <c:ser>
          <c:idx val="0"/>
          <c:order val="0"/>
          <c:spPr>
            <a:ln w="952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0070C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3850-4A67-A31A-4A4C80DA5294}"/>
              </c:ext>
            </c:extLst>
          </c:dPt>
          <c:dPt>
            <c:idx val="1"/>
            <c:marker>
              <c:spPr>
                <a:solidFill>
                  <a:srgbClr val="7030A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3850-4A67-A31A-4A4C80DA5294}"/>
              </c:ext>
            </c:extLst>
          </c:dPt>
          <c:dPt>
            <c:idx val="2"/>
            <c:marker>
              <c:spPr>
                <a:solidFill>
                  <a:srgbClr val="FFFF0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3850-4A67-A31A-4A4C80DA52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ja-JP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グラフ用!$C$136:$E$136</c:f>
              <c:strCache>
                <c:ptCount val="3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</c:strCache>
            </c:strRef>
          </c:cat>
          <c:val>
            <c:numRef>
              <c:f>グラフ用!$C$137:$E$137</c:f>
              <c:numCache>
                <c:formatCode>0.00_ </c:formatCode>
                <c:ptCount val="3"/>
                <c:pt idx="0">
                  <c:v>5.18</c:v>
                </c:pt>
                <c:pt idx="1">
                  <c:v>6.07</c:v>
                </c:pt>
                <c:pt idx="2">
                  <c:v>6.1599999999999975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50-4A67-A31A-4A4C80DA5294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ash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グラフ用!$C$136:$E$136</c:f>
              <c:strCache>
                <c:ptCount val="3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</c:strCache>
            </c:strRef>
          </c:cat>
          <c:val>
            <c:numRef>
              <c:f>グラフ用!$C$138:$E$138</c:f>
              <c:numCache>
                <c:formatCode>0.00_ </c:formatCode>
                <c:ptCount val="3"/>
                <c:pt idx="0">
                  <c:v>2.6</c:v>
                </c:pt>
                <c:pt idx="1">
                  <c:v>2.19</c:v>
                </c:pt>
                <c:pt idx="2">
                  <c:v>1.1499999999999972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50-4A67-A31A-4A4C80DA5294}"/>
            </c:ext>
          </c:extLst>
        </c:ser>
        <c:ser>
          <c:idx val="2"/>
          <c:order val="2"/>
          <c:spPr>
            <a:ln>
              <a:noFill/>
            </a:ln>
          </c:spPr>
          <c:marker>
            <c:symbol val="dash"/>
            <c:size val="7"/>
            <c:spPr>
              <a:solidFill>
                <a:schemeClr val="tx1"/>
              </a:solidFill>
              <a:ln>
                <a:noFill/>
              </a:ln>
            </c:spPr>
          </c:marker>
          <c:cat>
            <c:strRef>
              <c:f>グラフ用!$C$136:$E$136</c:f>
              <c:strCache>
                <c:ptCount val="3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</c:strCache>
            </c:strRef>
          </c:cat>
          <c:val>
            <c:numRef>
              <c:f>グラフ用!$C$139:$E$139</c:f>
              <c:numCache>
                <c:formatCode>0.00_ </c:formatCode>
                <c:ptCount val="3"/>
                <c:pt idx="0">
                  <c:v>7.73</c:v>
                </c:pt>
                <c:pt idx="1">
                  <c:v>9.17</c:v>
                </c:pt>
                <c:pt idx="2">
                  <c:v>10.19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50-4A67-A31A-4A4C80DA5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55114368"/>
        <c:axId val="55120256"/>
      </c:lineChart>
      <c:catAx>
        <c:axId val="55114368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ja-JP"/>
          </a:p>
        </c:txPr>
        <c:crossAx val="55120256"/>
        <c:crosses val="autoZero"/>
        <c:auto val="1"/>
        <c:lblAlgn val="ctr"/>
        <c:lblOffset val="100"/>
        <c:noMultiLvlLbl val="0"/>
      </c:catAx>
      <c:valAx>
        <c:axId val="55120256"/>
        <c:scaling>
          <c:orientation val="minMax"/>
          <c:max val="14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ja-JP"/>
          </a:p>
        </c:txPr>
        <c:crossAx val="5511436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altLang="ja-JP" sz="1800"/>
              <a:t>ESA</a:t>
            </a:r>
            <a:r>
              <a:rPr lang="ja-JP" altLang="en-US" sz="1800"/>
              <a:t>別静注鉄剤投与量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9024798790701494E-2"/>
          <c:y val="9.6553363998996417E-2"/>
          <c:w val="0.88965254158318963"/>
          <c:h val="0.74962896898154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グラフ用!$B$88</c:f>
              <c:strCache>
                <c:ptCount val="1"/>
                <c:pt idx="0">
                  <c:v>EpoBS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グラフ用!$C$93:$R$93</c:f>
                <c:numCache>
                  <c:formatCode>General</c:formatCode>
                  <c:ptCount val="16"/>
                  <c:pt idx="0">
                    <c:v>0</c:v>
                  </c:pt>
                  <c:pt idx="4">
                    <c:v>0</c:v>
                  </c:pt>
                  <c:pt idx="8">
                    <c:v>0</c:v>
                  </c:pt>
                  <c:pt idx="12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numRef>
              <c:f>グラフ用!$C$87:$R$87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グラフ用!$C$88:$R$88</c:f>
              <c:numCache>
                <c:formatCode>General</c:formatCode>
                <c:ptCount val="16"/>
                <c:pt idx="0" formatCode="0.00_ ">
                  <c:v>14.29</c:v>
                </c:pt>
                <c:pt idx="4" formatCode="0.00_ ">
                  <c:v>14.29</c:v>
                </c:pt>
                <c:pt idx="8" formatCode="0.00_ ">
                  <c:v>24.62</c:v>
                </c:pt>
                <c:pt idx="12" formatCode="0.00_ ">
                  <c:v>22.86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0-4F18-9AB0-27FF901B1587}"/>
            </c:ext>
          </c:extLst>
        </c:ser>
        <c:ser>
          <c:idx val="1"/>
          <c:order val="1"/>
          <c:tx>
            <c:strRef>
              <c:f>グラフ用!$B$89</c:f>
              <c:strCache>
                <c:ptCount val="1"/>
                <c:pt idx="0">
                  <c:v>CERA</c:v>
                </c:pt>
              </c:strCache>
            </c:strRef>
          </c:tx>
          <c:spPr>
            <a:solidFill>
              <a:srgbClr val="D60093"/>
            </a:solidFill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グラフ用!$C$94:$R$94</c:f>
                <c:numCache>
                  <c:formatCode>General</c:formatCode>
                  <c:ptCount val="16"/>
                  <c:pt idx="1">
                    <c:v>60</c:v>
                  </c:pt>
                  <c:pt idx="5">
                    <c:v>160</c:v>
                  </c:pt>
                  <c:pt idx="9">
                    <c:v>160</c:v>
                  </c:pt>
                  <c:pt idx="13">
                    <c:v>120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numRef>
              <c:f>グラフ用!$C$87:$R$87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グラフ用!$C$89:$R$89</c:f>
              <c:numCache>
                <c:formatCode>0.00_ </c:formatCode>
                <c:ptCount val="16"/>
                <c:pt idx="1">
                  <c:v>51.290000000000013</c:v>
                </c:pt>
                <c:pt idx="5">
                  <c:v>52.309999999999995</c:v>
                </c:pt>
                <c:pt idx="9">
                  <c:v>54.74</c:v>
                </c:pt>
                <c:pt idx="13">
                  <c:v>45.13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40-4F18-9AB0-27FF901B1587}"/>
            </c:ext>
          </c:extLst>
        </c:ser>
        <c:ser>
          <c:idx val="2"/>
          <c:order val="2"/>
          <c:tx>
            <c:strRef>
              <c:f>グラフ用!$B$90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グラフ用!$C$95:$R$95</c:f>
                <c:numCache>
                  <c:formatCode>General</c:formatCode>
                  <c:ptCount val="16"/>
                  <c:pt idx="2">
                    <c:v>10</c:v>
                  </c:pt>
                  <c:pt idx="6">
                    <c:v>0</c:v>
                  </c:pt>
                  <c:pt idx="10">
                    <c:v>0</c:v>
                  </c:pt>
                  <c:pt idx="14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numRef>
              <c:f>グラフ用!$C$87:$R$87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グラフ用!$C$90:$R$90</c:f>
              <c:numCache>
                <c:formatCode>General</c:formatCode>
                <c:ptCount val="16"/>
                <c:pt idx="2" formatCode="0.00_ ">
                  <c:v>44.290000000000013</c:v>
                </c:pt>
                <c:pt idx="6" formatCode="0.00_ ">
                  <c:v>27.5</c:v>
                </c:pt>
                <c:pt idx="10" formatCode="0.00_ ">
                  <c:v>20</c:v>
                </c:pt>
                <c:pt idx="14" formatCode="0.00_ ">
                  <c:v>32.260000000000012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40-4F18-9AB0-27FF901B1587}"/>
            </c:ext>
          </c:extLst>
        </c:ser>
        <c:ser>
          <c:idx val="3"/>
          <c:order val="3"/>
          <c:tx>
            <c:strRef>
              <c:f>グラフ用!$B$91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40-4F18-9AB0-27FF901B1587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グラフ用!$C$96:$R$96</c:f>
                <c:numCache>
                  <c:formatCode>General</c:formatCode>
                  <c:ptCount val="16"/>
                  <c:pt idx="3">
                    <c:v>0</c:v>
                  </c:pt>
                  <c:pt idx="7">
                    <c:v>0</c:v>
                  </c:pt>
                  <c:pt idx="11">
                    <c:v>0</c:v>
                  </c:pt>
                  <c:pt idx="15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numRef>
              <c:f>グラフ用!$C$87:$R$87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グラフ用!$C$91:$R$91</c:f>
              <c:numCache>
                <c:formatCode>General</c:formatCode>
                <c:ptCount val="16"/>
                <c:pt idx="3">
                  <c:v>44.44</c:v>
                </c:pt>
                <c:pt idx="7">
                  <c:v>17.779999999999987</c:v>
                </c:pt>
                <c:pt idx="11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40-4F18-9AB0-27FF901B1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5590272"/>
        <c:axId val="55608448"/>
      </c:barChart>
      <c:catAx>
        <c:axId val="55590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ja-JP"/>
          </a:p>
        </c:txPr>
        <c:crossAx val="55608448"/>
        <c:crosses val="autoZero"/>
        <c:auto val="1"/>
        <c:lblAlgn val="ctr"/>
        <c:lblOffset val="100"/>
        <c:tickMarkSkip val="4"/>
        <c:noMultiLvlLbl val="0"/>
      </c:catAx>
      <c:valAx>
        <c:axId val="55608448"/>
        <c:scaling>
          <c:orientation val="minMax"/>
        </c:scaling>
        <c:delete val="0"/>
        <c:axPos val="l"/>
        <c:majorGridlines/>
        <c:numFmt formatCode="#,##0_);\(#,##0\)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ja-JP"/>
          </a:p>
        </c:txPr>
        <c:crossAx val="55590272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2993581978288221"/>
          <c:y val="0.92478177626839009"/>
          <c:w val="0.71379292270419015"/>
          <c:h val="6.081531650048539E-2"/>
        </c:manualLayout>
      </c:layout>
      <c:overlay val="0"/>
      <c:txPr>
        <a:bodyPr/>
        <a:lstStyle/>
        <a:p>
          <a:pPr>
            <a:defRPr sz="1600" b="1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+mn-ea"/>
                <a:ea typeface="+mn-ea"/>
              </a:defRPr>
            </a:pPr>
            <a:r>
              <a:rPr lang="en-US" altLang="ja-JP" sz="1600">
                <a:latin typeface="+mn-ea"/>
                <a:ea typeface="+mn-ea"/>
              </a:rPr>
              <a:t>Kt/Vsp</a:t>
            </a:r>
            <a:endParaRPr lang="ja-JP" altLang="en-US" sz="1600"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43840156027933574"/>
          <c:y val="3.448217798179661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99488866712736"/>
          <c:y val="0.12897347525804365"/>
          <c:w val="0.8430458358510815"/>
          <c:h val="0.7879849033275856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9620-49A1-A607-7565711FB61D}"/>
              </c:ext>
            </c:extLst>
          </c:dPt>
          <c:dLbls>
            <c:dLbl>
              <c:idx val="0"/>
              <c:layout>
                <c:manualLayout>
                  <c:x val="3.3599341347084902E-3"/>
                  <c:y val="0.1527668227117102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1.49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±0.26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69233903269877"/>
                      <c:h val="0.14579952096793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F46-47CA-AE03-8C61696FFDF0}"/>
                </c:ext>
              </c:extLst>
            </c:dLbl>
            <c:dLbl>
              <c:idx val="1"/>
              <c:layout>
                <c:manualLayout>
                  <c:x val="-1.679702505611383E-3"/>
                  <c:y val="0.1551691212813174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1.66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±0.25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87126108116856"/>
                      <c:h val="0.146720347893608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20-49A1-A607-7565711FB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グラフ!$C$207:$D$207</c:f>
                <c:numCache>
                  <c:formatCode>General</c:formatCode>
                  <c:ptCount val="2"/>
                  <c:pt idx="0">
                    <c:v>0.26</c:v>
                  </c:pt>
                  <c:pt idx="1">
                    <c:v>0.25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グラフ!$C$203:$D$203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グラフ!$C$204:$D$204</c:f>
              <c:numCache>
                <c:formatCode>0.00_);[Red]\(0.00\)</c:formatCode>
                <c:ptCount val="2"/>
                <c:pt idx="0">
                  <c:v>1.49</c:v>
                </c:pt>
                <c:pt idx="1">
                  <c:v>1.6600000000000001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20-49A1-A607-7565711FB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89792"/>
        <c:axId val="34691328"/>
      </c:barChart>
      <c:catAx>
        <c:axId val="3468979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400" b="1" baseline="0">
                <a:latin typeface="+mn-ea"/>
                <a:ea typeface="+mn-ea"/>
              </a:defRPr>
            </a:pPr>
            <a:endParaRPr lang="ja-JP"/>
          </a:p>
        </c:txPr>
        <c:crossAx val="34691328"/>
        <c:crosses val="autoZero"/>
        <c:auto val="1"/>
        <c:lblAlgn val="ctr"/>
        <c:lblOffset val="100"/>
        <c:noMultiLvlLbl val="0"/>
      </c:catAx>
      <c:valAx>
        <c:axId val="34691328"/>
        <c:scaling>
          <c:orientation val="minMax"/>
          <c:min val="1.2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 baseline="0"/>
            </a:pPr>
            <a:endParaRPr lang="ja-JP"/>
          </a:p>
        </c:txPr>
        <c:crossAx val="34689792"/>
        <c:crosses val="autoZero"/>
        <c:crossBetween val="between"/>
        <c:majorUnit val="0.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 dirty="0">
                <a:solidFill>
                  <a:schemeClr val="tx1"/>
                </a:solidFill>
              </a:rPr>
              <a:t>ESA</a:t>
            </a:r>
            <a:r>
              <a:rPr lang="ja-JP" altLang="en-US" b="1" dirty="0">
                <a:solidFill>
                  <a:schemeClr val="tx1"/>
                </a:solidFill>
              </a:rPr>
              <a:t>別</a:t>
            </a:r>
            <a:r>
              <a:rPr lang="en-US" altLang="ja-JP" b="1" dirty="0">
                <a:solidFill>
                  <a:schemeClr val="tx1"/>
                </a:solidFill>
              </a:rPr>
              <a:t>Ferritin</a:t>
            </a:r>
            <a:endParaRPr lang="ja-JP" altLang="en-US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301011796747E-2"/>
          <c:y val="0.13750146754231277"/>
          <c:w val="0.84975998294148181"/>
          <c:h val="0.65742682599738644"/>
        </c:manualLayout>
      </c:layout>
      <c:lineChart>
        <c:grouping val="standard"/>
        <c:varyColors val="0"/>
        <c:ser>
          <c:idx val="0"/>
          <c:order val="0"/>
          <c:tx>
            <c:strRef>
              <c:f>グラフ用!$B$100</c:f>
              <c:strCache>
                <c:ptCount val="1"/>
                <c:pt idx="0">
                  <c:v>EpoBS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グラフ用!$C$100:$R$100</c:f>
              <c:numCache>
                <c:formatCode>General</c:formatCode>
                <c:ptCount val="16"/>
                <c:pt idx="0" formatCode="0.00_ ">
                  <c:v>185.73999999999998</c:v>
                </c:pt>
                <c:pt idx="4" formatCode="0.00_ ">
                  <c:v>166.26999999999998</c:v>
                </c:pt>
                <c:pt idx="8" formatCode="0.00_ ">
                  <c:v>185.29</c:v>
                </c:pt>
                <c:pt idx="12" formatCode="0.00_ ">
                  <c:v>176.01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AA-487B-B9D9-F691253D6EF4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グラフ用!$C$101:$R$101</c:f>
              <c:numCache>
                <c:formatCode>General</c:formatCode>
                <c:ptCount val="16"/>
                <c:pt idx="0" formatCode="0.00_ ">
                  <c:v>124.28</c:v>
                </c:pt>
                <c:pt idx="4" formatCode="0.00_ ">
                  <c:v>82.5</c:v>
                </c:pt>
                <c:pt idx="8" formatCode="0.00_ ">
                  <c:v>130.18</c:v>
                </c:pt>
                <c:pt idx="12" formatCode="0.00_ ">
                  <c:v>120.23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AA-487B-B9D9-F691253D6EF4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グラフ用!$C$102:$R$102</c:f>
              <c:numCache>
                <c:formatCode>General</c:formatCode>
                <c:ptCount val="16"/>
                <c:pt idx="0" formatCode="0.00_ ">
                  <c:v>194.95000000000007</c:v>
                </c:pt>
                <c:pt idx="4" formatCode="0.00_ ">
                  <c:v>179.2</c:v>
                </c:pt>
                <c:pt idx="8" formatCode="0.00_ ">
                  <c:v>263.47999999999939</c:v>
                </c:pt>
                <c:pt idx="12" formatCode="0.00_ ">
                  <c:v>238.15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AA-487B-B9D9-F691253D6EF4}"/>
            </c:ext>
          </c:extLst>
        </c:ser>
        <c:ser>
          <c:idx val="3"/>
          <c:order val="3"/>
          <c:tx>
            <c:strRef>
              <c:f>グラフ用!$B$103</c:f>
              <c:strCache>
                <c:ptCount val="1"/>
                <c:pt idx="0">
                  <c:v>CERA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D60093"/>
              </a:solidFill>
              <a:ln w="9525"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グラフ用!$C$103:$R$103</c:f>
              <c:numCache>
                <c:formatCode>0.00_ </c:formatCode>
                <c:ptCount val="16"/>
                <c:pt idx="1">
                  <c:v>163.15</c:v>
                </c:pt>
                <c:pt idx="5">
                  <c:v>159.5</c:v>
                </c:pt>
                <c:pt idx="9">
                  <c:v>218.19</c:v>
                </c:pt>
                <c:pt idx="13">
                  <c:v>196.41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AA-487B-B9D9-F691253D6EF4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グラフ用!$C$104:$R$104</c:f>
              <c:numCache>
                <c:formatCode>0.00_ </c:formatCode>
                <c:ptCount val="16"/>
                <c:pt idx="1">
                  <c:v>95.4</c:v>
                </c:pt>
                <c:pt idx="5">
                  <c:v>75.63</c:v>
                </c:pt>
                <c:pt idx="9">
                  <c:v>199</c:v>
                </c:pt>
                <c:pt idx="13">
                  <c:v>109.9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AA-487B-B9D9-F691253D6EF4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グラフ用!$C$105:$R$105</c:f>
              <c:numCache>
                <c:formatCode>0.00_ </c:formatCode>
                <c:ptCount val="16"/>
                <c:pt idx="1">
                  <c:v>218.05</c:v>
                </c:pt>
                <c:pt idx="5">
                  <c:v>213.2</c:v>
                </c:pt>
                <c:pt idx="9">
                  <c:v>235</c:v>
                </c:pt>
                <c:pt idx="13">
                  <c:v>269.14999999999998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AA-487B-B9D9-F691253D6EF4}"/>
            </c:ext>
          </c:extLst>
        </c:ser>
        <c:ser>
          <c:idx val="6"/>
          <c:order val="6"/>
          <c:tx>
            <c:strRef>
              <c:f>グラフ用!$B$106</c:f>
              <c:strCache>
                <c:ptCount val="1"/>
                <c:pt idx="0">
                  <c:v>DA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FF00"/>
              </a:solidFill>
              <a:ln w="9525"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グラフ用!$C$106:$R$106</c:f>
              <c:numCache>
                <c:formatCode>General</c:formatCode>
                <c:ptCount val="16"/>
                <c:pt idx="2" formatCode="0.00_ ">
                  <c:v>315.45</c:v>
                </c:pt>
                <c:pt idx="6" formatCode="0.00_ ">
                  <c:v>212.09</c:v>
                </c:pt>
                <c:pt idx="10" formatCode="0.00_ ">
                  <c:v>152.54</c:v>
                </c:pt>
                <c:pt idx="14" formatCode="0.00_ ">
                  <c:v>169.45000000000007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7AA-487B-B9D9-F691253D6EF4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グラフ用!$C$107:$R$107</c:f>
              <c:numCache>
                <c:formatCode>General</c:formatCode>
                <c:ptCount val="16"/>
                <c:pt idx="2" formatCode="0.00_ ">
                  <c:v>193.43</c:v>
                </c:pt>
                <c:pt idx="6" formatCode="0.00_ ">
                  <c:v>144.69999999999999</c:v>
                </c:pt>
                <c:pt idx="10" formatCode="0.00_ ">
                  <c:v>60.55</c:v>
                </c:pt>
                <c:pt idx="14" formatCode="0.00_ 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7AA-487B-B9D9-F691253D6EF4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グラフ用!$C$108:$R$108</c:f>
              <c:numCache>
                <c:formatCode>General</c:formatCode>
                <c:ptCount val="16"/>
                <c:pt idx="2" formatCode="0.00_ ">
                  <c:v>349.33</c:v>
                </c:pt>
                <c:pt idx="6" formatCode="0.00_ ">
                  <c:v>288.39999999999969</c:v>
                </c:pt>
                <c:pt idx="10" formatCode="0.00_ ">
                  <c:v>214.55</c:v>
                </c:pt>
                <c:pt idx="14" formatCode="0.00_ ">
                  <c:v>257.7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7AA-487B-B9D9-F691253D6EF4}"/>
            </c:ext>
          </c:extLst>
        </c:ser>
        <c:ser>
          <c:idx val="9"/>
          <c:order val="9"/>
          <c:tx>
            <c:strRef>
              <c:f>グラフ用!$B$109</c:f>
              <c:strCache>
                <c:ptCount val="1"/>
                <c:pt idx="0">
                  <c:v>No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3300"/>
              </a:solidFill>
              <a:ln w="9525"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グラフ用!$C$109:$R$109</c:f>
              <c:numCache>
                <c:formatCode>General</c:formatCode>
                <c:ptCount val="16"/>
                <c:pt idx="3" formatCode="0.00_ ">
                  <c:v>188.49</c:v>
                </c:pt>
                <c:pt idx="7" formatCode="0.00_ ">
                  <c:v>178.32000000000031</c:v>
                </c:pt>
                <c:pt idx="11" formatCode="0.00_ ">
                  <c:v>166.6</c:v>
                </c:pt>
                <c:pt idx="15" formatCode="0.00_ ">
                  <c:v>169.96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7AA-487B-B9D9-F691253D6EF4}"/>
            </c:ext>
          </c:extLst>
        </c:ser>
        <c:ser>
          <c:idx val="10"/>
          <c:order val="10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グラフ用!$C$110:$R$110</c:f>
              <c:numCache>
                <c:formatCode>General</c:formatCode>
                <c:ptCount val="16"/>
                <c:pt idx="3" formatCode="0.00_);[Red]\(0.00\)">
                  <c:v>162.30000000000001</c:v>
                </c:pt>
                <c:pt idx="7" formatCode="0.00_);[Red]\(0.00\)">
                  <c:v>152.1</c:v>
                </c:pt>
                <c:pt idx="11" formatCode="0.00_);[Red]\(0.00\)">
                  <c:v>128.6</c:v>
                </c:pt>
                <c:pt idx="15" formatCode="0.00_);[Red]\(0.00\)">
                  <c:v>140.5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7AA-487B-B9D9-F691253D6EF4}"/>
            </c:ext>
          </c:extLst>
        </c:ser>
        <c:ser>
          <c:idx val="11"/>
          <c:order val="1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グラフ用!$C$99:$R$99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グラフ用!$C$111:$R$111</c:f>
              <c:numCache>
                <c:formatCode>General</c:formatCode>
                <c:ptCount val="16"/>
                <c:pt idx="3" formatCode="0.00_);[Red]\(0.00\)">
                  <c:v>204.5</c:v>
                </c:pt>
                <c:pt idx="7" formatCode="0.00_);[Red]\(0.00\)">
                  <c:v>180.3</c:v>
                </c:pt>
                <c:pt idx="11" formatCode="0.00_);[Red]\(0.00\)">
                  <c:v>177.7</c:v>
                </c:pt>
                <c:pt idx="15" formatCode="0.00_);[Red]\(0.00\)">
                  <c:v>183.3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7AA-487B-B9D9-F691253D6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5952896"/>
        <c:axId val="55954432"/>
      </c:lineChart>
      <c:catAx>
        <c:axId val="559528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954432"/>
        <c:crosses val="autoZero"/>
        <c:auto val="1"/>
        <c:lblAlgn val="ctr"/>
        <c:lblOffset val="100"/>
        <c:tickMarkSkip val="4"/>
        <c:noMultiLvlLbl val="0"/>
      </c:catAx>
      <c:valAx>
        <c:axId val="5595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952896"/>
        <c:crosses val="autoZero"/>
        <c:crossBetween val="between"/>
        <c:majorUnit val="100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21929345787339827"/>
          <c:y val="0.89901859466698752"/>
          <c:w val="0.62710845805109217"/>
          <c:h val="7.325614765124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 dirty="0">
                <a:solidFill>
                  <a:schemeClr val="tx1"/>
                </a:solidFill>
              </a:rPr>
              <a:t>ESA</a:t>
            </a:r>
            <a:r>
              <a:rPr lang="ja-JP" altLang="en-US" b="1" dirty="0">
                <a:solidFill>
                  <a:schemeClr val="tx1"/>
                </a:solidFill>
              </a:rPr>
              <a:t>別</a:t>
            </a:r>
            <a:r>
              <a:rPr lang="en-US" altLang="ja-JP" b="1" dirty="0">
                <a:solidFill>
                  <a:schemeClr val="tx1"/>
                </a:solidFill>
              </a:rPr>
              <a:t>TSAT</a:t>
            </a:r>
            <a:endParaRPr lang="ja-JP" alt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6097457762833088"/>
          <c:y val="3.907180190637989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934174208378054E-2"/>
          <c:y val="0.16364120185975548"/>
          <c:w val="0.85320985796413262"/>
          <c:h val="0.62154609215194478"/>
        </c:manualLayout>
      </c:layout>
      <c:lineChart>
        <c:grouping val="standard"/>
        <c:varyColors val="0"/>
        <c:ser>
          <c:idx val="0"/>
          <c:order val="0"/>
          <c:tx>
            <c:strRef>
              <c:f>グラフ用!$B$115</c:f>
              <c:strCache>
                <c:ptCount val="1"/>
                <c:pt idx="0">
                  <c:v>EpoBS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6666FF"/>
              </a:solidFill>
              <a:ln w="9525">
                <a:noFill/>
              </a:ln>
              <a:effectLst/>
            </c:spPr>
          </c:marker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グラフ用!$C$115:$R$115</c:f>
              <c:numCache>
                <c:formatCode>General</c:formatCode>
                <c:ptCount val="16"/>
                <c:pt idx="0" formatCode="0.00_ ">
                  <c:v>27.84</c:v>
                </c:pt>
                <c:pt idx="4" formatCode="0.00_ ">
                  <c:v>27.459999999999987</c:v>
                </c:pt>
                <c:pt idx="8" formatCode="0.00_ ">
                  <c:v>28.110000000000031</c:v>
                </c:pt>
                <c:pt idx="12" formatCode="0.00_ ">
                  <c:v>27.73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84-4D3C-AC11-F49DEF6203AA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グラフ用!$C$116:$R$116</c:f>
              <c:numCache>
                <c:formatCode>General</c:formatCode>
                <c:ptCount val="16"/>
                <c:pt idx="0" formatCode="0.00_ ">
                  <c:v>21.18</c:v>
                </c:pt>
                <c:pt idx="4" formatCode="0.00_ ">
                  <c:v>19.439999999999987</c:v>
                </c:pt>
                <c:pt idx="8" formatCode="0.00_ ">
                  <c:v>22.69</c:v>
                </c:pt>
                <c:pt idx="12" formatCode="0.00_ ">
                  <c:v>23.37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84-4D3C-AC11-F49DEF6203AA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グラフ用!$C$117:$R$117</c:f>
              <c:numCache>
                <c:formatCode>General</c:formatCode>
                <c:ptCount val="16"/>
                <c:pt idx="0" formatCode="0.00_ ">
                  <c:v>33.33</c:v>
                </c:pt>
                <c:pt idx="4" formatCode="0.00_ ">
                  <c:v>34.230000000000011</c:v>
                </c:pt>
                <c:pt idx="8" formatCode="0.00_ ">
                  <c:v>33.480000000000004</c:v>
                </c:pt>
                <c:pt idx="12" formatCode="0.00_ ">
                  <c:v>32.11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84-4D3C-AC11-F49DEF6203AA}"/>
            </c:ext>
          </c:extLst>
        </c:ser>
        <c:ser>
          <c:idx val="3"/>
          <c:order val="3"/>
          <c:tx>
            <c:strRef>
              <c:f>グラフ用!$B$118</c:f>
              <c:strCache>
                <c:ptCount val="1"/>
                <c:pt idx="0">
                  <c:v>CERA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D60093"/>
              </a:solidFill>
              <a:ln w="9525">
                <a:noFill/>
              </a:ln>
              <a:effectLst/>
            </c:spPr>
          </c:marker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グラフ用!$C$118:$R$118</c:f>
              <c:numCache>
                <c:formatCode>0.00_ </c:formatCode>
                <c:ptCount val="16"/>
                <c:pt idx="1">
                  <c:v>25.87</c:v>
                </c:pt>
                <c:pt idx="5">
                  <c:v>27.72</c:v>
                </c:pt>
                <c:pt idx="9">
                  <c:v>31.17</c:v>
                </c:pt>
                <c:pt idx="13">
                  <c:v>31.36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84-4D3C-AC11-F49DEF6203AA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グラフ用!$C$119:$R$119</c:f>
              <c:numCache>
                <c:formatCode>0.00_ </c:formatCode>
                <c:ptCount val="16"/>
                <c:pt idx="1">
                  <c:v>19.239999999999988</c:v>
                </c:pt>
                <c:pt idx="5">
                  <c:v>18.95</c:v>
                </c:pt>
                <c:pt idx="9">
                  <c:v>21.01</c:v>
                </c:pt>
                <c:pt idx="13">
                  <c:v>21.53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84-4D3C-AC11-F49DEF6203AA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グラフ用!$C$120:$R$120</c:f>
              <c:numCache>
                <c:formatCode>0.00_ </c:formatCode>
                <c:ptCount val="16"/>
                <c:pt idx="1">
                  <c:v>29.34</c:v>
                </c:pt>
                <c:pt idx="5">
                  <c:v>36.57</c:v>
                </c:pt>
                <c:pt idx="9">
                  <c:v>37.44</c:v>
                </c:pt>
                <c:pt idx="13">
                  <c:v>34.620000000000012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484-4D3C-AC11-F49DEF6203AA}"/>
            </c:ext>
          </c:extLst>
        </c:ser>
        <c:ser>
          <c:idx val="6"/>
          <c:order val="6"/>
          <c:tx>
            <c:strRef>
              <c:f>グラフ用!$B$121</c:f>
              <c:strCache>
                <c:ptCount val="1"/>
                <c:pt idx="0">
                  <c:v>DA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FF00"/>
              </a:solidFill>
              <a:ln w="9525">
                <a:noFill/>
              </a:ln>
              <a:effectLst/>
            </c:spPr>
          </c:marker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グラフ用!$C$121:$R$121</c:f>
              <c:numCache>
                <c:formatCode>General</c:formatCode>
                <c:ptCount val="16"/>
                <c:pt idx="2" formatCode="0.00_ ">
                  <c:v>31.62</c:v>
                </c:pt>
                <c:pt idx="6" formatCode="0.00_ ">
                  <c:v>30.05</c:v>
                </c:pt>
                <c:pt idx="10" formatCode="0.00_ ">
                  <c:v>29.93</c:v>
                </c:pt>
                <c:pt idx="14" formatCode="0.00_ ">
                  <c:v>31.75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484-4D3C-AC11-F49DEF6203AA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グラフ用!$C$122:$R$122</c:f>
              <c:numCache>
                <c:formatCode>General</c:formatCode>
                <c:ptCount val="16"/>
                <c:pt idx="2" formatCode="0.00_ ">
                  <c:v>24.19</c:v>
                </c:pt>
                <c:pt idx="6" formatCode="0.00_ ">
                  <c:v>23.14</c:v>
                </c:pt>
                <c:pt idx="10" formatCode="0.00_ ">
                  <c:v>22.21</c:v>
                </c:pt>
                <c:pt idx="14" formatCode="0.00_ ">
                  <c:v>23.73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484-4D3C-AC11-F49DEF6203AA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グラフ用!$C$123:$R$123</c:f>
              <c:numCache>
                <c:formatCode>General</c:formatCode>
                <c:ptCount val="16"/>
                <c:pt idx="2" formatCode="0.00_ ">
                  <c:v>37.730000000000011</c:v>
                </c:pt>
                <c:pt idx="6" formatCode="0.00_ ">
                  <c:v>35.879999999999995</c:v>
                </c:pt>
                <c:pt idx="10" formatCode="0.00_ ">
                  <c:v>34.07</c:v>
                </c:pt>
                <c:pt idx="14" formatCode="0.00_ 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484-4D3C-AC11-F49DEF6203AA}"/>
            </c:ext>
          </c:extLst>
        </c:ser>
        <c:ser>
          <c:idx val="9"/>
          <c:order val="9"/>
          <c:tx>
            <c:strRef>
              <c:f>グラフ用!$B$124</c:f>
              <c:strCache>
                <c:ptCount val="1"/>
                <c:pt idx="0">
                  <c:v>No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3300"/>
              </a:solidFill>
              <a:ln w="9525">
                <a:noFill/>
              </a:ln>
              <a:effectLst/>
            </c:spPr>
          </c:marker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グラフ用!$C$124:$R$124</c:f>
              <c:numCache>
                <c:formatCode>General</c:formatCode>
                <c:ptCount val="16"/>
                <c:pt idx="3" formatCode="0.00_ ">
                  <c:v>29.55</c:v>
                </c:pt>
                <c:pt idx="7" formatCode="0.00_ ">
                  <c:v>31.59</c:v>
                </c:pt>
                <c:pt idx="11" formatCode="0.00_ ">
                  <c:v>32.25</c:v>
                </c:pt>
                <c:pt idx="15" formatCode="0.00_ ">
                  <c:v>26.58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484-4D3C-AC11-F49DEF6203AA}"/>
            </c:ext>
          </c:extLst>
        </c:ser>
        <c:ser>
          <c:idx val="10"/>
          <c:order val="10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グラフ用!$C$125:$R$125</c:f>
              <c:numCache>
                <c:formatCode>General</c:formatCode>
                <c:ptCount val="16"/>
                <c:pt idx="3" formatCode="0.00_);[Red]\(0.00\)">
                  <c:v>24.310000000000031</c:v>
                </c:pt>
                <c:pt idx="7" formatCode="0.00_);[Red]\(0.00\)">
                  <c:v>25.53</c:v>
                </c:pt>
                <c:pt idx="11" formatCode="0.00_);[Red]\(0.00\)">
                  <c:v>24.72</c:v>
                </c:pt>
                <c:pt idx="15" formatCode="0.00_);[Red]\(0.00\)">
                  <c:v>18.939999999999987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484-4D3C-AC11-F49DEF6203AA}"/>
            </c:ext>
          </c:extLst>
        </c:ser>
        <c:ser>
          <c:idx val="11"/>
          <c:order val="1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numRef>
              <c:f>グラフ用!$C$114:$R$114</c:f>
              <c:numCache>
                <c:formatCode>General</c:formatCode>
                <c:ptCount val="16"/>
                <c:pt idx="0">
                  <c:v>2017.1</c:v>
                </c:pt>
                <c:pt idx="4">
                  <c:v>2017.2</c:v>
                </c:pt>
                <c:pt idx="8">
                  <c:v>2017.3</c:v>
                </c:pt>
                <c:pt idx="12">
                  <c:v>2017.4</c:v>
                </c:pt>
              </c:numCache>
            </c:numRef>
          </c:cat>
          <c:val>
            <c:numRef>
              <c:f>グラフ用!$C$126:$R$126</c:f>
              <c:numCache>
                <c:formatCode>General</c:formatCode>
                <c:ptCount val="16"/>
                <c:pt idx="3" formatCode="0.00_);[Red]\(0.00\)">
                  <c:v>30.7</c:v>
                </c:pt>
                <c:pt idx="7" formatCode="0.00_);[Red]\(0.00\)">
                  <c:v>37.49</c:v>
                </c:pt>
                <c:pt idx="11" formatCode="0.00_);[Red]\(0.00\)">
                  <c:v>33.78</c:v>
                </c:pt>
                <c:pt idx="15" formatCode="0.00_);[Red]\(0.00\)">
                  <c:v>28.52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484-4D3C-AC11-F49DEF620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6355072"/>
        <c:axId val="56373248"/>
      </c:lineChart>
      <c:catAx>
        <c:axId val="563550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373248"/>
        <c:crosses val="autoZero"/>
        <c:auto val="1"/>
        <c:lblAlgn val="ctr"/>
        <c:lblOffset val="100"/>
        <c:tickMarkSkip val="4"/>
        <c:noMultiLvlLbl val="0"/>
      </c:catAx>
      <c:valAx>
        <c:axId val="56373248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355072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22343425120864088"/>
          <c:y val="0.88160053421193552"/>
          <c:w val="0.6283548312509627"/>
          <c:h val="8.82653026636028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 dirty="0">
                <a:solidFill>
                  <a:schemeClr val="tx1"/>
                </a:solidFill>
              </a:rPr>
              <a:t>ESA</a:t>
            </a:r>
            <a:r>
              <a:rPr lang="ja-JP" altLang="en-US" b="1" dirty="0">
                <a:solidFill>
                  <a:schemeClr val="tx1"/>
                </a:solidFill>
              </a:rPr>
              <a:t>別静注鉄剤投与量</a:t>
            </a:r>
          </a:p>
        </c:rich>
      </c:tx>
      <c:layout>
        <c:manualLayout>
          <c:xMode val="edge"/>
          <c:yMode val="edge"/>
          <c:x val="0.41382558630164296"/>
          <c:y val="3.831784240806742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156714785651817"/>
          <c:y val="0.17685185185185184"/>
          <c:w val="0.864829295745555"/>
          <c:h val="0.715748760571597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666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9D-4C64-818C-25F0B51A45A6}"/>
              </c:ext>
            </c:extLst>
          </c:dPt>
          <c:dPt>
            <c:idx val="1"/>
            <c:invertIfNegative val="0"/>
            <c:bubble3D val="0"/>
            <c:spPr>
              <a:solidFill>
                <a:srgbClr val="D600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9D-4C64-818C-25F0B51A45A6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09D-4C64-818C-25F0B51A45A6}"/>
              </c:ext>
            </c:extLst>
          </c:dPt>
          <c:dPt>
            <c:idx val="3"/>
            <c:invertIfNegative val="0"/>
            <c:bubble3D val="0"/>
            <c:spPr>
              <a:solidFill>
                <a:srgbClr val="FF3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09D-4C64-818C-25F0B51A45A6}"/>
              </c:ext>
            </c:extLst>
          </c:dPt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グラフ用!$C$144:$F$144</c:f>
                <c:numCache>
                  <c:formatCode>General</c:formatCode>
                  <c:ptCount val="4"/>
                  <c:pt idx="0">
                    <c:v>52.27</c:v>
                  </c:pt>
                  <c:pt idx="1">
                    <c:v>75.010000000000005</c:v>
                  </c:pt>
                  <c:pt idx="2">
                    <c:v>63.37</c:v>
                  </c:pt>
                  <c:pt idx="3">
                    <c:v>49.02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グラフ用!$C$142:$F$142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グラフ用!$C$143:$F$143</c:f>
              <c:numCache>
                <c:formatCode>0.00_ </c:formatCode>
                <c:ptCount val="4"/>
                <c:pt idx="0">
                  <c:v>18.57</c:v>
                </c:pt>
                <c:pt idx="1">
                  <c:v>50.97</c:v>
                </c:pt>
                <c:pt idx="2">
                  <c:v>30.57</c:v>
                </c:pt>
                <c:pt idx="3">
                  <c:v>15.56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9D-4C64-818C-25F0B51A4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698944"/>
        <c:axId val="57717120"/>
      </c:barChart>
      <c:catAx>
        <c:axId val="576989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717120"/>
        <c:crosses val="autoZero"/>
        <c:auto val="1"/>
        <c:lblAlgn val="ctr"/>
        <c:lblOffset val="100"/>
        <c:noMultiLvlLbl val="0"/>
      </c:catAx>
      <c:valAx>
        <c:axId val="57717120"/>
        <c:scaling>
          <c:orientation val="minMax"/>
          <c:max val="1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98944"/>
        <c:crosses val="autoZero"/>
        <c:crossBetween val="between"/>
        <c:majorUnit val="40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 dirty="0">
                <a:solidFill>
                  <a:schemeClr val="tx1"/>
                </a:solidFill>
              </a:rPr>
              <a:t>ESA</a:t>
            </a:r>
            <a:r>
              <a:rPr lang="ja-JP" altLang="en-US" b="1" dirty="0">
                <a:solidFill>
                  <a:schemeClr val="tx1"/>
                </a:solidFill>
              </a:rPr>
              <a:t>別</a:t>
            </a:r>
            <a:r>
              <a:rPr lang="en-US" altLang="ja-JP" b="1" dirty="0">
                <a:solidFill>
                  <a:schemeClr val="tx1"/>
                </a:solidFill>
              </a:rPr>
              <a:t>Ferritin</a:t>
            </a:r>
            <a:endParaRPr lang="ja-JP" alt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487367245512246"/>
          <c:y val="6.018518518518514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442329188836219"/>
          <c:y val="0.18122703412073532"/>
          <c:w val="0.83747046561627669"/>
          <c:h val="0.69417395742198884"/>
        </c:manualLayout>
      </c:layout>
      <c:lineChart>
        <c:grouping val="standard"/>
        <c:varyColors val="0"/>
        <c:ser>
          <c:idx val="0"/>
          <c:order val="0"/>
          <c:spPr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6666FF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4B9-41F3-B3FC-CD6823A17B21}"/>
              </c:ext>
            </c:extLst>
          </c:dPt>
          <c:dPt>
            <c:idx val="1"/>
            <c:marker>
              <c:spPr>
                <a:solidFill>
                  <a:srgbClr val="CC00C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4B9-41F3-B3FC-CD6823A17B21}"/>
              </c:ext>
            </c:extLst>
          </c:dPt>
          <c:dPt>
            <c:idx val="2"/>
            <c:marker>
              <c:spPr>
                <a:solidFill>
                  <a:srgbClr val="FFFF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4B9-41F3-B3FC-CD6823A17B21}"/>
              </c:ext>
            </c:extLst>
          </c:dPt>
          <c:dPt>
            <c:idx val="3"/>
            <c:marker>
              <c:spPr>
                <a:solidFill>
                  <a:srgbClr val="FF00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4B9-41F3-B3FC-CD6823A17B21}"/>
              </c:ext>
            </c:extLst>
          </c:dPt>
          <c:dLbls>
            <c:dLbl>
              <c:idx val="3"/>
              <c:layout>
                <c:manualLayout>
                  <c:x val="-6.9284077264293734E-3"/>
                  <c:y val="3.2407407407407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B9-41F3-B3FC-CD6823A17B21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グラフ用!$C$147:$F$147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グラフ用!$C$148:$F$148</c:f>
              <c:numCache>
                <c:formatCode>0.00_ </c:formatCode>
                <c:ptCount val="4"/>
                <c:pt idx="0">
                  <c:v>175.44</c:v>
                </c:pt>
                <c:pt idx="1">
                  <c:v>173.15</c:v>
                </c:pt>
                <c:pt idx="2">
                  <c:v>208.08</c:v>
                </c:pt>
                <c:pt idx="3" formatCode="General">
                  <c:v>176.01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4B9-41F3-B3FC-CD6823A17B21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グラフ用!$C$147:$F$147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グラフ用!$C$149:$F$149</c:f>
              <c:numCache>
                <c:formatCode>0.00_ </c:formatCode>
                <c:ptCount val="4"/>
                <c:pt idx="0">
                  <c:v>117.8</c:v>
                </c:pt>
                <c:pt idx="1">
                  <c:v>93.48</c:v>
                </c:pt>
                <c:pt idx="2">
                  <c:v>98.48</c:v>
                </c:pt>
                <c:pt idx="3" formatCode="General">
                  <c:v>129.25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4B9-41F3-B3FC-CD6823A17B21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accent3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グラフ用!$C$147:$F$147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グラフ用!$C$150:$F$150</c:f>
              <c:numCache>
                <c:formatCode>0.00_ </c:formatCode>
                <c:ptCount val="4"/>
                <c:pt idx="0">
                  <c:v>203.98000000000027</c:v>
                </c:pt>
                <c:pt idx="1">
                  <c:v>243.65</c:v>
                </c:pt>
                <c:pt idx="2">
                  <c:v>285.75</c:v>
                </c:pt>
                <c:pt idx="3" formatCode="General">
                  <c:v>190.01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4B9-41F3-B3FC-CD6823A17B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6908800"/>
        <c:axId val="56951552"/>
      </c:lineChart>
      <c:catAx>
        <c:axId val="569088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951552"/>
        <c:crosses val="autoZero"/>
        <c:auto val="1"/>
        <c:lblAlgn val="ctr"/>
        <c:lblOffset val="100"/>
        <c:noMultiLvlLbl val="0"/>
      </c:catAx>
      <c:valAx>
        <c:axId val="56951552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908800"/>
        <c:crosses val="autoZero"/>
        <c:crossBetween val="between"/>
        <c:majorUnit val="100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ja-JP" b="1" dirty="0">
                <a:solidFill>
                  <a:schemeClr val="tx1"/>
                </a:solidFill>
              </a:rPr>
              <a:t>ESA</a:t>
            </a:r>
            <a:r>
              <a:rPr lang="ja-JP" altLang="en-US" b="1" dirty="0">
                <a:solidFill>
                  <a:schemeClr val="tx1"/>
                </a:solidFill>
              </a:rPr>
              <a:t>別</a:t>
            </a:r>
            <a:r>
              <a:rPr lang="en-US" altLang="ja-JP" b="1" dirty="0">
                <a:solidFill>
                  <a:schemeClr val="tx1"/>
                </a:solidFill>
              </a:rPr>
              <a:t>TSAT</a:t>
            </a:r>
            <a:endParaRPr lang="ja-JP" alt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510850551339739"/>
          <c:y val="5.092592592592592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618306569946447"/>
          <c:y val="0.18122703412073532"/>
          <c:w val="0.85532174619904922"/>
          <c:h val="0.69417395742198884"/>
        </c:manualLayout>
      </c:layout>
      <c:lineChart>
        <c:grouping val="standard"/>
        <c:varyColors val="0"/>
        <c:ser>
          <c:idx val="0"/>
          <c:order val="0"/>
          <c:spPr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6666FF"/>
              </a:solidFill>
              <a:ln w="9525">
                <a:noFill/>
              </a:ln>
              <a:effectLst/>
            </c:spPr>
          </c:marker>
          <c:dPt>
            <c:idx val="1"/>
            <c:marker>
              <c:spPr>
                <a:solidFill>
                  <a:srgbClr val="CC00C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72F-4E70-B6CF-37C7E31C9CAB}"/>
              </c:ext>
            </c:extLst>
          </c:dPt>
          <c:dPt>
            <c:idx val="2"/>
            <c:marker>
              <c:spPr>
                <a:solidFill>
                  <a:srgbClr val="FFFF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72F-4E70-B6CF-37C7E31C9CAB}"/>
              </c:ext>
            </c:extLst>
          </c:dPt>
          <c:dPt>
            <c:idx val="3"/>
            <c:marker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72F-4E70-B6CF-37C7E31C9CAB}"/>
              </c:ext>
            </c:extLst>
          </c:dPt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グラフ用!$C$153:$F$153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グラフ用!$C$154:$F$154</c:f>
              <c:numCache>
                <c:formatCode>0.00_ </c:formatCode>
                <c:ptCount val="4"/>
                <c:pt idx="0">
                  <c:v>27.759999999999987</c:v>
                </c:pt>
                <c:pt idx="1">
                  <c:v>29.01</c:v>
                </c:pt>
                <c:pt idx="2">
                  <c:v>30.810000000000031</c:v>
                </c:pt>
                <c:pt idx="3" formatCode="General">
                  <c:v>30.04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2F-4E70-B6CF-37C7E31C9CAB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グラフ用!$C$153:$F$153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グラフ用!$C$155:$F$155</c:f>
              <c:numCache>
                <c:formatCode>0.00_ </c:formatCode>
                <c:ptCount val="4"/>
                <c:pt idx="0">
                  <c:v>21.439999999999987</c:v>
                </c:pt>
                <c:pt idx="1">
                  <c:v>20.630000000000031</c:v>
                </c:pt>
                <c:pt idx="2">
                  <c:v>23.39</c:v>
                </c:pt>
                <c:pt idx="3" formatCode="General">
                  <c:v>24.32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2F-4E70-B6CF-37C7E31C9CAB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グラフ用!$C$153:$F$153</c:f>
              <c:strCache>
                <c:ptCount val="4"/>
                <c:pt idx="0">
                  <c:v>EpoBS</c:v>
                </c:pt>
                <c:pt idx="1">
                  <c:v>CERA</c:v>
                </c:pt>
                <c:pt idx="2">
                  <c:v>DA</c:v>
                </c:pt>
                <c:pt idx="3">
                  <c:v>NO</c:v>
                </c:pt>
              </c:strCache>
            </c:strRef>
          </c:cat>
          <c:val>
            <c:numRef>
              <c:f>グラフ用!$C$156:$F$156</c:f>
              <c:numCache>
                <c:formatCode>0.00_ </c:formatCode>
                <c:ptCount val="4"/>
                <c:pt idx="0">
                  <c:v>33.33</c:v>
                </c:pt>
                <c:pt idx="1">
                  <c:v>34.980000000000004</c:v>
                </c:pt>
                <c:pt idx="2">
                  <c:v>36.160000000000011</c:v>
                </c:pt>
                <c:pt idx="3" formatCode="General">
                  <c:v>33.39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72F-4E70-B6CF-37C7E31C9C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56578432"/>
        <c:axId val="56579968"/>
      </c:lineChart>
      <c:catAx>
        <c:axId val="5657843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579968"/>
        <c:crosses val="autoZero"/>
        <c:auto val="1"/>
        <c:lblAlgn val="ctr"/>
        <c:lblOffset val="100"/>
        <c:noMultiLvlLbl val="0"/>
      </c:catAx>
      <c:valAx>
        <c:axId val="56579968"/>
        <c:scaling>
          <c:orientation val="minMax"/>
          <c:max val="5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578432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l-GR" altLang="ja-JP" sz="1600" dirty="0"/>
              <a:t>β2</a:t>
            </a:r>
            <a:r>
              <a:rPr lang="en-US" altLang="ja-JP" sz="1600" dirty="0"/>
              <a:t>MG</a:t>
            </a:r>
            <a:r>
              <a:rPr lang="ja-JP" altLang="en-US" sz="1600" dirty="0"/>
              <a:t>除去率</a:t>
            </a:r>
          </a:p>
        </c:rich>
      </c:tx>
      <c:layout>
        <c:manualLayout>
          <c:xMode val="edge"/>
          <c:yMode val="edge"/>
          <c:x val="0.3739261909302673"/>
          <c:y val="2.09315788765096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044626503834591"/>
          <c:y val="0.12213487725452676"/>
          <c:w val="0.80265289810244644"/>
          <c:h val="0.7949355769691456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4EE-439A-866E-4FEC6DF34CBF}"/>
              </c:ext>
            </c:extLst>
          </c:dPt>
          <c:dLbls>
            <c:dLbl>
              <c:idx val="0"/>
              <c:layout>
                <c:manualLayout>
                  <c:x val="0"/>
                  <c:y val="0.1464517779358001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67.64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±5.93%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08-4533-A3CF-9FB59D288E00}"/>
                </c:ext>
              </c:extLst>
            </c:dLbl>
            <c:dLbl>
              <c:idx val="1"/>
              <c:layout>
                <c:manualLayout>
                  <c:x val="1.6773107663276359E-3"/>
                  <c:y val="0.1662205049183456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71.47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>
                        <a:solidFill>
                          <a:schemeClr val="bg1"/>
                        </a:solidFill>
                      </a:rPr>
                      <a:t>±5.07%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73998143599989"/>
                      <c:h val="0.163910100202804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4EE-439A-866E-4FEC6DF34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グラフ!$F$207:$G$207</c:f>
                <c:numCache>
                  <c:formatCode>General</c:formatCode>
                  <c:ptCount val="2"/>
                  <c:pt idx="0">
                    <c:v>5.9300000000000144E-2</c:v>
                  </c:pt>
                  <c:pt idx="1">
                    <c:v>5.0700000000000023E-2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グラフ!$F$203:$G$203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グラフ!$F$204:$G$204</c:f>
              <c:numCache>
                <c:formatCode>0.00%</c:formatCode>
                <c:ptCount val="2"/>
                <c:pt idx="0">
                  <c:v>0.67640000000000156</c:v>
                </c:pt>
                <c:pt idx="1">
                  <c:v>0.71470000000000156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EE-439A-866E-4FEC6DF34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92576"/>
        <c:axId val="34794112"/>
      </c:barChart>
      <c:catAx>
        <c:axId val="34792576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500" b="1" baseline="0"/>
            </a:pPr>
            <a:endParaRPr lang="ja-JP"/>
          </a:p>
        </c:txPr>
        <c:crossAx val="34794112"/>
        <c:crosses val="autoZero"/>
        <c:auto val="1"/>
        <c:lblAlgn val="ctr"/>
        <c:lblOffset val="100"/>
        <c:noMultiLvlLbl val="0"/>
      </c:catAx>
      <c:valAx>
        <c:axId val="34794112"/>
        <c:scaling>
          <c:orientation val="minMax"/>
          <c:max val="0.8"/>
          <c:min val="0.60000000000000064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200" b="1" baseline="0"/>
            </a:pPr>
            <a:endParaRPr lang="ja-JP"/>
          </a:p>
        </c:txPr>
        <c:crossAx val="34792576"/>
        <c:crosses val="autoZero"/>
        <c:crossBetween val="between"/>
        <c:majorUnit val="0.05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+mn-ea"/>
                <a:ea typeface="+mn-ea"/>
              </a:defRPr>
            </a:pPr>
            <a:r>
              <a:rPr lang="ja-JP" altLang="en-US" sz="1600" b="1" dirty="0">
                <a:latin typeface="+mn-ea"/>
                <a:ea typeface="+mn-ea"/>
              </a:rPr>
              <a:t>貧血状態</a:t>
            </a:r>
          </a:p>
        </c:rich>
      </c:tx>
      <c:layout>
        <c:manualLayout>
          <c:xMode val="edge"/>
          <c:yMode val="edge"/>
          <c:x val="0.45619111966956977"/>
          <c:y val="1.29242338578080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56595827323294"/>
          <c:y val="9.7434256794958443E-2"/>
          <c:w val="0.77579919888254545"/>
          <c:h val="0.7115548570091403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Sheet1!$A$205</c:f>
              <c:strCache>
                <c:ptCount val="1"/>
                <c:pt idx="0">
                  <c:v>HD：Hb</c:v>
                </c:pt>
              </c:strCache>
            </c:strRef>
          </c:tx>
          <c:spPr>
            <a:ln w="6350">
              <a:solidFill>
                <a:sysClr val="windowText" lastClr="000000"/>
              </a:solidFill>
            </a:ln>
          </c:spPr>
          <c:marker>
            <c:symbol val="circle"/>
            <c:size val="8"/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0"/>
                  <c:y val="-1.634559252772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B5-4150-A56F-D9BAE9E9E744}"/>
                </c:ext>
              </c:extLst>
            </c:dLbl>
            <c:dLbl>
              <c:idx val="2"/>
              <c:layout>
                <c:manualLayout>
                  <c:x val="-7.6219521343807309E-3"/>
                  <c:y val="-2.101576182136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B5-4150-A56F-D9BAE9E9E744}"/>
                </c:ext>
              </c:extLst>
            </c:dLbl>
            <c:dLbl>
              <c:idx val="4"/>
              <c:layout>
                <c:manualLayout>
                  <c:x val="-9.1463425612568448E-3"/>
                  <c:y val="-2.5685931115003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B5-4150-A56F-D9BAE9E9E744}"/>
                </c:ext>
              </c:extLst>
            </c:dLbl>
            <c:dLbl>
              <c:idx val="6"/>
              <c:layout>
                <c:manualLayout>
                  <c:x val="0"/>
                  <c:y val="-1.1675423234092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B5-4150-A56F-D9BAE9E9E744}"/>
                </c:ext>
              </c:extLst>
            </c:dLbl>
            <c:dLbl>
              <c:idx val="8"/>
              <c:layout>
                <c:manualLayout>
                  <c:x val="-7.6219521343807734E-3"/>
                  <c:y val="-2.8021015761821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B5-4150-A56F-D9BAE9E9E744}"/>
                </c:ext>
              </c:extLst>
            </c:dLbl>
            <c:dLbl>
              <c:idx val="10"/>
              <c:layout>
                <c:manualLayout>
                  <c:x val="-4.5731712806285222E-3"/>
                  <c:y val="-2.101576182136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Sheet1!$D$205:$O$205</c:f>
              <c:numCache>
                <c:formatCode>General</c:formatCode>
                <c:ptCount val="12"/>
                <c:pt idx="0" formatCode="0.00_);[Red]\(0.00\)">
                  <c:v>11.12</c:v>
                </c:pt>
                <c:pt idx="2" formatCode="0.00_);[Red]\(0.00\)">
                  <c:v>11.26</c:v>
                </c:pt>
                <c:pt idx="4" formatCode="0.00_);[Red]\(0.00\)">
                  <c:v>11.42</c:v>
                </c:pt>
                <c:pt idx="6" formatCode="0.00_);[Red]\(0.00\)">
                  <c:v>11.42</c:v>
                </c:pt>
                <c:pt idx="8" formatCode="0.00_);[Red]\(0.00\)">
                  <c:v>11.19</c:v>
                </c:pt>
                <c:pt idx="10" formatCode="0.00_);[Red]\(0.00\)">
                  <c:v>11.28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92-4304-A165-A90E3670B0C9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Sheet1!$D$206:$O$206</c:f>
              <c:numCache>
                <c:formatCode>General</c:formatCode>
                <c:ptCount val="12"/>
                <c:pt idx="0" formatCode="0.00_);[Red]\(0.00\)">
                  <c:v>10.3</c:v>
                </c:pt>
                <c:pt idx="2" formatCode="0.00_);[Red]\(0.00\)">
                  <c:v>10.4</c:v>
                </c:pt>
                <c:pt idx="4" formatCode="0.00_);[Red]\(0.00\)">
                  <c:v>10.5</c:v>
                </c:pt>
                <c:pt idx="6" formatCode="0.00_);[Red]\(0.00\)">
                  <c:v>10.7</c:v>
                </c:pt>
                <c:pt idx="8" formatCode="0.00_);[Red]\(0.00\)">
                  <c:v>10.050000000000002</c:v>
                </c:pt>
                <c:pt idx="10" formatCode="0.00_);[Red]\(0.00\)">
                  <c:v>10.200000000000001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92-4304-A165-A90E3670B0C9}"/>
            </c:ext>
          </c:extLst>
        </c:ser>
        <c:ser>
          <c:idx val="2"/>
          <c:order val="2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Sheet1!$D$207:$O$207</c:f>
              <c:numCache>
                <c:formatCode>General</c:formatCode>
                <c:ptCount val="12"/>
                <c:pt idx="0" formatCode="0.00_);[Red]\(0.00\)">
                  <c:v>11.7</c:v>
                </c:pt>
                <c:pt idx="2" formatCode="0.00_);[Red]\(0.00\)">
                  <c:v>11.8</c:v>
                </c:pt>
                <c:pt idx="4" formatCode="0.00_);[Red]\(0.00\)">
                  <c:v>12.18</c:v>
                </c:pt>
                <c:pt idx="6" formatCode="0.00_);[Red]\(0.00\)">
                  <c:v>12.129999999999999</c:v>
                </c:pt>
                <c:pt idx="8" formatCode="0.00_);[Red]\(0.00\)">
                  <c:v>12.08</c:v>
                </c:pt>
                <c:pt idx="10" formatCode="0.00_);[Red]\(0.00\)">
                  <c:v>12.15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92-4304-A165-A90E3670B0C9}"/>
            </c:ext>
          </c:extLst>
        </c:ser>
        <c:ser>
          <c:idx val="3"/>
          <c:order val="3"/>
          <c:tx>
            <c:strRef>
              <c:f>Sheet1!$A$208</c:f>
              <c:strCache>
                <c:ptCount val="1"/>
                <c:pt idx="0">
                  <c:v>O‐HDF：Hb</c:v>
                </c:pt>
              </c:strCache>
            </c:strRef>
          </c:tx>
          <c:spPr>
            <a:ln w="6350">
              <a:solidFill>
                <a:sysClr val="windowText" lastClr="000000"/>
              </a:solidFill>
            </a:ln>
          </c:spPr>
          <c:marker>
            <c:symbol val="circle"/>
            <c:size val="8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1"/>
              <c:layout>
                <c:manualLayout>
                  <c:x val="-4.5731712806284033E-3"/>
                  <c:y val="9.3403385872737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B5-4150-A56F-D9BAE9E9E744}"/>
                </c:ext>
              </c:extLst>
            </c:dLbl>
            <c:dLbl>
              <c:idx val="3"/>
              <c:layout>
                <c:manualLayout>
                  <c:x val="-6.0975617075045441E-3"/>
                  <c:y val="1.868067717454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B5-4150-A56F-D9BAE9E9E744}"/>
                </c:ext>
              </c:extLst>
            </c:dLbl>
            <c:dLbl>
              <c:idx val="5"/>
              <c:layout>
                <c:manualLayout>
                  <c:x val="0"/>
                  <c:y val="1.868067717454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B5-4150-A56F-D9BAE9E9E744}"/>
                </c:ext>
              </c:extLst>
            </c:dLbl>
            <c:dLbl>
              <c:idx val="7"/>
              <c:layout>
                <c:manualLayout>
                  <c:x val="-3.0487808537522773E-3"/>
                  <c:y val="1.868067717454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B5-4150-A56F-D9BAE9E9E744}"/>
                </c:ext>
              </c:extLst>
            </c:dLbl>
            <c:dLbl>
              <c:idx val="9"/>
              <c:layout>
                <c:manualLayout>
                  <c:x val="-4.5731712806285222E-3"/>
                  <c:y val="2.3350846468184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B5-4150-A56F-D9BAE9E9E744}"/>
                </c:ext>
              </c:extLst>
            </c:dLbl>
            <c:dLbl>
              <c:idx val="11"/>
              <c:layout>
                <c:manualLayout>
                  <c:x val="-1.067073298813292E-2"/>
                  <c:y val="1.1675423234092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Sheet1!$D$208:$O$208</c:f>
              <c:numCache>
                <c:formatCode>0.00_);[Red]\(0.00\)</c:formatCode>
                <c:ptCount val="12"/>
                <c:pt idx="1">
                  <c:v>10.850000000000023</c:v>
                </c:pt>
                <c:pt idx="3">
                  <c:v>10.96</c:v>
                </c:pt>
                <c:pt idx="5">
                  <c:v>11.54</c:v>
                </c:pt>
                <c:pt idx="7">
                  <c:v>11.48</c:v>
                </c:pt>
                <c:pt idx="9">
                  <c:v>11.27</c:v>
                </c:pt>
                <c:pt idx="11">
                  <c:v>11.26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92-4304-A165-A90E3670B0C9}"/>
            </c:ext>
          </c:extLst>
        </c:ser>
        <c:ser>
          <c:idx val="4"/>
          <c:order val="4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Sheet1!$D$209:$O$209</c:f>
              <c:numCache>
                <c:formatCode>0.00_);[Red]\(0.00\)</c:formatCode>
                <c:ptCount val="12"/>
                <c:pt idx="1">
                  <c:v>10.3</c:v>
                </c:pt>
                <c:pt idx="3">
                  <c:v>10.1</c:v>
                </c:pt>
                <c:pt idx="5">
                  <c:v>10.8</c:v>
                </c:pt>
                <c:pt idx="7">
                  <c:v>10.83</c:v>
                </c:pt>
                <c:pt idx="9">
                  <c:v>10.4</c:v>
                </c:pt>
                <c:pt idx="11">
                  <c:v>10.629999999999999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092-4304-A165-A90E3670B0C9}"/>
            </c:ext>
          </c:extLst>
        </c:ser>
        <c:ser>
          <c:idx val="5"/>
          <c:order val="5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Sheet1!$D$210:$O$210</c:f>
              <c:numCache>
                <c:formatCode>0.00_);[Red]\(0.00\)</c:formatCode>
                <c:ptCount val="12"/>
                <c:pt idx="1">
                  <c:v>11.5</c:v>
                </c:pt>
                <c:pt idx="3">
                  <c:v>11.4</c:v>
                </c:pt>
                <c:pt idx="5">
                  <c:v>12.28</c:v>
                </c:pt>
                <c:pt idx="7">
                  <c:v>12.2</c:v>
                </c:pt>
                <c:pt idx="9">
                  <c:v>12.08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092-4304-A165-A90E3670B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5240960"/>
        <c:axId val="35267328"/>
      </c:lineChart>
      <c:lineChart>
        <c:grouping val="standard"/>
        <c:varyColors val="0"/>
        <c:ser>
          <c:idx val="6"/>
          <c:order val="6"/>
          <c:tx>
            <c:strRef>
              <c:f>Sheet1!$A$211</c:f>
              <c:strCache>
                <c:ptCount val="1"/>
                <c:pt idx="0">
                  <c:v>HD：ERI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9.1463425612567893E-3"/>
                  <c:y val="-1.4010507880910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B5-4150-A56F-D9BAE9E9E744}"/>
                </c:ext>
              </c:extLst>
            </c:dLbl>
            <c:dLbl>
              <c:idx val="2"/>
              <c:layout>
                <c:manualLayout>
                  <c:x val="-6.0975617075045441E-3"/>
                  <c:y val="-1.4010507880910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B5-4150-A56F-D9BAE9E9E744}"/>
                </c:ext>
              </c:extLst>
            </c:dLbl>
            <c:dLbl>
              <c:idx val="4"/>
              <c:layout>
                <c:manualLayout>
                  <c:x val="-5.5893669963680819E-17"/>
                  <c:y val="-2.8021015761821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B5-4150-A56F-D9BAE9E9E744}"/>
                </c:ext>
              </c:extLst>
            </c:dLbl>
            <c:dLbl>
              <c:idx val="6"/>
              <c:layout>
                <c:manualLayout>
                  <c:x val="-3.0487808537522773E-3"/>
                  <c:y val="-2.1015761821366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B5-4150-A56F-D9BAE9E9E744}"/>
                </c:ext>
              </c:extLst>
            </c:dLbl>
            <c:dLbl>
              <c:idx val="8"/>
              <c:layout>
                <c:manualLayout>
                  <c:x val="-1.1178733992736122E-16"/>
                  <c:y val="-1.6345592527729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B5-4150-A56F-D9BAE9E9E744}"/>
                </c:ext>
              </c:extLst>
            </c:dLbl>
            <c:dLbl>
              <c:idx val="10"/>
              <c:layout>
                <c:manualLayout>
                  <c:x val="-4.5731712806285222E-3"/>
                  <c:y val="-1.4010507880910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Sheet1!$D$211:$O$211</c:f>
              <c:numCache>
                <c:formatCode>General</c:formatCode>
                <c:ptCount val="12"/>
                <c:pt idx="0" formatCode="0.00_);[Red]\(0.00\)">
                  <c:v>6.3199999999999985</c:v>
                </c:pt>
                <c:pt idx="2" formatCode="0.00_);[Red]\(0.00\)">
                  <c:v>6.51</c:v>
                </c:pt>
                <c:pt idx="4" formatCode="0.00_);[Red]\(0.00\)">
                  <c:v>7.02</c:v>
                </c:pt>
                <c:pt idx="6" formatCode="0.00_);[Red]\(0.00\)">
                  <c:v>7.18</c:v>
                </c:pt>
                <c:pt idx="8" formatCode="0.00_);[Red]\(0.00\)">
                  <c:v>7.26</c:v>
                </c:pt>
                <c:pt idx="10" formatCode="0.00_);[Red]\(0.00\)">
                  <c:v>7.07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092-4304-A165-A90E3670B0C9}"/>
            </c:ext>
          </c:extLst>
        </c:ser>
        <c:ser>
          <c:idx val="7"/>
          <c:order val="7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Sheet1!$D$212:$O$212</c:f>
              <c:numCache>
                <c:formatCode>General</c:formatCode>
                <c:ptCount val="12"/>
                <c:pt idx="0" formatCode="0.00_);[Red]\(0.00\)">
                  <c:v>4.17</c:v>
                </c:pt>
                <c:pt idx="2" formatCode="0.00_);[Red]\(0.00\)">
                  <c:v>4.17</c:v>
                </c:pt>
                <c:pt idx="4" formatCode="0.00_);[Red]\(0.00\)">
                  <c:v>3.68</c:v>
                </c:pt>
                <c:pt idx="6" formatCode="0.00_);[Red]\(0.00\)">
                  <c:v>4.1399999999999997</c:v>
                </c:pt>
                <c:pt idx="8" formatCode="0.00_);[Red]\(0.00\)">
                  <c:v>4.08</c:v>
                </c:pt>
                <c:pt idx="10" formatCode="0.00_);[Red]\(0.00\)">
                  <c:v>4.08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092-4304-A165-A90E3670B0C9}"/>
            </c:ext>
          </c:extLst>
        </c:ser>
        <c:ser>
          <c:idx val="8"/>
          <c:order val="8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Sheet1!$D$213:$O$213</c:f>
              <c:numCache>
                <c:formatCode>General</c:formatCode>
                <c:ptCount val="12"/>
                <c:pt idx="0" formatCode="0.00_);[Red]\(0.00\)">
                  <c:v>8.620000000000001</c:v>
                </c:pt>
                <c:pt idx="2" formatCode="0.00_);[Red]\(0.00\)">
                  <c:v>8.57</c:v>
                </c:pt>
                <c:pt idx="4" formatCode="0.00_);[Red]\(0.00\)">
                  <c:v>9.43</c:v>
                </c:pt>
                <c:pt idx="6" formatCode="0.00_);[Red]\(0.00\)">
                  <c:v>9.15</c:v>
                </c:pt>
                <c:pt idx="8" formatCode="0.00_);[Red]\(0.00\)">
                  <c:v>9.51</c:v>
                </c:pt>
                <c:pt idx="10" formatCode="0.00_);[Red]\(0.00\)">
                  <c:v>9.6399999999999988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092-4304-A165-A90E3670B0C9}"/>
            </c:ext>
          </c:extLst>
        </c:ser>
        <c:ser>
          <c:idx val="9"/>
          <c:order val="9"/>
          <c:tx>
            <c:strRef>
              <c:f>Sheet1!$A$214</c:f>
              <c:strCache>
                <c:ptCount val="1"/>
                <c:pt idx="0">
                  <c:v>O‐HDF：ERI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1"/>
              <c:layout>
                <c:manualLayout>
                  <c:x val="-4.5731712806284033E-3"/>
                  <c:y val="7.0052539404553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B5-4150-A56F-D9BAE9E9E744}"/>
                </c:ext>
              </c:extLst>
            </c:dLbl>
            <c:dLbl>
              <c:idx val="3"/>
              <c:layout>
                <c:manualLayout>
                  <c:x val="0"/>
                  <c:y val="1.6345592527729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B5-4150-A56F-D9BAE9E9E744}"/>
                </c:ext>
              </c:extLst>
            </c:dLbl>
            <c:dLbl>
              <c:idx val="5"/>
              <c:layout>
                <c:manualLayout>
                  <c:x val="-3.0487808537522773E-3"/>
                  <c:y val="2.8021015761821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B5-4150-A56F-D9BAE9E9E744}"/>
                </c:ext>
              </c:extLst>
            </c:dLbl>
            <c:dLbl>
              <c:idx val="7"/>
              <c:layout>
                <c:manualLayout>
                  <c:x val="-7.6219521343806841E-3"/>
                  <c:y val="1.4010507880910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B5-4150-A56F-D9BAE9E9E744}"/>
                </c:ext>
              </c:extLst>
            </c:dLbl>
            <c:dLbl>
              <c:idx val="9"/>
              <c:layout>
                <c:manualLayout>
                  <c:x val="-1.067073298813292E-2"/>
                  <c:y val="1.1675423234092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4B5-4150-A56F-D9BAE9E9E744}"/>
                </c:ext>
              </c:extLst>
            </c:dLbl>
            <c:dLbl>
              <c:idx val="11"/>
              <c:layout>
                <c:manualLayout>
                  <c:x val="-1.067073298813292E-2"/>
                  <c:y val="2.1015761821366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4B5-4150-A56F-D9BAE9E9E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Sheet1!$D$214:$O$214</c:f>
              <c:numCache>
                <c:formatCode>0.00_);[Red]\(0.00\)</c:formatCode>
                <c:ptCount val="12"/>
                <c:pt idx="1">
                  <c:v>5.24</c:v>
                </c:pt>
                <c:pt idx="3">
                  <c:v>7.41</c:v>
                </c:pt>
                <c:pt idx="5">
                  <c:v>7.18</c:v>
                </c:pt>
                <c:pt idx="7">
                  <c:v>6.9700000000000024</c:v>
                </c:pt>
                <c:pt idx="9">
                  <c:v>6.44</c:v>
                </c:pt>
                <c:pt idx="11">
                  <c:v>7.53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092-4304-A165-A90E3670B0C9}"/>
            </c:ext>
          </c:extLst>
        </c:ser>
        <c:ser>
          <c:idx val="10"/>
          <c:order val="10"/>
          <c:spPr>
            <a:ln>
              <a:noFill/>
            </a:ln>
          </c:spPr>
          <c:marker>
            <c:symbol val="dash"/>
            <c:size val="7"/>
            <c:spPr>
              <a:solidFill>
                <a:sysClr val="windowText" lastClr="0000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Sheet1!$D$215:$O$215</c:f>
              <c:numCache>
                <c:formatCode>0.00_);[Red]\(0.00\)</c:formatCode>
                <c:ptCount val="12"/>
                <c:pt idx="1">
                  <c:v>2.3099999999999987</c:v>
                </c:pt>
                <c:pt idx="3">
                  <c:v>3.65</c:v>
                </c:pt>
                <c:pt idx="5">
                  <c:v>3.79</c:v>
                </c:pt>
                <c:pt idx="7">
                  <c:v>3.73</c:v>
                </c:pt>
                <c:pt idx="9">
                  <c:v>3.4899999999999998</c:v>
                </c:pt>
                <c:pt idx="11">
                  <c:v>4.3499999999999996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092-4304-A165-A90E3670B0C9}"/>
            </c:ext>
          </c:extLst>
        </c:ser>
        <c:ser>
          <c:idx val="11"/>
          <c:order val="11"/>
          <c:spPr>
            <a:ln>
              <a:noFill/>
            </a:ln>
          </c:spPr>
          <c:marker>
            <c:symbol val="dash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Sheet1!$D$204:$O$204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Sheet1!$D$216:$O$216</c:f>
              <c:numCache>
                <c:formatCode>0.00_);[Red]\(0.00\)</c:formatCode>
                <c:ptCount val="12"/>
                <c:pt idx="1">
                  <c:v>8</c:v>
                </c:pt>
                <c:pt idx="3">
                  <c:v>10.28</c:v>
                </c:pt>
                <c:pt idx="5">
                  <c:v>8.6</c:v>
                </c:pt>
                <c:pt idx="7">
                  <c:v>8.4700000000000006</c:v>
                </c:pt>
                <c:pt idx="9">
                  <c:v>7.8</c:v>
                </c:pt>
                <c:pt idx="11">
                  <c:v>9.17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092-4304-A165-A90E3670B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5295616"/>
        <c:axId val="35269248"/>
      </c:lineChart>
      <c:catAx>
        <c:axId val="35240960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5267328"/>
        <c:crosses val="autoZero"/>
        <c:auto val="1"/>
        <c:lblAlgn val="ctr"/>
        <c:lblOffset val="100"/>
        <c:tickMarkSkip val="2"/>
        <c:noMultiLvlLbl val="0"/>
      </c:catAx>
      <c:valAx>
        <c:axId val="35267328"/>
        <c:scaling>
          <c:orientation val="minMax"/>
          <c:max val="13"/>
          <c:min val="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>
                    <a:latin typeface="+mn-ea"/>
                    <a:ea typeface="+mn-ea"/>
                  </a:defRPr>
                </a:pPr>
                <a:r>
                  <a:rPr lang="en-US" altLang="ja-JP" sz="1200" dirty="0" err="1">
                    <a:latin typeface="+mn-ea"/>
                    <a:ea typeface="+mn-ea"/>
                  </a:rPr>
                  <a:t>Hb</a:t>
                </a:r>
                <a:r>
                  <a:rPr lang="en-US" altLang="ja-JP" sz="1200" dirty="0">
                    <a:latin typeface="+mn-ea"/>
                    <a:ea typeface="+mn-ea"/>
                  </a:rPr>
                  <a:t> </a:t>
                </a:r>
                <a:r>
                  <a:rPr lang="ja-JP" altLang="en-US" sz="1200" dirty="0">
                    <a:latin typeface="+mn-ea"/>
                    <a:ea typeface="+mn-ea"/>
                  </a:rPr>
                  <a:t> </a:t>
                </a:r>
                <a:r>
                  <a:rPr lang="en-US" altLang="ja-JP" sz="1200" dirty="0">
                    <a:latin typeface="+mn-ea"/>
                    <a:ea typeface="+mn-ea"/>
                  </a:rPr>
                  <a:t>(g/dl)</a:t>
                </a:r>
                <a:endParaRPr lang="ja-JP" altLang="en-US" sz="1200" dirty="0">
                  <a:latin typeface="+mn-ea"/>
                  <a:ea typeface="+mn-ea"/>
                </a:endParaRPr>
              </a:p>
            </c:rich>
          </c:tx>
          <c:layout>
            <c:manualLayout>
              <c:xMode val="edge"/>
              <c:yMode val="edge"/>
              <c:x val="2.0949884620127191E-2"/>
              <c:y val="0.39009540461627762"/>
            </c:manualLayout>
          </c:layout>
          <c:overlay val="0"/>
        </c:title>
        <c:numFmt formatCode="#,##0.0_);\(#,##0.0\)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 b="1"/>
            </a:pPr>
            <a:endParaRPr lang="ja-JP"/>
          </a:p>
        </c:txPr>
        <c:crossAx val="35240960"/>
        <c:crosses val="autoZero"/>
        <c:crossBetween val="between"/>
        <c:majorUnit val="1"/>
      </c:valAx>
      <c:valAx>
        <c:axId val="35269248"/>
        <c:scaling>
          <c:orientation val="minMax"/>
          <c:max val="16"/>
          <c:min val="0"/>
        </c:scaling>
        <c:delete val="0"/>
        <c:axPos val="r"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5295616"/>
        <c:crosses val="max"/>
        <c:crossBetween val="between"/>
        <c:majorUnit val="2"/>
      </c:valAx>
      <c:catAx>
        <c:axId val="35295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269248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 w="9525">
          <a:solidFill>
            <a:schemeClr val="bg1">
              <a:lumMod val="50000"/>
            </a:schemeClr>
          </a:solidFill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20368088674871407"/>
          <c:y val="0.89577732901658169"/>
          <c:w val="0.58136912751677849"/>
          <c:h val="9.1076054347407842E-2"/>
        </c:manualLayout>
      </c:layout>
      <c:overlay val="0"/>
      <c:txPr>
        <a:bodyPr/>
        <a:lstStyle/>
        <a:p>
          <a:pPr>
            <a:defRPr sz="1400" b="1"/>
          </a:pPr>
          <a:endParaRPr lang="ja-JP"/>
        </a:p>
      </c:txPr>
    </c:legend>
    <c:plotVisOnly val="1"/>
    <c:dispBlanksAs val="span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 err="1"/>
              <a:t>Hb</a:t>
            </a:r>
            <a:r>
              <a:rPr lang="en-US" altLang="ja-JP" dirty="0"/>
              <a:t>  </a:t>
            </a:r>
            <a:r>
              <a:rPr lang="en-US" altLang="ja-JP" sz="1400" dirty="0"/>
              <a:t>(g/dl)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46319839651062356"/>
          <c:y val="3.168719334219633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37714652579181"/>
          <c:y val="0.11433816389764095"/>
          <c:w val="0.81509652816310263"/>
          <c:h val="0.7919823083995595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FD9-47C7-B2C1-335E078B28A6}"/>
              </c:ext>
            </c:extLst>
          </c:dPt>
          <c:dLbls>
            <c:dLbl>
              <c:idx val="0"/>
              <c:layout>
                <c:manualLayout>
                  <c:x val="0"/>
                  <c:y val="0.1353529960935541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200" dirty="0"/>
                      <a:t>11.29</a:t>
                    </a:r>
                  </a:p>
                  <a:p>
                    <a:r>
                      <a:rPr lang="en-US" altLang="ja-JP" sz="1200" dirty="0"/>
                      <a:t>±1.30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C5-44C4-9AF1-1E725603A057}"/>
                </c:ext>
              </c:extLst>
            </c:dLbl>
            <c:dLbl>
              <c:idx val="1"/>
              <c:layout>
                <c:manualLayout>
                  <c:x val="3.5023932101005814E-3"/>
                  <c:y val="0.1617788668913250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/>
                      <a:t>11.23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sz="1200" dirty="0"/>
                      <a:t>±1.13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17597016291919"/>
                      <c:h val="0.162691341998967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FD9-47C7-B2C1-335E078B28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グラフ!$U$207:$V$207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1.1299999999999968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グラフ!$U$203:$V$203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グラフ!$U$204:$V$204</c:f>
              <c:numCache>
                <c:formatCode>0.00_);[Red]\(0.00\)</c:formatCode>
                <c:ptCount val="2"/>
                <c:pt idx="0">
                  <c:v>11.29</c:v>
                </c:pt>
                <c:pt idx="1">
                  <c:v>11.229999999999999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D9-47C7-B2C1-335E078B2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313920"/>
        <c:axId val="35315712"/>
      </c:barChart>
      <c:catAx>
        <c:axId val="35313920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5315712"/>
        <c:crosses val="autoZero"/>
        <c:auto val="1"/>
        <c:lblAlgn val="ctr"/>
        <c:lblOffset val="100"/>
        <c:noMultiLvlLbl val="0"/>
      </c:catAx>
      <c:valAx>
        <c:axId val="35315712"/>
        <c:scaling>
          <c:orientation val="minMax"/>
          <c:min val="10.5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531392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/>
              <a:t>ERI</a:t>
            </a:r>
            <a:endParaRPr lang="ja-JP" altLang="en-US"/>
          </a:p>
        </c:rich>
      </c:tx>
      <c:layout>
        <c:manualLayout>
          <c:xMode val="edge"/>
          <c:yMode val="edge"/>
          <c:x val="0.46915101073937149"/>
          <c:y val="2.91814427748148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3715619159123"/>
          <c:y val="0.11162580742462001"/>
          <c:w val="0.81384735727743762"/>
          <c:h val="0.8059985515810741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3B21-4A83-8175-08A2F21D4979}"/>
              </c:ext>
            </c:extLst>
          </c:dPt>
          <c:dLbls>
            <c:dLbl>
              <c:idx val="0"/>
              <c:layout>
                <c:manualLayout>
                  <c:x val="1.7416753485338921E-3"/>
                  <c:y val="0.1429562410779195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dirty="0"/>
                      <a:t>6.87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altLang="ja-JP" dirty="0"/>
                      <a:t>±4.76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8276775276163"/>
                      <c:h val="0.12800832379678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F8A-42E3-B2E3-442D4EF534A0}"/>
                </c:ext>
              </c:extLst>
            </c:dLbl>
            <c:dLbl>
              <c:idx val="1"/>
              <c:layout>
                <c:manualLayout>
                  <c:x val="-6.9656044485531358E-3"/>
                  <c:y val="0.1167257710992593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6.82</a:t>
                    </a:r>
                  </a:p>
                  <a:p>
                    <a:r>
                      <a:rPr lang="en-US" altLang="ja-JP" dirty="0"/>
                      <a:t>±4.88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21-4A83-8175-08A2F21D4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グラフ!$X$207:$Y$207</c:f>
                <c:numCache>
                  <c:formatCode>General</c:formatCode>
                  <c:ptCount val="2"/>
                  <c:pt idx="0">
                    <c:v>4.76</c:v>
                  </c:pt>
                  <c:pt idx="1">
                    <c:v>4.88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グラフ!$X$203:$Y$203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グラフ!$X$204:$Y$204</c:f>
              <c:numCache>
                <c:formatCode>0.00_);[Red]\(0.00\)</c:formatCode>
                <c:ptCount val="2"/>
                <c:pt idx="0">
                  <c:v>6.87</c:v>
                </c:pt>
                <c:pt idx="1">
                  <c:v>6.8199999999999985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21-4A83-8175-08A2F21D4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326208"/>
        <c:axId val="35352576"/>
      </c:barChart>
      <c:catAx>
        <c:axId val="3532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ja-JP"/>
          </a:p>
        </c:txPr>
        <c:crossAx val="35352576"/>
        <c:crosses val="autoZero"/>
        <c:auto val="1"/>
        <c:lblAlgn val="ctr"/>
        <c:lblOffset val="100"/>
        <c:noMultiLvlLbl val="0"/>
      </c:catAx>
      <c:valAx>
        <c:axId val="35352576"/>
        <c:scaling>
          <c:orientation val="minMax"/>
          <c:min val="4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5326208"/>
        <c:crosses val="autoZero"/>
        <c:crossBetween val="between"/>
        <c:majorUnit val="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b="1" baseline="0" dirty="0">
                <a:solidFill>
                  <a:sysClr val="windowText" lastClr="000000"/>
                </a:solidFill>
              </a:rPr>
              <a:t>栄養状態</a:t>
            </a:r>
            <a:endParaRPr lang="en-US" altLang="ja-JP" sz="1600" b="1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993507159425142"/>
          <c:y val="1.84529675885194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754867062647886"/>
          <c:y val="0.10025754987596186"/>
          <c:w val="0.68184013749179451"/>
          <c:h val="0.74126922811413565"/>
        </c:manualLayout>
      </c:layout>
      <c:lineChart>
        <c:grouping val="standard"/>
        <c:varyColors val="0"/>
        <c:ser>
          <c:idx val="0"/>
          <c:order val="0"/>
          <c:tx>
            <c:strRef>
              <c:f>Sheet1!$A$184</c:f>
              <c:strCache>
                <c:ptCount val="1"/>
                <c:pt idx="0">
                  <c:v>HD：Alb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0301497842421382E-2"/>
                  <c:y val="6.9950458184680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AD7-4836-A28D-5197EA886CD3}"/>
                </c:ext>
              </c:extLst>
            </c:dLbl>
            <c:dLbl>
              <c:idx val="2"/>
              <c:layout>
                <c:manualLayout>
                  <c:x val="-4.4149276467520208E-3"/>
                  <c:y val="1.3990091636936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AD7-4836-A28D-5197EA886CD3}"/>
                </c:ext>
              </c:extLst>
            </c:dLbl>
            <c:dLbl>
              <c:idx val="4"/>
              <c:layout>
                <c:manualLayout>
                  <c:x val="-5.8865701956693902E-3"/>
                  <c:y val="1.16584096974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AD7-4836-A28D-5197EA886CD3}"/>
                </c:ext>
              </c:extLst>
            </c:dLbl>
            <c:dLbl>
              <c:idx val="6"/>
              <c:layout>
                <c:manualLayout>
                  <c:x val="-5.8865701956693902E-3"/>
                  <c:y val="1.16584096974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AD7-4836-A28D-5197EA886CD3}"/>
                </c:ext>
              </c:extLst>
            </c:dLbl>
            <c:dLbl>
              <c:idx val="8"/>
              <c:layout>
                <c:manualLayout>
                  <c:x val="-1.4716425489174501E-3"/>
                  <c:y val="1.3990091636936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AD7-4836-A28D-5197EA886CD3}"/>
                </c:ext>
              </c:extLst>
            </c:dLbl>
            <c:dLbl>
              <c:idx val="10"/>
              <c:layout>
                <c:manualLayout>
                  <c:x val="0"/>
                  <c:y val="1.3990091636936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Sheet1!$D$184:$O$184</c:f>
              <c:numCache>
                <c:formatCode>General</c:formatCode>
                <c:ptCount val="12"/>
                <c:pt idx="0" formatCode="0.00_);[Red]\(0.00\)">
                  <c:v>3.66</c:v>
                </c:pt>
                <c:pt idx="2" formatCode="0.00_);[Red]\(0.00\)">
                  <c:v>3.64</c:v>
                </c:pt>
                <c:pt idx="4" formatCode="0.00_);[Red]\(0.00\)">
                  <c:v>3.67</c:v>
                </c:pt>
                <c:pt idx="6" formatCode="0.00_);[Red]\(0.00\)">
                  <c:v>3.65</c:v>
                </c:pt>
                <c:pt idx="8" formatCode="0.00_);[Red]\(0.00\)">
                  <c:v>3.69</c:v>
                </c:pt>
                <c:pt idx="10" formatCode="0.00_);[Red]\(0.00\)">
                  <c:v>3.65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C7-4EBC-B253-878AC7E563AB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Sheet1!$D$185:$O$185</c:f>
              <c:numCache>
                <c:formatCode>General</c:formatCode>
                <c:ptCount val="12"/>
                <c:pt idx="0" formatCode="0.00_);[Red]\(0.00\)">
                  <c:v>3.5</c:v>
                </c:pt>
                <c:pt idx="2" formatCode="0.00_);[Red]\(0.00\)">
                  <c:v>3.5</c:v>
                </c:pt>
                <c:pt idx="4" formatCode="0.00_);[Red]\(0.00\)">
                  <c:v>3.5</c:v>
                </c:pt>
                <c:pt idx="6" formatCode="0.00_);[Red]\(0.00\)">
                  <c:v>3.5</c:v>
                </c:pt>
                <c:pt idx="8" formatCode="0.00_);[Red]\(0.00\)">
                  <c:v>3.53</c:v>
                </c:pt>
                <c:pt idx="10" formatCode="0.00_);[Red]\(0.00\)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C7-4EBC-B253-878AC7E563AB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Sheet1!$D$186:$O$186</c:f>
              <c:numCache>
                <c:formatCode>General</c:formatCode>
                <c:ptCount val="12"/>
                <c:pt idx="0" formatCode="0.00_);[Red]\(0.00\)">
                  <c:v>3.8299999999999987</c:v>
                </c:pt>
                <c:pt idx="2" formatCode="0.00_);[Red]\(0.00\)">
                  <c:v>3.8</c:v>
                </c:pt>
                <c:pt idx="4" formatCode="0.00_);[Red]\(0.00\)">
                  <c:v>3.8</c:v>
                </c:pt>
                <c:pt idx="6" formatCode="0.00_);[Red]\(0.00\)">
                  <c:v>3.9</c:v>
                </c:pt>
                <c:pt idx="8" formatCode="0.00_);[Red]\(0.00\)">
                  <c:v>3.9</c:v>
                </c:pt>
                <c:pt idx="10" formatCode="0.00_);[Red]\(0.00\)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C7-4EBC-B253-878AC7E563AB}"/>
            </c:ext>
          </c:extLst>
        </c:ser>
        <c:ser>
          <c:idx val="3"/>
          <c:order val="3"/>
          <c:tx>
            <c:strRef>
              <c:f>Sheet1!$A$187</c:f>
              <c:strCache>
                <c:ptCount val="1"/>
                <c:pt idx="0">
                  <c:v>O‐HDF：Alb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7.3582127445867415E-3"/>
                  <c:y val="-1.16584096974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AD7-4836-A28D-5197EA886CD3}"/>
                </c:ext>
              </c:extLst>
            </c:dLbl>
            <c:dLbl>
              <c:idx val="3"/>
              <c:layout>
                <c:manualLayout>
                  <c:x val="-8.8298552935040849E-3"/>
                  <c:y val="-1.3990091636936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AD7-4836-A28D-5197EA886CD3}"/>
                </c:ext>
              </c:extLst>
            </c:dLbl>
            <c:dLbl>
              <c:idx val="5"/>
              <c:layout>
                <c:manualLayout>
                  <c:x val="-1.4716425489173421E-3"/>
                  <c:y val="-1.3990091636936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AD7-4836-A28D-5197EA886CD3}"/>
                </c:ext>
              </c:extLst>
            </c:dLbl>
            <c:dLbl>
              <c:idx val="7"/>
              <c:layout>
                <c:manualLayout>
                  <c:x val="-2.9432850978346812E-3"/>
                  <c:y val="-1.3990091636936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AD7-4836-A28D-5197EA886CD3}"/>
                </c:ext>
              </c:extLst>
            </c:dLbl>
            <c:dLbl>
              <c:idx val="9"/>
              <c:layout>
                <c:manualLayout>
                  <c:x val="-2.9432850978347892E-3"/>
                  <c:y val="-1.6321773576425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AD7-4836-A28D-5197EA886CD3}"/>
                </c:ext>
              </c:extLst>
            </c:dLbl>
            <c:dLbl>
              <c:idx val="11"/>
              <c:layout>
                <c:manualLayout>
                  <c:x val="-7.3582127445867033E-3"/>
                  <c:y val="-1.16584096974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Sheet1!$D$187:$O$187</c:f>
              <c:numCache>
                <c:formatCode>0.00_);[Red]\(0.00\)</c:formatCode>
                <c:ptCount val="12"/>
                <c:pt idx="1">
                  <c:v>3.67</c:v>
                </c:pt>
                <c:pt idx="3">
                  <c:v>3.58</c:v>
                </c:pt>
                <c:pt idx="5">
                  <c:v>3.7</c:v>
                </c:pt>
                <c:pt idx="7">
                  <c:v>3.73</c:v>
                </c:pt>
                <c:pt idx="9">
                  <c:v>3.71</c:v>
                </c:pt>
                <c:pt idx="11">
                  <c:v>3.72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C7-4EBC-B253-878AC7E563AB}"/>
            </c:ext>
          </c:extLst>
        </c:ser>
        <c:ser>
          <c:idx val="4"/>
          <c:order val="4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Sheet1!$D$188:$O$188</c:f>
              <c:numCache>
                <c:formatCode>0.00_);[Red]\(0.00\)</c:formatCode>
                <c:ptCount val="12"/>
                <c:pt idx="1">
                  <c:v>3.5</c:v>
                </c:pt>
                <c:pt idx="3">
                  <c:v>3.3299999999999987</c:v>
                </c:pt>
                <c:pt idx="5">
                  <c:v>3.5</c:v>
                </c:pt>
                <c:pt idx="7">
                  <c:v>3.53</c:v>
                </c:pt>
                <c:pt idx="9">
                  <c:v>3.6</c:v>
                </c:pt>
                <c:pt idx="11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0C7-4EBC-B253-878AC7E563AB}"/>
            </c:ext>
          </c:extLst>
        </c:ser>
        <c:ser>
          <c:idx val="5"/>
          <c:order val="5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Sheet1!$D$189:$O$189</c:f>
              <c:numCache>
                <c:formatCode>0.00_);[Red]\(0.00\)</c:formatCode>
                <c:ptCount val="12"/>
                <c:pt idx="1">
                  <c:v>3.8</c:v>
                </c:pt>
                <c:pt idx="3">
                  <c:v>3.8</c:v>
                </c:pt>
                <c:pt idx="5">
                  <c:v>3.8</c:v>
                </c:pt>
                <c:pt idx="7">
                  <c:v>3.9</c:v>
                </c:pt>
                <c:pt idx="9">
                  <c:v>3.9</c:v>
                </c:pt>
                <c:pt idx="11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0C7-4EBC-B253-878AC7E56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45099648"/>
        <c:axId val="45109632"/>
      </c:lineChart>
      <c:lineChart>
        <c:grouping val="standard"/>
        <c:varyColors val="0"/>
        <c:ser>
          <c:idx val="6"/>
          <c:order val="6"/>
          <c:tx>
            <c:strRef>
              <c:f>Sheet1!$A$190</c:f>
              <c:strCache>
                <c:ptCount val="1"/>
                <c:pt idx="0">
                  <c:v>HD：nPCR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9432850978346812E-3"/>
                  <c:y val="3.031186521336175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0.84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D7-4836-A28D-5197EA886CD3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1"/>
                    </a:pPr>
                    <a:r>
                      <a:rPr lang="en-US" altLang="ja-JP"/>
                      <a:t>0.79</a:t>
                    </a:r>
                    <a:endParaRPr lang="en-US" altLang="ja-JP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6AD7-4836-A28D-5197EA886CD3}"/>
                </c:ext>
              </c:extLst>
            </c:dLbl>
            <c:dLbl>
              <c:idx val="4"/>
              <c:layout>
                <c:manualLayout>
                  <c:x val="-4.4149276467520208E-3"/>
                  <c:y val="6.9950458184680963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D7-4836-A28D-5197EA886CD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ja-JP"/>
                      <a:t>0.83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D7-4836-A28D-5197EA886CD3}"/>
                </c:ext>
              </c:extLst>
            </c:dLbl>
            <c:dLbl>
              <c:idx val="8"/>
              <c:layout>
                <c:manualLayout>
                  <c:x val="-2.9432850978346812E-3"/>
                  <c:y val="1.16584096974468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D7-4836-A28D-5197EA886CD3}"/>
                </c:ext>
              </c:extLst>
            </c:dLbl>
            <c:dLbl>
              <c:idx val="10"/>
              <c:layout>
                <c:manualLayout>
                  <c:x val="-1.4716425489173421E-3"/>
                  <c:y val="1.632177357642556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1"/>
                    </a:pPr>
                    <a:r>
                      <a:rPr lang="en-US" altLang="ja-JP"/>
                      <a:t>0.86</a:t>
                    </a:r>
                    <a:endParaRPr lang="en-US" altLang="ja-JP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142824068146089E-2"/>
                      <c:h val="4.24483615069054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Sheet1!$D$190:$O$190</c:f>
              <c:numCache>
                <c:formatCode>General</c:formatCode>
                <c:ptCount val="12"/>
                <c:pt idx="0" formatCode="0.00_);[Red]\(0.00\)">
                  <c:v>84</c:v>
                </c:pt>
                <c:pt idx="2" formatCode="0.00_);[Red]\(0.00\)">
                  <c:v>79</c:v>
                </c:pt>
                <c:pt idx="4" formatCode="0.00_);[Red]\(0.00\)">
                  <c:v>81</c:v>
                </c:pt>
                <c:pt idx="6" formatCode="0.00_);[Red]\(0.00\)">
                  <c:v>83</c:v>
                </c:pt>
                <c:pt idx="8" formatCode="0.00_);[Red]\(0.00\)">
                  <c:v>86</c:v>
                </c:pt>
                <c:pt idx="10" formatCode="0.00_);[Red]\(0.00\)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0C7-4EBC-B253-878AC7E563AB}"/>
            </c:ext>
          </c:extLst>
        </c:ser>
        <c:ser>
          <c:idx val="7"/>
          <c:order val="7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Sheet1!$D$191:$O$191</c:f>
              <c:numCache>
                <c:formatCode>General</c:formatCode>
                <c:ptCount val="12"/>
                <c:pt idx="0" formatCode="0.00_);[Red]\(0.00\)">
                  <c:v>74</c:v>
                </c:pt>
                <c:pt idx="2" formatCode="0.00_);[Red]\(0.00\)">
                  <c:v>70</c:v>
                </c:pt>
                <c:pt idx="4" formatCode="0.00_);[Red]\(0.00\)">
                  <c:v>71</c:v>
                </c:pt>
                <c:pt idx="6" formatCode="0.00_);[Red]\(0.00\)">
                  <c:v>73</c:v>
                </c:pt>
                <c:pt idx="8" formatCode="0.00_);[Red]\(0.00\)">
                  <c:v>74</c:v>
                </c:pt>
                <c:pt idx="10" formatCode="0.00_);[Red]\(0.00\)">
                  <c:v>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0C7-4EBC-B253-878AC7E563AB}"/>
            </c:ext>
          </c:extLst>
        </c:ser>
        <c:ser>
          <c:idx val="8"/>
          <c:order val="8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Sheet1!$D$192:$O$192</c:f>
              <c:numCache>
                <c:formatCode>General</c:formatCode>
                <c:ptCount val="12"/>
                <c:pt idx="0" formatCode="0.00_);[Red]\(0.00\)">
                  <c:v>93</c:v>
                </c:pt>
                <c:pt idx="2" formatCode="0.00_);[Red]\(0.00\)">
                  <c:v>88</c:v>
                </c:pt>
                <c:pt idx="4" formatCode="0.00_);[Red]\(0.00\)">
                  <c:v>90</c:v>
                </c:pt>
                <c:pt idx="6" formatCode="0.00_);[Red]\(0.00\)">
                  <c:v>91</c:v>
                </c:pt>
                <c:pt idx="8" formatCode="0.00_);[Red]\(0.00\)">
                  <c:v>94</c:v>
                </c:pt>
                <c:pt idx="10" formatCode="0.00_);[Red]\(0.00\)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0C7-4EBC-B253-878AC7E563AB}"/>
            </c:ext>
          </c:extLst>
        </c:ser>
        <c:ser>
          <c:idx val="9"/>
          <c:order val="9"/>
          <c:tx>
            <c:strRef>
              <c:f>Sheet1!$A$193</c:f>
              <c:strCache>
                <c:ptCount val="1"/>
                <c:pt idx="0">
                  <c:v>O‐HDF：nPCR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8.8298552935041057E-3"/>
                  <c:y val="2.5648501334382953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0.89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D7-4836-A28D-5197EA886CD3}"/>
                </c:ext>
              </c:extLst>
            </c:dLbl>
            <c:dLbl>
              <c:idx val="3"/>
              <c:layout>
                <c:manualLayout>
                  <c:x val="-4.4149276467520208E-3"/>
                  <c:y val="1.632177357642556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D7-4836-A28D-5197EA886CD3}"/>
                </c:ext>
              </c:extLst>
            </c:dLbl>
            <c:dLbl>
              <c:idx val="5"/>
              <c:layout>
                <c:manualLayout>
                  <c:x val="-4.4149276467520208E-3"/>
                  <c:y val="1.16584096974468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D7-4836-A28D-5197EA886CD3}"/>
                </c:ext>
              </c:extLst>
            </c:dLbl>
            <c:dLbl>
              <c:idx val="7"/>
              <c:layout>
                <c:manualLayout>
                  <c:x val="-7.3582127445867033E-3"/>
                  <c:y val="1.632177357642556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D7-4836-A28D-5197EA886CD3}"/>
                </c:ext>
              </c:extLst>
            </c:dLbl>
            <c:dLbl>
              <c:idx val="9"/>
              <c:layout>
                <c:manualLayout>
                  <c:x val="-7.3582127445868282E-3"/>
                  <c:y val="1.865345551591492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D7-4836-A28D-5197EA886CD3}"/>
                </c:ext>
              </c:extLst>
            </c:dLbl>
            <c:dLbl>
              <c:idx val="11"/>
              <c:layout>
                <c:manualLayout>
                  <c:x val="-4.4149276467520208E-3"/>
                  <c:y val="1.3990091636936193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Sheet1!$D$193:$O$193</c:f>
              <c:numCache>
                <c:formatCode>0.00_);[Red]\(0.00\)</c:formatCode>
                <c:ptCount val="12"/>
                <c:pt idx="1">
                  <c:v>89</c:v>
                </c:pt>
                <c:pt idx="3">
                  <c:v>83</c:v>
                </c:pt>
                <c:pt idx="5">
                  <c:v>85</c:v>
                </c:pt>
                <c:pt idx="7">
                  <c:v>88</c:v>
                </c:pt>
                <c:pt idx="9">
                  <c:v>90</c:v>
                </c:pt>
                <c:pt idx="11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0C7-4EBC-B253-878AC7E563AB}"/>
            </c:ext>
          </c:extLst>
        </c:ser>
        <c:ser>
          <c:idx val="10"/>
          <c:order val="10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Sheet1!$D$194:$O$194</c:f>
              <c:numCache>
                <c:formatCode>0.00_);[Red]\(0.00\)</c:formatCode>
                <c:ptCount val="12"/>
                <c:pt idx="1">
                  <c:v>79</c:v>
                </c:pt>
                <c:pt idx="3">
                  <c:v>71</c:v>
                </c:pt>
                <c:pt idx="5">
                  <c:v>71</c:v>
                </c:pt>
                <c:pt idx="7">
                  <c:v>74</c:v>
                </c:pt>
                <c:pt idx="9">
                  <c:v>77</c:v>
                </c:pt>
                <c:pt idx="11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0C7-4EBC-B253-878AC7E563AB}"/>
            </c:ext>
          </c:extLst>
        </c:ser>
        <c:ser>
          <c:idx val="11"/>
          <c:order val="11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Sheet1!$D$183:$O$183</c:f>
              <c:strCache>
                <c:ptCount val="11"/>
                <c:pt idx="0">
                  <c:v>1M</c:v>
                </c:pt>
                <c:pt idx="2">
                  <c:v>2M</c:v>
                </c:pt>
                <c:pt idx="4">
                  <c:v>3M</c:v>
                </c:pt>
                <c:pt idx="6">
                  <c:v>4M</c:v>
                </c:pt>
                <c:pt idx="8">
                  <c:v>5M</c:v>
                </c:pt>
                <c:pt idx="10">
                  <c:v>6M</c:v>
                </c:pt>
              </c:strCache>
            </c:strRef>
          </c:cat>
          <c:val>
            <c:numRef>
              <c:f>Sheet1!$D$195:$O$195</c:f>
              <c:numCache>
                <c:formatCode>0.00_);[Red]\(0.00\)</c:formatCode>
                <c:ptCount val="12"/>
                <c:pt idx="1">
                  <c:v>97</c:v>
                </c:pt>
                <c:pt idx="3">
                  <c:v>96</c:v>
                </c:pt>
                <c:pt idx="5">
                  <c:v>95</c:v>
                </c:pt>
                <c:pt idx="7">
                  <c:v>99</c:v>
                </c:pt>
                <c:pt idx="9">
                  <c:v>101</c:v>
                </c:pt>
                <c:pt idx="11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0C7-4EBC-B253-878AC7E563AB}"/>
            </c:ext>
          </c:extLst>
        </c:ser>
        <c:ser>
          <c:idx val="12"/>
          <c:order val="12"/>
          <c:tx>
            <c:strRef>
              <c:f>Sheet1!$A$196</c:f>
              <c:strCache>
                <c:ptCount val="1"/>
                <c:pt idx="0">
                  <c:v>HD：GNRI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3582127445867033E-3"/>
                  <c:y val="-1.16584096974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D7-4836-A28D-5197EA886CD3}"/>
                </c:ext>
              </c:extLst>
            </c:dLbl>
            <c:dLbl>
              <c:idx val="2"/>
              <c:layout>
                <c:manualLayout>
                  <c:x val="-7.3582127445867033E-3"/>
                  <c:y val="-1.8653455515915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D7-4836-A28D-5197EA886CD3}"/>
                </c:ext>
              </c:extLst>
            </c:dLbl>
            <c:dLbl>
              <c:idx val="4"/>
              <c:layout>
                <c:manualLayout>
                  <c:x val="-4.4149276467520208E-3"/>
                  <c:y val="-1.1658409697446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D7-4836-A28D-5197EA886CD3}"/>
                </c:ext>
              </c:extLst>
            </c:dLbl>
            <c:dLbl>
              <c:idx val="6"/>
              <c:layout>
                <c:manualLayout>
                  <c:x val="-1.0301497842421382E-2"/>
                  <c:y val="-1.16584096974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D7-4836-A28D-5197EA886CD3}"/>
                </c:ext>
              </c:extLst>
            </c:dLbl>
            <c:dLbl>
              <c:idx val="8"/>
              <c:layout>
                <c:manualLayout>
                  <c:x val="-2.9432850978346812E-3"/>
                  <c:y val="-1.3990091636936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D7-4836-A28D-5197EA886CD3}"/>
                </c:ext>
              </c:extLst>
            </c:dLbl>
            <c:dLbl>
              <c:idx val="10"/>
              <c:layout>
                <c:manualLayout>
                  <c:x val="-2.9432850978346812E-3"/>
                  <c:y val="-6.99504581846809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Sheet1!$D$196:$O$196</c:f>
              <c:numCache>
                <c:formatCode>General</c:formatCode>
                <c:ptCount val="12"/>
                <c:pt idx="0" formatCode="0.00_);[Red]\(0.00\)">
                  <c:v>94.22</c:v>
                </c:pt>
                <c:pt idx="2" formatCode="0.00_);[Red]\(0.00\)">
                  <c:v>93.31</c:v>
                </c:pt>
                <c:pt idx="4" formatCode="0.00_);[Red]\(0.00\)">
                  <c:v>94.53</c:v>
                </c:pt>
                <c:pt idx="6" formatCode="0.00_);[Red]\(0.00\)">
                  <c:v>94.07</c:v>
                </c:pt>
                <c:pt idx="8" formatCode="0.00_);[Red]\(0.00\)">
                  <c:v>94.93</c:v>
                </c:pt>
                <c:pt idx="10" formatCode="0.00_);[Red]\(0.00\)">
                  <c:v>94.240000000000023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0C7-4EBC-B253-878AC7E563AB}"/>
            </c:ext>
          </c:extLst>
        </c:ser>
        <c:ser>
          <c:idx val="13"/>
          <c:order val="13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Sheet1!$D$197:$O$197</c:f>
              <c:numCache>
                <c:formatCode>General</c:formatCode>
                <c:ptCount val="12"/>
                <c:pt idx="0" formatCode="0.00_);[Red]\(0.00\)">
                  <c:v>91.58</c:v>
                </c:pt>
                <c:pt idx="2" formatCode="0.00_);[Red]\(0.00\)">
                  <c:v>90.86</c:v>
                </c:pt>
                <c:pt idx="4" formatCode="0.00_);[Red]\(0.00\)">
                  <c:v>90.84</c:v>
                </c:pt>
                <c:pt idx="6" formatCode="0.00_);[Red]\(0.00\)">
                  <c:v>90.84</c:v>
                </c:pt>
                <c:pt idx="8" formatCode="0.00_);[Red]\(0.00\)">
                  <c:v>90.81</c:v>
                </c:pt>
                <c:pt idx="10" formatCode="0.00_);[Red]\(0.00\)">
                  <c:v>92.33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0C7-4EBC-B253-878AC7E563AB}"/>
            </c:ext>
          </c:extLst>
        </c:ser>
        <c:ser>
          <c:idx val="14"/>
          <c:order val="14"/>
          <c:spPr>
            <a:ln w="28575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Sheet1!$D$198:$O$198</c:f>
              <c:numCache>
                <c:formatCode>General</c:formatCode>
                <c:ptCount val="12"/>
                <c:pt idx="0" formatCode="0.00_);[Red]\(0.00\)">
                  <c:v>97.169999999999987</c:v>
                </c:pt>
                <c:pt idx="2" formatCode="0.00_);[Red]\(0.00\)">
                  <c:v>97.169999999999987</c:v>
                </c:pt>
                <c:pt idx="4" formatCode="0.00_);[Red]\(0.00\)">
                  <c:v>98.28</c:v>
                </c:pt>
                <c:pt idx="6" formatCode="0.00_);[Red]\(0.00\)">
                  <c:v>98.82</c:v>
                </c:pt>
                <c:pt idx="8" formatCode="0.00_);[Red]\(0.00\)">
                  <c:v>99.09</c:v>
                </c:pt>
                <c:pt idx="10" formatCode="0.00_);[Red]\(0.00\)">
                  <c:v>97.93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0C7-4EBC-B253-878AC7E563AB}"/>
            </c:ext>
          </c:extLst>
        </c:ser>
        <c:ser>
          <c:idx val="15"/>
          <c:order val="15"/>
          <c:tx>
            <c:strRef>
              <c:f>Sheet1!$A$199</c:f>
              <c:strCache>
                <c:ptCount val="1"/>
                <c:pt idx="0">
                  <c:v>O‐HDF：GNRI</c:v>
                </c:pt>
              </c:strCache>
            </c:strRef>
          </c:tx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4149276467520208E-3"/>
                  <c:y val="1.1658409697446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AD7-4836-A28D-5197EA886CD3}"/>
                </c:ext>
              </c:extLst>
            </c:dLbl>
            <c:dLbl>
              <c:idx val="3"/>
              <c:layout>
                <c:manualLayout>
                  <c:x val="-5.8865701956693902E-3"/>
                  <c:y val="1.8653455515914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D7-4836-A28D-5197EA886CD3}"/>
                </c:ext>
              </c:extLst>
            </c:dLbl>
            <c:dLbl>
              <c:idx val="5"/>
              <c:layout>
                <c:manualLayout>
                  <c:x val="-2.9432850978347402E-3"/>
                  <c:y val="9.3267277579574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D7-4836-A28D-5197EA886CD3}"/>
                </c:ext>
              </c:extLst>
            </c:dLbl>
            <c:dLbl>
              <c:idx val="7"/>
              <c:layout>
                <c:manualLayout>
                  <c:x val="-7.3582127445867033E-3"/>
                  <c:y val="4.66336387897873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D7-4836-A28D-5197EA886CD3}"/>
                </c:ext>
              </c:extLst>
            </c:dLbl>
            <c:dLbl>
              <c:idx val="9"/>
              <c:layout>
                <c:manualLayout>
                  <c:x val="-6.6223914701281413E-3"/>
                  <c:y val="1.16584096974468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905549633578394E-2"/>
                      <c:h val="5.17750892648629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6AD7-4836-A28D-5197EA886CD3}"/>
                </c:ext>
              </c:extLst>
            </c:dLbl>
            <c:dLbl>
              <c:idx val="11"/>
              <c:layout>
                <c:manualLayout>
                  <c:x val="-1.47164254891734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D7-4836-A28D-5197EA886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Sheet1!$D$199:$O$199</c:f>
              <c:numCache>
                <c:formatCode>0.00_);[Red]\(0.00\)</c:formatCode>
                <c:ptCount val="12"/>
                <c:pt idx="1">
                  <c:v>92.210000000000022</c:v>
                </c:pt>
                <c:pt idx="3">
                  <c:v>91.11</c:v>
                </c:pt>
                <c:pt idx="5">
                  <c:v>92.63</c:v>
                </c:pt>
                <c:pt idx="7">
                  <c:v>93.38</c:v>
                </c:pt>
                <c:pt idx="9">
                  <c:v>93.22</c:v>
                </c:pt>
                <c:pt idx="11">
                  <c:v>93.61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0C7-4EBC-B253-878AC7E563AB}"/>
            </c:ext>
          </c:extLst>
        </c:ser>
        <c:ser>
          <c:idx val="16"/>
          <c:order val="16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Sheet1!$D$200:$O$200</c:f>
              <c:numCache>
                <c:formatCode>0.00_);[Red]\(0.00\)</c:formatCode>
                <c:ptCount val="12"/>
                <c:pt idx="1">
                  <c:v>88.72</c:v>
                </c:pt>
                <c:pt idx="3">
                  <c:v>87.54</c:v>
                </c:pt>
                <c:pt idx="5">
                  <c:v>89.59</c:v>
                </c:pt>
                <c:pt idx="7">
                  <c:v>90.77</c:v>
                </c:pt>
                <c:pt idx="9">
                  <c:v>89.35</c:v>
                </c:pt>
                <c:pt idx="11">
                  <c:v>88.83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0C7-4EBC-B253-878AC7E563AB}"/>
            </c:ext>
          </c:extLst>
        </c:ser>
        <c:ser>
          <c:idx val="17"/>
          <c:order val="17"/>
          <c:spPr>
            <a:ln w="28575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val>
            <c:numRef>
              <c:f>Sheet1!$D$201:$O$201</c:f>
              <c:numCache>
                <c:formatCode>0.00_);[Red]\(0.00\)</c:formatCode>
                <c:ptCount val="12"/>
                <c:pt idx="1">
                  <c:v>95.3</c:v>
                </c:pt>
                <c:pt idx="3">
                  <c:v>95.3</c:v>
                </c:pt>
                <c:pt idx="5">
                  <c:v>96.490000000000023</c:v>
                </c:pt>
                <c:pt idx="7">
                  <c:v>97.81</c:v>
                </c:pt>
                <c:pt idx="9">
                  <c:v>97.82</c:v>
                </c:pt>
                <c:pt idx="11">
                  <c:v>96.79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0C7-4EBC-B253-878AC7E56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45113344"/>
        <c:axId val="45111552"/>
      </c:lineChart>
      <c:catAx>
        <c:axId val="4509964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109632"/>
        <c:crosses val="autoZero"/>
        <c:auto val="1"/>
        <c:lblAlgn val="ctr"/>
        <c:lblOffset val="100"/>
        <c:tickMarkSkip val="2"/>
        <c:noMultiLvlLbl val="0"/>
      </c:catAx>
      <c:valAx>
        <c:axId val="45109632"/>
        <c:scaling>
          <c:orientation val="minMax"/>
          <c:max val="5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>
                    <a:latin typeface="+mn-ea"/>
                    <a:ea typeface="+mn-ea"/>
                  </a:defRPr>
                </a:pPr>
                <a:r>
                  <a:rPr lang="en-US" altLang="ja-JP" sz="1200">
                    <a:latin typeface="+mn-ea"/>
                    <a:ea typeface="+mn-ea"/>
                  </a:rPr>
                  <a:t>Alb</a:t>
                </a:r>
                <a:r>
                  <a:rPr lang="ja-JP" altLang="en-US" sz="1200">
                    <a:latin typeface="+mn-ea"/>
                    <a:ea typeface="+mn-ea"/>
                  </a:rPr>
                  <a:t> （</a:t>
                </a:r>
                <a:r>
                  <a:rPr lang="en-US" altLang="ja-JP" sz="1200">
                    <a:latin typeface="+mn-ea"/>
                    <a:ea typeface="+mn-ea"/>
                  </a:rPr>
                  <a:t>g/dl</a:t>
                </a:r>
                <a:r>
                  <a:rPr lang="ja-JP" altLang="en-US" sz="1200">
                    <a:latin typeface="+mn-ea"/>
                    <a:ea typeface="+mn-ea"/>
                  </a:rPr>
                  <a:t>）</a:t>
                </a:r>
              </a:p>
            </c:rich>
          </c:tx>
          <c:layout>
            <c:manualLayout>
              <c:xMode val="edge"/>
              <c:yMode val="edge"/>
              <c:x val="2.3940982927528682E-2"/>
              <c:y val="0.32946356851740405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099648"/>
        <c:crosses val="autoZero"/>
        <c:crossBetween val="between"/>
      </c:valAx>
      <c:valAx>
        <c:axId val="45111552"/>
        <c:scaling>
          <c:orientation val="minMax"/>
          <c:max val="110"/>
          <c:min val="50"/>
        </c:scaling>
        <c:delete val="0"/>
        <c:axPos val="r"/>
        <c:numFmt formatCode="#,##0.0_);\(#,##0.0\)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113344"/>
        <c:crosses val="max"/>
        <c:crossBetween val="between"/>
        <c:majorUnit val="10"/>
      </c:valAx>
      <c:catAx>
        <c:axId val="45113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5111552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6"/>
        <c:delete val="1"/>
      </c:legendEntry>
      <c:legendEntry>
        <c:idx val="17"/>
        <c:delete val="1"/>
      </c:legendEntry>
      <c:layout>
        <c:manualLayout>
          <c:xMode val="edge"/>
          <c:yMode val="edge"/>
          <c:x val="5.8108906878978732E-2"/>
          <c:y val="0.92228118541975357"/>
          <c:w val="0.89109358453074239"/>
          <c:h val="5.74939523147175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/>
              <a:t>Alb </a:t>
            </a:r>
            <a:r>
              <a:rPr lang="en-US" altLang="ja-JP" sz="1400" dirty="0"/>
              <a:t>(g/dl)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42046804496718132"/>
          <c:y val="2.612850950722842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23710648211957"/>
          <c:y val="0.11050479446241766"/>
          <c:w val="0.75993529579118746"/>
          <c:h val="0.8077697309555991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8871-4E5C-9D9F-1F718F6A5F2C}"/>
              </c:ext>
            </c:extLst>
          </c:dPt>
          <c:dLbls>
            <c:dLbl>
              <c:idx val="0"/>
              <c:layout>
                <c:manualLayout>
                  <c:x val="-4.6472216209642392E-3"/>
                  <c:y val="0.122164088845420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3.66</a:t>
                    </a:r>
                  </a:p>
                  <a:p>
                    <a:r>
                      <a:rPr lang="en-US" altLang="ja-JP" dirty="0"/>
                      <a:t>±0.26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13-44FE-AA26-8146218C1EC7}"/>
                </c:ext>
              </c:extLst>
            </c:dLbl>
            <c:dLbl>
              <c:idx val="1"/>
              <c:layout>
                <c:manualLayout>
                  <c:x val="-4.5465963689486424E-3"/>
                  <c:y val="0.13051280744626736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3.68</a:t>
                    </a:r>
                  </a:p>
                  <a:p>
                    <a:r>
                      <a:rPr lang="en-US" altLang="ja-JP" dirty="0"/>
                      <a:t>±0.28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71-4E5C-9D9F-1F718F6A5F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グラフ!$R$207:$S$207</c:f>
                <c:numCache>
                  <c:formatCode>General</c:formatCode>
                  <c:ptCount val="2"/>
                  <c:pt idx="0">
                    <c:v>0.26</c:v>
                  </c:pt>
                  <c:pt idx="1">
                    <c:v>0.28000000000000008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グラフ!$R$203:$S$203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グラフ!$R$204:$S$204</c:f>
              <c:numCache>
                <c:formatCode>0.00_);[Red]\(0.00\)</c:formatCode>
                <c:ptCount val="2"/>
                <c:pt idx="0">
                  <c:v>3.66</c:v>
                </c:pt>
                <c:pt idx="1">
                  <c:v>3.68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71-4E5C-9D9F-1F718F6A5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261824"/>
        <c:axId val="35439744"/>
      </c:barChart>
      <c:catAx>
        <c:axId val="35261824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35439744"/>
        <c:crosses val="autoZero"/>
        <c:auto val="1"/>
        <c:lblAlgn val="ctr"/>
        <c:lblOffset val="100"/>
        <c:noMultiLvlLbl val="0"/>
      </c:catAx>
      <c:valAx>
        <c:axId val="35439744"/>
        <c:scaling>
          <c:orientation val="minMax"/>
          <c:min val="3.2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35261824"/>
        <c:crosses val="autoZero"/>
        <c:crossBetween val="between"/>
        <c:majorUnit val="0.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 err="1"/>
              <a:t>nPCR</a:t>
            </a:r>
            <a:r>
              <a:rPr lang="ja-JP" altLang="en-US" dirty="0"/>
              <a:t> </a:t>
            </a:r>
            <a:r>
              <a:rPr lang="en-US" altLang="ja-JP" sz="1400" dirty="0"/>
              <a:t>(g/</a:t>
            </a:r>
            <a:r>
              <a:rPr lang="ja-JP" altLang="en-US" sz="1400" dirty="0"/>
              <a:t>㎏</a:t>
            </a:r>
            <a:r>
              <a:rPr lang="en-US" altLang="ja-JP" sz="1400" dirty="0"/>
              <a:t>/day)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29603294049542989"/>
          <c:y val="2.26462984310892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3382049601751"/>
          <c:y val="0.1086779097033501"/>
          <c:w val="0.78256498556690512"/>
          <c:h val="0.8059431707361058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6727-4137-8216-04F541CE5FB4}"/>
              </c:ext>
            </c:extLst>
          </c:dPt>
          <c:dLbls>
            <c:dLbl>
              <c:idx val="0"/>
              <c:layout>
                <c:manualLayout>
                  <c:x val="-4.9431903415456764E-3"/>
                  <c:y val="0.10873978086064028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0.83</a:t>
                    </a:r>
                  </a:p>
                  <a:p>
                    <a:r>
                      <a:rPr lang="en-US" altLang="ja-JP" dirty="0"/>
                      <a:t>±0.16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86-4E80-BA42-143C08D9DCA6}"/>
                </c:ext>
              </c:extLst>
            </c:dLbl>
            <c:dLbl>
              <c:idx val="1"/>
              <c:layout>
                <c:manualLayout>
                  <c:x val="-4.7988470675455613E-3"/>
                  <c:y val="0.11485298830370905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0.87</a:t>
                    </a:r>
                  </a:p>
                  <a:p>
                    <a:r>
                      <a:rPr lang="en-US" altLang="ja-JP" dirty="0"/>
                      <a:t>±0.17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27-4137-8216-04F541CE5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0"/>
            <c:plus>
              <c:numRef>
                <c:f>グラフ!$I$207:$J$207</c:f>
                <c:numCache>
                  <c:formatCode>General</c:formatCode>
                  <c:ptCount val="2"/>
                  <c:pt idx="0">
                    <c:v>0.16</c:v>
                  </c:pt>
                  <c:pt idx="1">
                    <c:v>0.17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グラフ!$I$203:$J$203</c:f>
              <c:strCache>
                <c:ptCount val="2"/>
                <c:pt idx="0">
                  <c:v>HD</c:v>
                </c:pt>
                <c:pt idx="1">
                  <c:v>O-HDF</c:v>
                </c:pt>
              </c:strCache>
            </c:strRef>
          </c:cat>
          <c:val>
            <c:numRef>
              <c:f>グラフ!$I$204:$J$204</c:f>
              <c:numCache>
                <c:formatCode>0.00_);[Red]\(0.00\)</c:formatCode>
                <c:ptCount val="2"/>
                <c:pt idx="0">
                  <c:v>0.83000000000000063</c:v>
                </c:pt>
                <c:pt idx="1">
                  <c:v>0.87000000000000144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7-4137-8216-04F541CE5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243392"/>
        <c:axId val="45257472"/>
      </c:barChart>
      <c:catAx>
        <c:axId val="4524339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45257472"/>
        <c:crosses val="autoZero"/>
        <c:auto val="1"/>
        <c:lblAlgn val="ctr"/>
        <c:lblOffset val="100"/>
        <c:noMultiLvlLbl val="0"/>
      </c:catAx>
      <c:valAx>
        <c:axId val="45257472"/>
        <c:scaling>
          <c:orientation val="minMax"/>
          <c:max val="1.2"/>
          <c:min val="0.4"/>
        </c:scaling>
        <c:delete val="0"/>
        <c:axPos val="l"/>
        <c:majorGridlines/>
        <c:numFmt formatCode="#,##0.0_);\(#,##0.0\)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ja-JP"/>
          </a:p>
        </c:txPr>
        <c:crossAx val="45243392"/>
        <c:crosses val="autoZero"/>
        <c:crossBetween val="between"/>
        <c:majorUnit val="0.2"/>
      </c:valAx>
      <c:spPr>
        <a:solidFill>
          <a:schemeClr val="bg1">
            <a:lumMod val="9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0.93086</cdr:x>
      <cdr:y>0.33871</cdr:y>
    </cdr:from>
    <cdr:to>
      <cdr:x>0.97747</cdr:x>
      <cdr:y>0.60215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 rot="5400000">
          <a:off x="7069592" y="2297949"/>
          <a:ext cx="1393060" cy="379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200" b="1" dirty="0">
              <a:latin typeface="+mn-ea"/>
              <a:ea typeface="+mn-ea"/>
            </a:rPr>
            <a:t>β2MG</a:t>
          </a:r>
          <a:r>
            <a:rPr lang="ja-JP" altLang="en-US" sz="1100" b="1" dirty="0">
              <a:latin typeface="+mn-ea"/>
              <a:ea typeface="+mn-ea"/>
            </a:rPr>
            <a:t>除去率</a:t>
          </a:r>
        </a:p>
      </cdr:txBody>
    </cdr:sp>
  </cdr:relSizeAnchor>
  <cdr:relSizeAnchor xmlns:cdr="http://schemas.openxmlformats.org/drawingml/2006/chartDrawing">
    <cdr:from>
      <cdr:x>0.75381</cdr:x>
      <cdr:y>0.71443</cdr:y>
    </cdr:from>
    <cdr:to>
      <cdr:x>0.87853</cdr:x>
      <cdr:y>0.79147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6225117" y="3889035"/>
          <a:ext cx="1029959" cy="4193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ja-JP" sz="1000" b="1" dirty="0">
              <a:latin typeface="+mn-ea"/>
              <a:ea typeface="+mn-ea"/>
            </a:rPr>
            <a:t>HD</a:t>
          </a:r>
          <a:r>
            <a:rPr lang="ja-JP" altLang="en-US" sz="1000" b="1" dirty="0">
              <a:latin typeface="+mn-ea"/>
              <a:ea typeface="+mn-ea"/>
            </a:rPr>
            <a:t>  ：ｎ</a:t>
          </a:r>
          <a:r>
            <a:rPr lang="ja-JP" altLang="en-US" sz="1000" b="1" dirty="0">
              <a:latin typeface="+mn-ea"/>
            </a:rPr>
            <a:t>＝</a:t>
          </a:r>
          <a:r>
            <a:rPr lang="en-US" altLang="ja-JP" sz="1000" b="1" dirty="0">
              <a:latin typeface="+mn-ea"/>
              <a:ea typeface="+mn-ea"/>
            </a:rPr>
            <a:t>56</a:t>
          </a:r>
        </a:p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ja-JP" sz="1000" b="1" i="0" baseline="0" dirty="0">
              <a:latin typeface="+mn-ea"/>
              <a:cs typeface="+mn-cs"/>
            </a:rPr>
            <a:t>HDF</a:t>
          </a:r>
          <a:r>
            <a:rPr lang="ja-JP" altLang="en-US" sz="1000" b="1" dirty="0">
              <a:latin typeface="+mn-ea"/>
            </a:rPr>
            <a:t>：ｎ＝</a:t>
          </a:r>
          <a:r>
            <a:rPr lang="en-US" altLang="ja-JP" sz="1000" b="1" i="0" baseline="0" dirty="0">
              <a:latin typeface="+mn-ea"/>
              <a:cs typeface="+mn-cs"/>
            </a:rPr>
            <a:t>30</a:t>
          </a:r>
          <a:endParaRPr lang="ja-JP" altLang="ja-JP" sz="1100" b="0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algn="l"/>
          <a:endParaRPr lang="ja-JP" altLang="en-US" sz="1000" b="1" dirty="0">
            <a:latin typeface="+mn-ea"/>
            <a:ea typeface="+mn-ea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0.95341</cdr:x>
      <cdr:y>0.36234</cdr:y>
    </cdr:from>
    <cdr:to>
      <cdr:x>0.98865</cdr:x>
      <cdr:y>0.5515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 rot="5400000">
          <a:off x="7366083" y="2231527"/>
          <a:ext cx="982854" cy="285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200" b="1" dirty="0">
              <a:latin typeface="+mn-ea"/>
              <a:ea typeface="+mn-ea"/>
            </a:rPr>
            <a:t>ERI</a:t>
          </a:r>
          <a:endParaRPr lang="ja-JP" altLang="en-US" sz="1200" b="1" dirty="0">
            <a:latin typeface="+mn-ea"/>
            <a:ea typeface="+mn-ea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0.90155</cdr:x>
      <cdr:y>0.20697</cdr:y>
    </cdr:from>
    <cdr:to>
      <cdr:x>0.97205</cdr:x>
      <cdr:y>0.29863</cdr:y>
    </cdr:to>
    <cdr:sp macro="" textlink="">
      <cdr:nvSpPr>
        <cdr:cNvPr id="3" name="テキスト ボックス 2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7065173" y="989410"/>
          <a:ext cx="552450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0.85969</cdr:x>
      <cdr:y>0.34469</cdr:y>
    </cdr:from>
    <cdr:to>
      <cdr:x>0.8782</cdr:x>
      <cdr:y>0.49036</cdr:y>
    </cdr:to>
    <cdr:sp macro="" textlink="">
      <cdr:nvSpPr>
        <cdr:cNvPr id="5" name="テキスト ボックス 4">
          <a:extLst xmlns:a="http://schemas.openxmlformats.org/drawingml/2006/main"/>
        </cdr:cNvPr>
        <cdr:cNvSpPr txBox="1"/>
      </cdr:nvSpPr>
      <cdr:spPr>
        <a:xfrm xmlns:a="http://schemas.openxmlformats.org/drawingml/2006/main" rot="5400000">
          <a:off x="6849509" y="2196966"/>
          <a:ext cx="793422" cy="154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100" b="1" dirty="0">
              <a:solidFill>
                <a:schemeClr val="tx1"/>
              </a:solidFill>
              <a:latin typeface="+mn-ea"/>
              <a:ea typeface="+mn-ea"/>
            </a:rPr>
            <a:t>GNRI</a:t>
          </a:r>
          <a:endParaRPr lang="ja-JP" altLang="en-US" sz="1100" b="1" dirty="0">
            <a:solidFill>
              <a:schemeClr val="tx1"/>
            </a:solidFill>
            <a:latin typeface="+mn-ea"/>
            <a:ea typeface="+mn-ea"/>
          </a:endParaRPr>
        </a:p>
      </cdr:txBody>
    </cdr:sp>
  </cdr:relSizeAnchor>
  <cdr:relSizeAnchor xmlns:cdr="http://schemas.openxmlformats.org/drawingml/2006/chartDrawing">
    <cdr:from>
      <cdr:x>0.94881</cdr:x>
      <cdr:y>0.29701</cdr:y>
    </cdr:from>
    <cdr:to>
      <cdr:x>0.99238</cdr:x>
      <cdr:y>0.59026</cdr:y>
    </cdr:to>
    <cdr:sp macro="" textlink="">
      <cdr:nvSpPr>
        <cdr:cNvPr id="6" name="テキスト ボックス 1">
          <a:extLst xmlns:a="http://schemas.openxmlformats.org/drawingml/2006/main"/>
        </cdr:cNvPr>
        <cdr:cNvSpPr txBox="1"/>
      </cdr:nvSpPr>
      <cdr:spPr>
        <a:xfrm xmlns:a="http://schemas.openxmlformats.org/drawingml/2006/main" rot="5400000">
          <a:off x="7389022" y="2232592"/>
          <a:ext cx="1597248" cy="367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000" b="1" dirty="0">
              <a:solidFill>
                <a:schemeClr val="tx1"/>
              </a:solidFill>
              <a:latin typeface="+mn-ea"/>
              <a:ea typeface="+mn-ea"/>
            </a:rPr>
            <a:t>ｎ</a:t>
          </a:r>
          <a:r>
            <a:rPr lang="en-US" altLang="ja-JP" b="1" dirty="0">
              <a:solidFill>
                <a:schemeClr val="tx1"/>
              </a:solidFill>
              <a:latin typeface="+mn-ea"/>
              <a:ea typeface="+mn-ea"/>
            </a:rPr>
            <a:t>PCR</a:t>
          </a:r>
          <a:r>
            <a:rPr lang="en-US" altLang="ja-JP" sz="1000" b="1" dirty="0">
              <a:solidFill>
                <a:schemeClr val="tx1"/>
              </a:solidFill>
              <a:latin typeface="+mn-ea"/>
              <a:ea typeface="+mn-ea"/>
            </a:rPr>
            <a:t> </a:t>
          </a:r>
          <a:r>
            <a:rPr lang="ja-JP" altLang="en-US" sz="1000" b="1" dirty="0">
              <a:solidFill>
                <a:schemeClr val="tx1"/>
              </a:solidFill>
              <a:latin typeface="+mn-ea"/>
              <a:ea typeface="+mn-ea"/>
            </a:rPr>
            <a:t>（</a:t>
          </a:r>
          <a:r>
            <a:rPr lang="ja-JP" altLang="en-US" sz="1000" b="1" dirty="0" err="1">
              <a:solidFill>
                <a:schemeClr val="tx1"/>
              </a:solidFill>
              <a:latin typeface="+mn-ea"/>
              <a:ea typeface="+mn-ea"/>
            </a:rPr>
            <a:t>ｇ</a:t>
          </a:r>
          <a:r>
            <a:rPr lang="en-US" altLang="ja-JP" sz="1000" b="1" dirty="0">
              <a:solidFill>
                <a:schemeClr val="tx1"/>
              </a:solidFill>
              <a:latin typeface="+mn-ea"/>
              <a:ea typeface="+mn-ea"/>
            </a:rPr>
            <a:t>/</a:t>
          </a:r>
          <a:r>
            <a:rPr lang="ja-JP" altLang="en-US" sz="1000" b="1" dirty="0">
              <a:solidFill>
                <a:schemeClr val="tx1"/>
              </a:solidFill>
              <a:latin typeface="+mn-ea"/>
              <a:ea typeface="+mn-ea"/>
            </a:rPr>
            <a:t>㎏</a:t>
          </a:r>
          <a:r>
            <a:rPr lang="en-US" altLang="ja-JP" sz="1000" b="1" dirty="0">
              <a:solidFill>
                <a:schemeClr val="tx1"/>
              </a:solidFill>
              <a:latin typeface="+mn-ea"/>
              <a:ea typeface="+mn-ea"/>
            </a:rPr>
            <a:t>/day)</a:t>
          </a:r>
          <a:endParaRPr lang="ja-JP" altLang="en-US" sz="1000" b="1" dirty="0">
            <a:solidFill>
              <a:schemeClr val="tx1"/>
            </a:solidFill>
            <a:latin typeface="+mn-ea"/>
            <a:ea typeface="+mn-ea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0.94917</cdr:x>
      <cdr:y>0.31024</cdr:y>
    </cdr:from>
    <cdr:to>
      <cdr:x>0.98178</cdr:x>
      <cdr:y>0.56444</cdr:y>
    </cdr:to>
    <cdr:sp macro="" textlink="">
      <cdr:nvSpPr>
        <cdr:cNvPr id="2" name="テキスト ボックス 2"/>
        <cdr:cNvSpPr txBox="1"/>
      </cdr:nvSpPr>
      <cdr:spPr>
        <a:xfrm xmlns:a="http://schemas.openxmlformats.org/drawingml/2006/main" rot="5400000">
          <a:off x="7540430" y="2127158"/>
          <a:ext cx="131689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5pPr>
          <a:lvl6pPr marL="22860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6pPr>
          <a:lvl7pPr marL="27432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7pPr>
          <a:lvl8pPr marL="32004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8pPr>
          <a:lvl9pPr marL="36576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-128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200" b="1" dirty="0">
              <a:latin typeface="HGPｺﾞｼｯｸE" panose="020B0900000000000000" pitchFamily="50" charset="-128"/>
              <a:ea typeface="HGPｺﾞｼｯｸE" panose="020B0900000000000000" pitchFamily="50" charset="-128"/>
            </a:rPr>
            <a:t>ＥＲＩ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0.3799</cdr:x>
      <cdr:y>0.16864</cdr:y>
    </cdr:from>
    <cdr:to>
      <cdr:x>0.43213</cdr:x>
      <cdr:y>0.22494</cdr:y>
    </cdr:to>
    <cdr:grpSp>
      <cdr:nvGrpSpPr>
        <cdr:cNvPr id="2" name="グループ化 1">
          <a:extLst xmlns:a="http://schemas.openxmlformats.org/drawingml/2006/main">
            <a:ext uri="{FF2B5EF4-FFF2-40B4-BE49-F238E27FC236}">
              <a16:creationId xmlns:a16="http://schemas.microsoft.com/office/drawing/2014/main" id="{A2B8B2E6-BB50-4A20-B938-4F878A3ED306}"/>
            </a:ext>
          </a:extLst>
        </cdr:cNvPr>
        <cdr:cNvGrpSpPr/>
      </cdr:nvGrpSpPr>
      <cdr:grpSpPr>
        <a:xfrm xmlns:a="http://schemas.openxmlformats.org/drawingml/2006/main">
          <a:off x="3463492" y="472821"/>
          <a:ext cx="476173" cy="157850"/>
          <a:chOff x="3176380" y="428654"/>
          <a:chExt cx="824594" cy="111816"/>
        </a:xfrm>
      </cdr:grpSpPr>
      <cdr:cxnSp macro="">
        <cdr:nvCxnSpPr>
          <cdr:cNvPr id="3" name="直線コネクタ 2">
            <a:extLst xmlns:a="http://schemas.openxmlformats.org/drawingml/2006/main">
              <a:ext uri="{FF2B5EF4-FFF2-40B4-BE49-F238E27FC236}">
                <a16:creationId xmlns:a16="http://schemas.microsoft.com/office/drawing/2014/main" id="{5A9ED35E-D53F-4809-9B59-77933F7E4155}"/>
              </a:ext>
            </a:extLst>
          </cdr:cNvPr>
          <cdr:cNvCxnSpPr/>
        </cdr:nvCxnSpPr>
        <cdr:spPr>
          <a:xfrm xmlns:a="http://schemas.openxmlformats.org/drawingml/2006/main">
            <a:off x="3184544" y="434621"/>
            <a:ext cx="0" cy="101429"/>
          </a:xfrm>
          <a:prstGeom xmlns:a="http://schemas.openxmlformats.org/drawingml/2006/main" prst="line">
            <a:avLst/>
          </a:prstGeom>
          <a:ln xmlns:a="http://schemas.openxmlformats.org/drawingml/2006/main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4" name="直線コネクタ 3">
            <a:extLst xmlns:a="http://schemas.openxmlformats.org/drawingml/2006/main">
              <a:ext uri="{FF2B5EF4-FFF2-40B4-BE49-F238E27FC236}">
                <a16:creationId xmlns:a16="http://schemas.microsoft.com/office/drawing/2014/main" id="{A412E1F0-ADC9-410E-A86C-47E3D3ECED0B}"/>
              </a:ext>
            </a:extLst>
          </cdr:cNvPr>
          <cdr:cNvCxnSpPr/>
        </cdr:nvCxnSpPr>
        <cdr:spPr>
          <a:xfrm xmlns:a="http://schemas.openxmlformats.org/drawingml/2006/main">
            <a:off x="3176380" y="428654"/>
            <a:ext cx="824593" cy="0"/>
          </a:xfrm>
          <a:prstGeom xmlns:a="http://schemas.openxmlformats.org/drawingml/2006/main" prst="line">
            <a:avLst/>
          </a:prstGeom>
          <a:ln xmlns:a="http://schemas.openxmlformats.org/drawingml/2006/main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5" name="直線コネクタ 4">
            <a:extLst xmlns:a="http://schemas.openxmlformats.org/drawingml/2006/main">
              <a:ext uri="{FF2B5EF4-FFF2-40B4-BE49-F238E27FC236}">
                <a16:creationId xmlns:a16="http://schemas.microsoft.com/office/drawing/2014/main" id="{A1B1EC01-3025-4770-9B45-411116ED7609}"/>
              </a:ext>
            </a:extLst>
          </cdr:cNvPr>
          <cdr:cNvCxnSpPr>
            <a:cxnSpLocks xmlns:a="http://schemas.openxmlformats.org/drawingml/2006/main"/>
          </cdr:cNvCxnSpPr>
        </cdr:nvCxnSpPr>
        <cdr:spPr>
          <a:xfrm xmlns:a="http://schemas.openxmlformats.org/drawingml/2006/main" flipH="1">
            <a:off x="4000973" y="434621"/>
            <a:ext cx="1" cy="105849"/>
          </a:xfrm>
          <a:prstGeom xmlns:a="http://schemas.openxmlformats.org/drawingml/2006/main" prst="line">
            <a:avLst/>
          </a:prstGeom>
          <a:ln xmlns:a="http://schemas.openxmlformats.org/drawingml/2006/main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E32AF14-9103-4C1E-815E-7F30064E5AD4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DFFFEC0-4574-4997-B55E-DE65DE75A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0B97285-4407-4396-BCBE-300074AA000A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2737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70E7A6-E7AD-44C0-9342-5A21CFD692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E9B415-AD1F-4FA3-ABCD-9093EE718666}" type="slidenum">
              <a:rPr kumimoji="0" lang="en-US" altLang="ja-JP" smtClean="0">
                <a:latin typeface="Times New Roman" pitchFamily="18" charset="0"/>
              </a:rPr>
              <a:pPr/>
              <a:t>17</a:t>
            </a:fld>
            <a:endParaRPr kumimoji="0" lang="en-US" altLang="ja-JP">
              <a:latin typeface="Times New Roman" pitchFamily="18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>
              <a:cs typeface="游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4F0F3-91E1-4FEE-B422-D7661710AD8E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F3E8-8F4A-48E7-9418-D381EAF845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79410-2BF6-4406-90B8-878FF9C4570F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F27F4-6245-4E3F-889B-FCC739D665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630B-003D-4479-AFB2-964B75BE3D96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1E17-81DD-4388-AC42-FFAD9523B2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165D9-42FC-4374-9FF5-B4C00933640E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66EE-5774-4D2B-B306-623C171AD9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E7CE-3F0B-4D82-B5A9-15F4C9A59963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9F0FD-5D68-429F-8FCC-415CD86DA4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34469-218F-4590-A09B-3D9A7493B5CC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2DA6-5E33-49DD-B277-1294FD49DF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7C9D-9478-486F-B7D5-9F149743579A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AFA5C-C0F0-4D51-A721-EEEA33F3F6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71BB-D18B-4436-A62D-9AC552636751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70FF5-3566-43F6-84CC-3D2EC58CCF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69F20-ADA5-4B19-BD6C-88A2ACE33D22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9E9D-C110-48CB-9853-6C2B9017E9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DA76E-38BE-4793-BBE7-8EA2A27226EF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CD57-0FC5-43A5-BC89-8E59B36EFD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E2148-6A35-4A19-BFE5-8DAA9A653FB3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AB68E-BF1A-4E5D-956F-D43E7FDF8E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B08770-4323-48D0-9BC5-C4BA57166FBE}" type="datetimeFigureOut">
              <a:rPr lang="ja-JP" altLang="en-US"/>
              <a:pPr>
                <a:defRPr/>
              </a:pPr>
              <a:t>2017/6/14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07E06CE-033A-42A3-9769-217BA2E71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ctrTitle"/>
          </p:nvPr>
        </p:nvSpPr>
        <p:spPr>
          <a:xfrm>
            <a:off x="947738" y="1171575"/>
            <a:ext cx="5791200" cy="1362075"/>
          </a:xfrm>
        </p:spPr>
        <p:txBody>
          <a:bodyPr/>
          <a:lstStyle/>
          <a:p>
            <a:pPr algn="l" eaLnBrk="1" hangingPunct="1"/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協和発酵キリン</a:t>
            </a:r>
            <a: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(</a:t>
            </a:r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株</a:t>
            </a:r>
            <a: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)</a:t>
            </a:r>
            <a:b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</a:br>
            <a:r>
              <a:rPr lang="ja-JP" altLang="en-US" sz="8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　</a:t>
            </a:r>
            <a:b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</a:br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　　　社員研修会</a:t>
            </a: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>
          <a:xfrm>
            <a:off x="4117975" y="5189538"/>
            <a:ext cx="4481513" cy="979487"/>
          </a:xfrm>
        </p:spPr>
        <p:txBody>
          <a:bodyPr/>
          <a:lstStyle/>
          <a:p>
            <a:pPr algn="l" eaLnBrk="1" hangingPunct="1"/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医療法人社団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高山泌尿器科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臨床工学部門　　斎藤　寿　　　  　</a:t>
            </a:r>
          </a:p>
        </p:txBody>
      </p:sp>
      <p:grpSp>
        <p:nvGrpSpPr>
          <p:cNvPr id="15363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5368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5370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71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5369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364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5366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67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365" name="サブタイトル 2"/>
          <p:cNvSpPr txBox="1">
            <a:spLocks/>
          </p:cNvSpPr>
          <p:nvPr/>
        </p:nvSpPr>
        <p:spPr bwMode="auto">
          <a:xfrm>
            <a:off x="1876425" y="3633788"/>
            <a:ext cx="44815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平成２９年６月１３日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(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火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)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4601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602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4578" name="タイトル 7"/>
          <p:cNvSpPr txBox="1">
            <a:spLocks/>
          </p:cNvSpPr>
          <p:nvPr/>
        </p:nvSpPr>
        <p:spPr bwMode="auto">
          <a:xfrm>
            <a:off x="0" y="238125"/>
            <a:ext cx="35956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結果：透析効率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grpSp>
        <p:nvGrpSpPr>
          <p:cNvPr id="24579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4597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4599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4600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459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580" name="グループ化 1"/>
          <p:cNvGrpSpPr>
            <a:grpSpLocks/>
          </p:cNvGrpSpPr>
          <p:nvPr/>
        </p:nvGrpSpPr>
        <p:grpSpPr bwMode="auto">
          <a:xfrm>
            <a:off x="509588" y="1422400"/>
            <a:ext cx="7989887" cy="4157663"/>
            <a:chOff x="509955" y="1232592"/>
            <a:chExt cx="7989519" cy="4736408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/>
          </p:nvGraphicFramePr>
          <p:xfrm>
            <a:off x="509955" y="1232592"/>
            <a:ext cx="3779836" cy="47364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グラフ 14">
              <a:extLst/>
            </p:cNvPr>
            <p:cNvGraphicFramePr>
              <a:graphicFrameLocks/>
            </p:cNvGraphicFramePr>
            <p:nvPr/>
          </p:nvGraphicFramePr>
          <p:xfrm>
            <a:off x="4713652" y="1297792"/>
            <a:ext cx="3785822" cy="46544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/>
            <p:cNvSpPr/>
            <p:nvPr/>
          </p:nvSpPr>
          <p:spPr>
            <a:xfrm>
              <a:off x="6361210" y="4976144"/>
              <a:ext cx="931819" cy="40148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084682" y="4976144"/>
              <a:ext cx="928644" cy="42499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4585" name="テキスト ボックス 15"/>
            <p:cNvSpPr txBox="1">
              <a:spLocks noChangeArrowheads="1"/>
            </p:cNvSpPr>
            <p:nvPr/>
          </p:nvSpPr>
          <p:spPr bwMode="auto">
            <a:xfrm>
              <a:off x="6352604" y="2322752"/>
              <a:ext cx="939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>
                  <a:solidFill>
                    <a:srgbClr val="FF0000"/>
                  </a:solidFill>
                </a:rPr>
                <a:t>p=0.031</a:t>
              </a:r>
              <a:endParaRPr lang="ja-JP" altLang="en-US" sz="1000" b="1">
                <a:solidFill>
                  <a:srgbClr val="FF0000"/>
                </a:solidFill>
              </a:endParaRPr>
            </a:p>
          </p:txBody>
        </p:sp>
        <p:sp>
          <p:nvSpPr>
            <p:cNvPr id="24586" name="テキスト ボックス 28"/>
            <p:cNvSpPr txBox="1">
              <a:spLocks noChangeArrowheads="1"/>
            </p:cNvSpPr>
            <p:nvPr/>
          </p:nvSpPr>
          <p:spPr bwMode="auto">
            <a:xfrm>
              <a:off x="2312866" y="2263412"/>
              <a:ext cx="4873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grpSp>
          <p:nvGrpSpPr>
            <p:cNvPr id="24587" name="グループ化 29"/>
            <p:cNvGrpSpPr>
              <a:grpSpLocks/>
            </p:cNvGrpSpPr>
            <p:nvPr/>
          </p:nvGrpSpPr>
          <p:grpSpPr bwMode="auto">
            <a:xfrm>
              <a:off x="1798027" y="2305736"/>
              <a:ext cx="1502224" cy="518810"/>
              <a:chOff x="10270067" y="999067"/>
              <a:chExt cx="423333" cy="283229"/>
            </a:xfrm>
          </p:grpSpPr>
          <p:cxnSp>
            <p:nvCxnSpPr>
              <p:cNvPr id="31" name="直線コネクタ 30"/>
              <p:cNvCxnSpPr/>
              <p:nvPr/>
            </p:nvCxnSpPr>
            <p:spPr>
              <a:xfrm>
                <a:off x="10269878" y="998676"/>
                <a:ext cx="42363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>
                <a:cxnSpLocks/>
              </p:cNvCxnSpPr>
              <p:nvPr/>
            </p:nvCxnSpPr>
            <p:spPr>
              <a:xfrm>
                <a:off x="10269878" y="1006575"/>
                <a:ext cx="0" cy="2754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/>
              <p:nvPr/>
            </p:nvCxnSpPr>
            <p:spPr>
              <a:xfrm>
                <a:off x="10693513" y="1006575"/>
                <a:ext cx="0" cy="1619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588" name="グループ化 33"/>
            <p:cNvGrpSpPr>
              <a:grpSpLocks/>
            </p:cNvGrpSpPr>
            <p:nvPr/>
          </p:nvGrpSpPr>
          <p:grpSpPr bwMode="auto">
            <a:xfrm>
              <a:off x="6085334" y="2318838"/>
              <a:ext cx="1433066" cy="484744"/>
              <a:chOff x="10270067" y="999067"/>
              <a:chExt cx="423333" cy="247005"/>
            </a:xfrm>
          </p:grpSpPr>
          <p:cxnSp>
            <p:nvCxnSpPr>
              <p:cNvPr id="35" name="直線コネクタ 34"/>
              <p:cNvCxnSpPr/>
              <p:nvPr/>
            </p:nvCxnSpPr>
            <p:spPr>
              <a:xfrm>
                <a:off x="10269968" y="999398"/>
                <a:ext cx="42344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>
                <a:cxnSpLocks/>
              </p:cNvCxnSpPr>
              <p:nvPr/>
            </p:nvCxnSpPr>
            <p:spPr>
              <a:xfrm>
                <a:off x="10269968" y="1007692"/>
                <a:ext cx="0" cy="2386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10693413" y="1007692"/>
                <a:ext cx="0" cy="16126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589" name="テキスト ボックス 25"/>
            <p:cNvSpPr txBox="1">
              <a:spLocks noChangeArrowheads="1"/>
            </p:cNvSpPr>
            <p:nvPr/>
          </p:nvSpPr>
          <p:spPr bwMode="auto">
            <a:xfrm>
              <a:off x="7433734" y="1861921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  <p:sp>
          <p:nvSpPr>
            <p:cNvPr id="24590" name="テキスト ボックス 26"/>
            <p:cNvSpPr txBox="1">
              <a:spLocks noChangeArrowheads="1"/>
            </p:cNvSpPr>
            <p:nvPr/>
          </p:nvSpPr>
          <p:spPr bwMode="auto">
            <a:xfrm>
              <a:off x="3300251" y="1848032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5612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613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5602" name="タイトル 7"/>
          <p:cNvSpPr txBox="1">
            <a:spLocks/>
          </p:cNvSpPr>
          <p:nvPr/>
        </p:nvSpPr>
        <p:spPr bwMode="auto">
          <a:xfrm>
            <a:off x="0" y="246063"/>
            <a:ext cx="3386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結果：貧血状態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grpSp>
        <p:nvGrpSpPr>
          <p:cNvPr id="25603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5608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5610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5611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5609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04" name="グループ化 1"/>
          <p:cNvGrpSpPr>
            <a:grpSpLocks/>
          </p:cNvGrpSpPr>
          <p:nvPr/>
        </p:nvGrpSpPr>
        <p:grpSpPr bwMode="auto">
          <a:xfrm>
            <a:off x="431800" y="825500"/>
            <a:ext cx="8331200" cy="5438775"/>
            <a:chOff x="431800" y="825500"/>
            <a:chExt cx="8331200" cy="5438775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/>
          </p:nvGraphicFramePr>
          <p:xfrm>
            <a:off x="431800" y="825500"/>
            <a:ext cx="8331200" cy="54387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" name="正方形/長方形 14"/>
            <p:cNvSpPr/>
            <p:nvPr/>
          </p:nvSpPr>
          <p:spPr bwMode="auto">
            <a:xfrm>
              <a:off x="6926263" y="4564063"/>
              <a:ext cx="928687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5607" name="テキスト ボックス 15"/>
            <p:cNvSpPr txBox="1">
              <a:spLocks noChangeArrowheads="1"/>
            </p:cNvSpPr>
            <p:nvPr/>
          </p:nvSpPr>
          <p:spPr bwMode="auto">
            <a:xfrm>
              <a:off x="6926526" y="4963773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6649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650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6626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6645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6647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648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6646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627" name="タイトル 7"/>
          <p:cNvSpPr txBox="1">
            <a:spLocks/>
          </p:cNvSpPr>
          <p:nvPr/>
        </p:nvSpPr>
        <p:spPr bwMode="auto">
          <a:xfrm>
            <a:off x="0" y="246063"/>
            <a:ext cx="3386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結果：貧血状態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grpSp>
        <p:nvGrpSpPr>
          <p:cNvPr id="26628" name="グループ化 2"/>
          <p:cNvGrpSpPr>
            <a:grpSpLocks/>
          </p:cNvGrpSpPr>
          <p:nvPr/>
        </p:nvGrpSpPr>
        <p:grpSpPr bwMode="auto">
          <a:xfrm>
            <a:off x="422275" y="1506538"/>
            <a:ext cx="8064500" cy="4216400"/>
            <a:chOff x="422031" y="1230923"/>
            <a:chExt cx="8064743" cy="4809515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/>
          </p:nvGraphicFramePr>
          <p:xfrm>
            <a:off x="422031" y="1230924"/>
            <a:ext cx="3626092" cy="48095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グラフ 14">
              <a:extLst/>
            </p:cNvPr>
            <p:cNvGraphicFramePr>
              <a:graphicFrameLocks/>
            </p:cNvGraphicFramePr>
            <p:nvPr/>
          </p:nvGraphicFramePr>
          <p:xfrm>
            <a:off x="4840285" y="1230923"/>
            <a:ext cx="3646489" cy="47872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/>
            <p:cNvSpPr/>
            <p:nvPr/>
          </p:nvSpPr>
          <p:spPr>
            <a:xfrm>
              <a:off x="1987353" y="5091573"/>
              <a:ext cx="928716" cy="40018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354698" y="5091573"/>
              <a:ext cx="928715" cy="4563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6633" name="テキスト ボックス 27"/>
            <p:cNvSpPr txBox="1">
              <a:spLocks noChangeArrowheads="1"/>
            </p:cNvSpPr>
            <p:nvPr/>
          </p:nvSpPr>
          <p:spPr bwMode="auto">
            <a:xfrm>
              <a:off x="6574896" y="2110068"/>
              <a:ext cx="487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grpSp>
          <p:nvGrpSpPr>
            <p:cNvPr id="26634" name="グループ化 41"/>
            <p:cNvGrpSpPr>
              <a:grpSpLocks/>
            </p:cNvGrpSpPr>
            <p:nvPr/>
          </p:nvGrpSpPr>
          <p:grpSpPr bwMode="auto">
            <a:xfrm>
              <a:off x="1778000" y="2087723"/>
              <a:ext cx="1280052" cy="348314"/>
              <a:chOff x="10270067" y="999067"/>
              <a:chExt cx="423333" cy="169333"/>
            </a:xfrm>
          </p:grpSpPr>
          <p:cxnSp>
            <p:nvCxnSpPr>
              <p:cNvPr id="43" name="直線コネクタ 42"/>
              <p:cNvCxnSpPr/>
              <p:nvPr/>
            </p:nvCxnSpPr>
            <p:spPr>
              <a:xfrm>
                <a:off x="10270000" y="998928"/>
                <a:ext cx="4231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>
                <a:cxnSpLocks/>
              </p:cNvCxnSpPr>
              <p:nvPr/>
            </p:nvCxnSpPr>
            <p:spPr>
              <a:xfrm>
                <a:off x="10270000" y="1006851"/>
                <a:ext cx="0" cy="1619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10693171" y="1006851"/>
                <a:ext cx="0" cy="1619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35" name="グループ化 49"/>
            <p:cNvGrpSpPr>
              <a:grpSpLocks/>
            </p:cNvGrpSpPr>
            <p:nvPr/>
          </p:nvGrpSpPr>
          <p:grpSpPr bwMode="auto">
            <a:xfrm>
              <a:off x="6197599" y="2127759"/>
              <a:ext cx="1329267" cy="308278"/>
              <a:chOff x="10270067" y="999067"/>
              <a:chExt cx="423333" cy="169333"/>
            </a:xfrm>
          </p:grpSpPr>
          <p:cxnSp>
            <p:nvCxnSpPr>
              <p:cNvPr id="51" name="直線コネクタ 50"/>
              <p:cNvCxnSpPr/>
              <p:nvPr/>
            </p:nvCxnSpPr>
            <p:spPr>
              <a:xfrm>
                <a:off x="10270045" y="998801"/>
                <a:ext cx="4231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>
                <a:cxnSpLocks/>
              </p:cNvCxnSpPr>
              <p:nvPr/>
            </p:nvCxnSpPr>
            <p:spPr>
              <a:xfrm>
                <a:off x="10270045" y="1006758"/>
                <a:ext cx="0" cy="162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10693222" y="1006758"/>
                <a:ext cx="0" cy="162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636" name="テキスト ボックス 27"/>
            <p:cNvSpPr txBox="1">
              <a:spLocks noChangeArrowheads="1"/>
            </p:cNvSpPr>
            <p:nvPr/>
          </p:nvSpPr>
          <p:spPr bwMode="auto">
            <a:xfrm>
              <a:off x="2207683" y="2108218"/>
              <a:ext cx="487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sp>
          <p:nvSpPr>
            <p:cNvPr id="26637" name="テキスト ボックス 25"/>
            <p:cNvSpPr txBox="1">
              <a:spLocks noChangeArrowheads="1"/>
            </p:cNvSpPr>
            <p:nvPr/>
          </p:nvSpPr>
          <p:spPr bwMode="auto">
            <a:xfrm>
              <a:off x="7446963" y="1751834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  <p:sp>
          <p:nvSpPr>
            <p:cNvPr id="26638" name="テキスト ボックス 26"/>
            <p:cNvSpPr txBox="1">
              <a:spLocks noChangeArrowheads="1"/>
            </p:cNvSpPr>
            <p:nvPr/>
          </p:nvSpPr>
          <p:spPr bwMode="auto">
            <a:xfrm>
              <a:off x="3058052" y="1751834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7694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695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タイトル 7"/>
          <p:cNvSpPr txBox="1">
            <a:spLocks/>
          </p:cNvSpPr>
          <p:nvPr/>
        </p:nvSpPr>
        <p:spPr>
          <a:xfrm>
            <a:off x="0" y="246063"/>
            <a:ext cx="3716338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結果：栄養状態</a:t>
            </a:r>
            <a:r>
              <a:rPr lang="en-US" altLang="ja-JP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  <p:grpSp>
        <p:nvGrpSpPr>
          <p:cNvPr id="27651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7690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7692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693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769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52" name="グループ化 1"/>
          <p:cNvGrpSpPr>
            <a:grpSpLocks/>
          </p:cNvGrpSpPr>
          <p:nvPr/>
        </p:nvGrpSpPr>
        <p:grpSpPr bwMode="auto">
          <a:xfrm>
            <a:off x="280988" y="817563"/>
            <a:ext cx="8629650" cy="5446712"/>
            <a:chOff x="281354" y="817563"/>
            <a:chExt cx="8629813" cy="5446712"/>
          </a:xfrm>
        </p:grpSpPr>
        <p:graphicFrame>
          <p:nvGraphicFramePr>
            <p:cNvPr id="16" name="グラフ 15">
              <a:extLst/>
            </p:cNvPr>
            <p:cNvGraphicFramePr>
              <a:graphicFrameLocks/>
            </p:cNvGraphicFramePr>
            <p:nvPr/>
          </p:nvGraphicFramePr>
          <p:xfrm>
            <a:off x="281354" y="817563"/>
            <a:ext cx="8629813" cy="54467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7654" name="グループ化 1"/>
            <p:cNvGrpSpPr>
              <a:grpSpLocks/>
            </p:cNvGrpSpPr>
            <p:nvPr/>
          </p:nvGrpSpPr>
          <p:grpSpPr bwMode="auto">
            <a:xfrm>
              <a:off x="7820532" y="1228725"/>
              <a:ext cx="963631" cy="4287838"/>
              <a:chOff x="8949798" y="1209390"/>
              <a:chExt cx="1009618" cy="4391008"/>
            </a:xfrm>
          </p:grpSpPr>
          <p:cxnSp>
            <p:nvCxnSpPr>
              <p:cNvPr id="3" name="直線コネクタ 2"/>
              <p:cNvCxnSpPr>
                <a:cxnSpLocks/>
              </p:cNvCxnSpPr>
              <p:nvPr/>
            </p:nvCxnSpPr>
            <p:spPr>
              <a:xfrm>
                <a:off x="9237549" y="1334569"/>
                <a:ext cx="0" cy="41601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直線コネクタ 4"/>
              <p:cNvCxnSpPr>
                <a:cxnSpLocks/>
              </p:cNvCxnSpPr>
              <p:nvPr/>
            </p:nvCxnSpPr>
            <p:spPr>
              <a:xfrm flipH="1">
                <a:off x="8974749" y="1337821"/>
                <a:ext cx="38921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>
                <a:cxnSpLocks/>
              </p:cNvCxnSpPr>
              <p:nvPr/>
            </p:nvCxnSpPr>
            <p:spPr>
              <a:xfrm flipH="1">
                <a:off x="8949799" y="5486599"/>
                <a:ext cx="38921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>
                <a:cxnSpLocks/>
              </p:cNvCxnSpPr>
              <p:nvPr/>
            </p:nvCxnSpPr>
            <p:spPr>
              <a:xfrm flipH="1">
                <a:off x="9094506" y="2700155"/>
                <a:ext cx="23618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>
                <a:cxnSpLocks/>
              </p:cNvCxnSpPr>
              <p:nvPr/>
            </p:nvCxnSpPr>
            <p:spPr>
              <a:xfrm flipH="1">
                <a:off x="9102822" y="2074261"/>
                <a:ext cx="23618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>
                <a:cxnSpLocks/>
              </p:cNvCxnSpPr>
              <p:nvPr/>
            </p:nvCxnSpPr>
            <p:spPr>
              <a:xfrm flipH="1">
                <a:off x="9102822" y="3407332"/>
                <a:ext cx="23618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>
                <a:cxnSpLocks/>
              </p:cNvCxnSpPr>
              <p:nvPr/>
            </p:nvCxnSpPr>
            <p:spPr>
              <a:xfrm flipH="1">
                <a:off x="9102822" y="4060862"/>
                <a:ext cx="23618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>
                <a:cxnSpLocks/>
              </p:cNvCxnSpPr>
              <p:nvPr/>
            </p:nvCxnSpPr>
            <p:spPr>
              <a:xfrm flipH="1" flipV="1">
                <a:off x="9094506" y="4750158"/>
                <a:ext cx="236187" cy="48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テキスト ボックス 8"/>
              <p:cNvSpPr txBox="1"/>
              <p:nvPr/>
            </p:nvSpPr>
            <p:spPr>
              <a:xfrm>
                <a:off x="9352315" y="3921053"/>
                <a:ext cx="482354" cy="2519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0.7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9355642" y="1209390"/>
                <a:ext cx="474038" cy="2519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1.1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9330693" y="1926323"/>
                <a:ext cx="429129" cy="2519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1.0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9324040" y="2573350"/>
                <a:ext cx="635377" cy="2519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0.9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9334020" y="3283779"/>
                <a:ext cx="487344" cy="2536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0.8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9299090" y="5348414"/>
                <a:ext cx="487345" cy="2519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0.5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9330693" y="4615226"/>
                <a:ext cx="495661" cy="2519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ja-JP" sz="1000" b="1" dirty="0">
                    <a:latin typeface="+mn-ea"/>
                    <a:ea typeface="+mn-ea"/>
                  </a:rPr>
                  <a:t>0.6</a:t>
                </a:r>
                <a:endParaRPr lang="ja-JP" altLang="en-US" sz="1000" b="1" dirty="0">
                  <a:latin typeface="+mn-ea"/>
                  <a:ea typeface="+mn-ea"/>
                </a:endParaRPr>
              </a:p>
            </p:txBody>
          </p:sp>
        </p:grpSp>
        <p:sp>
          <p:nvSpPr>
            <p:cNvPr id="29" name="正方形/長方形 28"/>
            <p:cNvSpPr/>
            <p:nvPr/>
          </p:nvSpPr>
          <p:spPr>
            <a:xfrm>
              <a:off x="6244117" y="4752975"/>
              <a:ext cx="936643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7656" name="テキスト ボックス 35"/>
            <p:cNvSpPr txBox="1">
              <a:spLocks noChangeArrowheads="1"/>
            </p:cNvSpPr>
            <p:nvPr/>
          </p:nvSpPr>
          <p:spPr bwMode="auto">
            <a:xfrm>
              <a:off x="6294151" y="1043979"/>
              <a:ext cx="939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ja-JP" altLang="en-US" sz="1400" b="1">
                  <a:solidFill>
                    <a:srgbClr val="C00000"/>
                  </a:solidFill>
                </a:rPr>
                <a:t>＊</a:t>
              </a:r>
              <a:r>
                <a:rPr lang="ja-JP" altLang="en-US" sz="1000" b="1"/>
                <a:t> </a:t>
              </a:r>
              <a:r>
                <a:rPr lang="en-US" altLang="ja-JP" sz="1000" b="1"/>
                <a:t>p&lt;0.05</a:t>
              </a:r>
              <a:endParaRPr lang="ja-JP" altLang="en-US" sz="1000" b="1"/>
            </a:p>
          </p:txBody>
        </p:sp>
        <p:cxnSp>
          <p:nvCxnSpPr>
            <p:cNvPr id="62" name="直線コネクタ 61"/>
            <p:cNvCxnSpPr/>
            <p:nvPr/>
          </p:nvCxnSpPr>
          <p:spPr>
            <a:xfrm>
              <a:off x="4478783" y="3843338"/>
              <a:ext cx="0" cy="558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cxnSpLocks/>
            </p:cNvCxnSpPr>
            <p:nvPr/>
          </p:nvCxnSpPr>
          <p:spPr>
            <a:xfrm>
              <a:off x="5952011" y="3573463"/>
              <a:ext cx="1587" cy="612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659" name="グループ化 72"/>
            <p:cNvGrpSpPr>
              <a:grpSpLocks/>
            </p:cNvGrpSpPr>
            <p:nvPr/>
          </p:nvGrpSpPr>
          <p:grpSpPr bwMode="auto">
            <a:xfrm>
              <a:off x="4525169" y="2625726"/>
              <a:ext cx="368564" cy="452439"/>
              <a:chOff x="10270067" y="999067"/>
              <a:chExt cx="423333" cy="416037"/>
            </a:xfrm>
          </p:grpSpPr>
          <p:cxnSp>
            <p:nvCxnSpPr>
              <p:cNvPr id="86" name="直線コネクタ 85"/>
              <p:cNvCxnSpPr/>
              <p:nvPr/>
            </p:nvCxnSpPr>
            <p:spPr>
              <a:xfrm>
                <a:off x="10269667" y="999066"/>
                <a:ext cx="4230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>
                <a:cxnSpLocks/>
              </p:cNvCxnSpPr>
              <p:nvPr/>
            </p:nvCxnSpPr>
            <p:spPr>
              <a:xfrm>
                <a:off x="10269667" y="1006365"/>
                <a:ext cx="0" cy="40873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>
                <a:off x="10692705" y="1006365"/>
                <a:ext cx="0" cy="1620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60" name="グループ化 72"/>
            <p:cNvGrpSpPr>
              <a:grpSpLocks/>
            </p:cNvGrpSpPr>
            <p:nvPr/>
          </p:nvGrpSpPr>
          <p:grpSpPr bwMode="auto">
            <a:xfrm>
              <a:off x="3552216" y="2832100"/>
              <a:ext cx="384784" cy="317500"/>
              <a:chOff x="10270067" y="999067"/>
              <a:chExt cx="423333" cy="439824"/>
            </a:xfrm>
          </p:grpSpPr>
          <p:cxnSp>
            <p:nvCxnSpPr>
              <p:cNvPr id="90" name="直線コネクタ 89"/>
              <p:cNvCxnSpPr/>
              <p:nvPr/>
            </p:nvCxnSpPr>
            <p:spPr>
              <a:xfrm>
                <a:off x="10269462" y="999067"/>
                <a:ext cx="42441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>
                <a:cxnSpLocks/>
              </p:cNvCxnSpPr>
              <p:nvPr/>
            </p:nvCxnSpPr>
            <p:spPr>
              <a:xfrm>
                <a:off x="10269462" y="1007863"/>
                <a:ext cx="0" cy="4310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>
                <a:off x="10693879" y="1007863"/>
                <a:ext cx="0" cy="1605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61" name="テキスト ボックス 46"/>
            <p:cNvSpPr txBox="1">
              <a:spLocks noChangeArrowheads="1"/>
            </p:cNvSpPr>
            <p:nvPr/>
          </p:nvSpPr>
          <p:spPr bwMode="auto">
            <a:xfrm>
              <a:off x="4496250" y="2625726"/>
              <a:ext cx="456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C00000"/>
                  </a:solidFill>
                </a:rPr>
                <a:t>＊</a:t>
              </a:r>
            </a:p>
          </p:txBody>
        </p:sp>
        <p:sp>
          <p:nvSpPr>
            <p:cNvPr id="27662" name="テキスト ボックス 46"/>
            <p:cNvSpPr txBox="1">
              <a:spLocks noChangeArrowheads="1"/>
            </p:cNvSpPr>
            <p:nvPr/>
          </p:nvSpPr>
          <p:spPr bwMode="auto">
            <a:xfrm>
              <a:off x="3500927" y="2803956"/>
              <a:ext cx="48736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C00000"/>
                  </a:solidFill>
                </a:rPr>
                <a:t>＊</a:t>
              </a:r>
            </a:p>
          </p:txBody>
        </p:sp>
        <p:grpSp>
          <p:nvGrpSpPr>
            <p:cNvPr id="27663" name="グループ化 72"/>
            <p:cNvGrpSpPr>
              <a:grpSpLocks/>
            </p:cNvGrpSpPr>
            <p:nvPr/>
          </p:nvGrpSpPr>
          <p:grpSpPr bwMode="auto">
            <a:xfrm>
              <a:off x="1577711" y="2564605"/>
              <a:ext cx="394943" cy="460641"/>
              <a:chOff x="10270067" y="999067"/>
              <a:chExt cx="423333" cy="328661"/>
            </a:xfrm>
          </p:grpSpPr>
          <p:cxnSp>
            <p:nvCxnSpPr>
              <p:cNvPr id="82" name="直線コネクタ 81"/>
              <p:cNvCxnSpPr/>
              <p:nvPr/>
            </p:nvCxnSpPr>
            <p:spPr>
              <a:xfrm>
                <a:off x="10270768" y="992838"/>
                <a:ext cx="42200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>
                <a:cxnSpLocks/>
              </p:cNvCxnSpPr>
              <p:nvPr/>
            </p:nvCxnSpPr>
            <p:spPr>
              <a:xfrm>
                <a:off x="10270768" y="1006430"/>
                <a:ext cx="0" cy="3216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10692776" y="1006430"/>
                <a:ext cx="0" cy="1619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64" name="テキスト ボックス 46"/>
            <p:cNvSpPr txBox="1">
              <a:spLocks noChangeArrowheads="1"/>
            </p:cNvSpPr>
            <p:nvPr/>
          </p:nvSpPr>
          <p:spPr bwMode="auto">
            <a:xfrm>
              <a:off x="1551213" y="2534444"/>
              <a:ext cx="4503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C00000"/>
                  </a:solidFill>
                </a:rPr>
                <a:t>＊</a:t>
              </a:r>
            </a:p>
          </p:txBody>
        </p:sp>
        <p:sp>
          <p:nvSpPr>
            <p:cNvPr id="27665" name="テキスト ボックス 47"/>
            <p:cNvSpPr txBox="1">
              <a:spLocks noChangeArrowheads="1"/>
            </p:cNvSpPr>
            <p:nvPr/>
          </p:nvSpPr>
          <p:spPr bwMode="auto">
            <a:xfrm>
              <a:off x="6239010" y="5152896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8705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706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8674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8701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8703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8704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870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3" name="タイトル 7"/>
          <p:cNvSpPr txBox="1">
            <a:spLocks/>
          </p:cNvSpPr>
          <p:nvPr/>
        </p:nvSpPr>
        <p:spPr>
          <a:xfrm>
            <a:off x="0" y="246063"/>
            <a:ext cx="3716338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結果：栄養状態</a:t>
            </a:r>
            <a:r>
              <a:rPr lang="en-US" altLang="ja-JP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</a:p>
        </p:txBody>
      </p:sp>
      <p:grpSp>
        <p:nvGrpSpPr>
          <p:cNvPr id="28676" name="グループ化 10"/>
          <p:cNvGrpSpPr>
            <a:grpSpLocks/>
          </p:cNvGrpSpPr>
          <p:nvPr/>
        </p:nvGrpSpPr>
        <p:grpSpPr bwMode="auto">
          <a:xfrm>
            <a:off x="265113" y="1524000"/>
            <a:ext cx="8583612" cy="4325938"/>
            <a:chOff x="265202" y="1239836"/>
            <a:chExt cx="8583984" cy="4721227"/>
          </a:xfrm>
        </p:grpSpPr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/>
          </p:nvGraphicFramePr>
          <p:xfrm>
            <a:off x="265202" y="1239836"/>
            <a:ext cx="2762726" cy="46021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グラフ 14">
              <a:extLst/>
            </p:cNvPr>
            <p:cNvGraphicFramePr>
              <a:graphicFrameLocks/>
            </p:cNvGraphicFramePr>
            <p:nvPr/>
          </p:nvGraphicFramePr>
          <p:xfrm>
            <a:off x="3287161" y="1239836"/>
            <a:ext cx="2646469" cy="46021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6" name="グラフ 15">
              <a:extLst/>
            </p:cNvPr>
            <p:cNvGraphicFramePr>
              <a:graphicFrameLocks/>
            </p:cNvGraphicFramePr>
            <p:nvPr/>
          </p:nvGraphicFramePr>
          <p:xfrm>
            <a:off x="6129868" y="1320801"/>
            <a:ext cx="2719318" cy="46402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8" name="正方形/長方形 17"/>
            <p:cNvSpPr/>
            <p:nvPr/>
          </p:nvSpPr>
          <p:spPr>
            <a:xfrm>
              <a:off x="7258442" y="2828594"/>
              <a:ext cx="928728" cy="39848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315090" y="2781815"/>
              <a:ext cx="928728" cy="4002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308234" y="2757559"/>
              <a:ext cx="928728" cy="4002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</a:t>
              </a:r>
              <a:r>
                <a:rPr lang="ja-JP" altLang="en-US" sz="1000" b="1" dirty="0">
                  <a:latin typeface="+mn-ea"/>
                </a:rPr>
                <a:t>  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56</a:t>
              </a:r>
            </a:p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000" b="1" dirty="0">
                  <a:latin typeface="+mn-ea"/>
                </a:rPr>
                <a:t>HDF</a:t>
              </a:r>
              <a:r>
                <a:rPr lang="ja-JP" altLang="en-US" sz="1000" b="1" dirty="0">
                  <a:latin typeface="+mn-ea"/>
                </a:rPr>
                <a:t>： </a:t>
              </a:r>
              <a:r>
                <a:rPr lang="en-US" altLang="ja-JP" sz="1000" b="1" dirty="0">
                  <a:latin typeface="+mn-ea"/>
                </a:rPr>
                <a:t>n</a:t>
              </a:r>
              <a:r>
                <a:rPr lang="ja-JP" altLang="en-US" sz="1000" b="1" dirty="0">
                  <a:latin typeface="+mn-ea"/>
                </a:rPr>
                <a:t>＝</a:t>
              </a:r>
              <a:r>
                <a:rPr lang="en-US" altLang="ja-JP" sz="1000" b="1" dirty="0">
                  <a:latin typeface="+mn-ea"/>
                </a:rPr>
                <a:t>30</a:t>
              </a:r>
              <a:endParaRPr lang="ja-JP" altLang="ja-JP" sz="1000" dirty="0"/>
            </a:p>
          </p:txBody>
        </p:sp>
        <p:sp>
          <p:nvSpPr>
            <p:cNvPr id="28683" name="テキスト ボックス 20"/>
            <p:cNvSpPr txBox="1">
              <a:spLocks noChangeArrowheads="1"/>
            </p:cNvSpPr>
            <p:nvPr/>
          </p:nvSpPr>
          <p:spPr bwMode="auto">
            <a:xfrm>
              <a:off x="4325276" y="2129529"/>
              <a:ext cx="939800" cy="268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>
                  <a:solidFill>
                    <a:srgbClr val="FF0000"/>
                  </a:solidFill>
                </a:rPr>
                <a:t>p</a:t>
              </a:r>
              <a:r>
                <a:rPr lang="ja-JP" altLang="en-US" sz="1000" b="1">
                  <a:solidFill>
                    <a:srgbClr val="FF0000"/>
                  </a:solidFill>
                </a:rPr>
                <a:t>＝</a:t>
              </a:r>
              <a:r>
                <a:rPr lang="en-US" altLang="ja-JP" sz="1000" b="1">
                  <a:solidFill>
                    <a:srgbClr val="FF0000"/>
                  </a:solidFill>
                </a:rPr>
                <a:t>0.00022</a:t>
              </a:r>
              <a:endParaRPr lang="ja-JP" altLang="en-US" sz="1000" b="1">
                <a:solidFill>
                  <a:srgbClr val="FF0000"/>
                </a:solidFill>
              </a:endParaRPr>
            </a:p>
          </p:txBody>
        </p:sp>
        <p:sp>
          <p:nvSpPr>
            <p:cNvPr id="28684" name="テキスト ボックス 30"/>
            <p:cNvSpPr txBox="1">
              <a:spLocks noChangeArrowheads="1"/>
            </p:cNvSpPr>
            <p:nvPr/>
          </p:nvSpPr>
          <p:spPr bwMode="auto">
            <a:xfrm>
              <a:off x="7479491" y="2108135"/>
              <a:ext cx="4873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sp>
          <p:nvSpPr>
            <p:cNvPr id="28685" name="テキスト ボックス 30"/>
            <p:cNvSpPr txBox="1">
              <a:spLocks noChangeArrowheads="1"/>
            </p:cNvSpPr>
            <p:nvPr/>
          </p:nvSpPr>
          <p:spPr bwMode="auto">
            <a:xfrm>
              <a:off x="1536703" y="2102296"/>
              <a:ext cx="4873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sp>
          <p:nvSpPr>
            <p:cNvPr id="28686" name="テキスト ボックス 31"/>
            <p:cNvSpPr txBox="1">
              <a:spLocks noChangeArrowheads="1"/>
            </p:cNvSpPr>
            <p:nvPr/>
          </p:nvSpPr>
          <p:spPr bwMode="auto">
            <a:xfrm>
              <a:off x="4898550" y="1746697"/>
              <a:ext cx="90111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  <p:sp>
          <p:nvSpPr>
            <p:cNvPr id="28687" name="テキスト ボックス 32"/>
            <p:cNvSpPr txBox="1">
              <a:spLocks noChangeArrowheads="1"/>
            </p:cNvSpPr>
            <p:nvPr/>
          </p:nvSpPr>
          <p:spPr bwMode="auto">
            <a:xfrm>
              <a:off x="7751994" y="1746696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  <p:sp>
          <p:nvSpPr>
            <p:cNvPr id="28688" name="テキスト ボックス 33"/>
            <p:cNvSpPr txBox="1">
              <a:spLocks noChangeArrowheads="1"/>
            </p:cNvSpPr>
            <p:nvPr/>
          </p:nvSpPr>
          <p:spPr bwMode="auto">
            <a:xfrm>
              <a:off x="1888068" y="1776669"/>
              <a:ext cx="9288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  <p:grpSp>
          <p:nvGrpSpPr>
            <p:cNvPr id="28689" name="グループ化 9"/>
            <p:cNvGrpSpPr>
              <a:grpSpLocks/>
            </p:cNvGrpSpPr>
            <p:nvPr/>
          </p:nvGrpSpPr>
          <p:grpSpPr bwMode="auto">
            <a:xfrm>
              <a:off x="4319084" y="2117634"/>
              <a:ext cx="925194" cy="297557"/>
              <a:chOff x="9347200" y="2370667"/>
              <a:chExt cx="702733" cy="220133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9347784" y="2371118"/>
                <a:ext cx="70179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/>
              <p:cNvCxnSpPr/>
              <p:nvPr/>
            </p:nvCxnSpPr>
            <p:spPr>
              <a:xfrm>
                <a:off x="9347784" y="2371118"/>
                <a:ext cx="0" cy="21917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10049584" y="2371118"/>
                <a:ext cx="0" cy="21917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90" name="グループ化 41"/>
            <p:cNvGrpSpPr>
              <a:grpSpLocks/>
            </p:cNvGrpSpPr>
            <p:nvPr/>
          </p:nvGrpSpPr>
          <p:grpSpPr bwMode="auto">
            <a:xfrm>
              <a:off x="7318343" y="2108135"/>
              <a:ext cx="809658" cy="307056"/>
              <a:chOff x="9347200" y="2370667"/>
              <a:chExt cx="702733" cy="220133"/>
            </a:xfrm>
          </p:grpSpPr>
          <p:cxnSp>
            <p:nvCxnSpPr>
              <p:cNvPr id="43" name="直線コネクタ 42"/>
              <p:cNvCxnSpPr/>
              <p:nvPr/>
            </p:nvCxnSpPr>
            <p:spPr>
              <a:xfrm>
                <a:off x="9347571" y="2370462"/>
                <a:ext cx="70273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9347571" y="2370462"/>
                <a:ext cx="0" cy="21985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10050305" y="2370462"/>
                <a:ext cx="0" cy="21985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91" name="グループ化 45"/>
            <p:cNvGrpSpPr>
              <a:grpSpLocks/>
            </p:cNvGrpSpPr>
            <p:nvPr/>
          </p:nvGrpSpPr>
          <p:grpSpPr bwMode="auto">
            <a:xfrm>
              <a:off x="1340463" y="2102265"/>
              <a:ext cx="896416" cy="312926"/>
              <a:chOff x="9347200" y="2370667"/>
              <a:chExt cx="702733" cy="220133"/>
            </a:xfrm>
          </p:grpSpPr>
          <p:cxnSp>
            <p:nvCxnSpPr>
              <p:cNvPr id="47" name="直線コネクタ 46"/>
              <p:cNvCxnSpPr/>
              <p:nvPr/>
            </p:nvCxnSpPr>
            <p:spPr>
              <a:xfrm>
                <a:off x="9346826" y="2370939"/>
                <a:ext cx="70317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9346826" y="2370939"/>
                <a:ext cx="0" cy="219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10049999" y="2370939"/>
                <a:ext cx="0" cy="219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9706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707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9698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9702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9704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9705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9703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タイトル 7"/>
          <p:cNvSpPr txBox="1">
            <a:spLocks/>
          </p:cNvSpPr>
          <p:nvPr/>
        </p:nvSpPr>
        <p:spPr>
          <a:xfrm>
            <a:off x="0" y="246063"/>
            <a:ext cx="2074863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考　察　</a:t>
            </a:r>
          </a:p>
        </p:txBody>
      </p:sp>
      <p:sp>
        <p:nvSpPr>
          <p:cNvPr id="29700" name="サブタイトル 13"/>
          <p:cNvSpPr txBox="1">
            <a:spLocks/>
          </p:cNvSpPr>
          <p:nvPr/>
        </p:nvSpPr>
        <p:spPr bwMode="auto">
          <a:xfrm>
            <a:off x="754063" y="3784600"/>
            <a:ext cx="7823200" cy="2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今回の検討で、Ｈｂ値、ＥＲＩに相違は見られなかったが、前置換補液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=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４８ＬのＯ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ＨＤＦでもＡｌｂ漏出量の異なるヘモダイアフィルターの選択によりＡｌｂの維持が可能であり、更にｎ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ＰＣＲの有意な上昇を認めたことから、Ｏ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ＨＤＦにより良好な栄養状態の維持が可能と示唆された。</a:t>
            </a:r>
          </a:p>
        </p:txBody>
      </p:sp>
      <p:sp>
        <p:nvSpPr>
          <p:cNvPr id="29701" name="サブタイトル 13"/>
          <p:cNvSpPr txBox="1">
            <a:spLocks/>
          </p:cNvSpPr>
          <p:nvPr/>
        </p:nvSpPr>
        <p:spPr bwMode="auto">
          <a:xfrm>
            <a:off x="754063" y="1293813"/>
            <a:ext cx="7899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透析条件が同じ場合、Ｏ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ＨＤＦはＨＤに比べ中分子物質の除去能は優れるが、低分子物質の除去能が劣るとの報告もあるが、ＱＢ設定を上げることで十分なＫｔ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Ｖの維持が可能であり、また、有意な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β2MG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除去能を備えるＯ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ＨＤＦで透析合併症の軽減が計れるものと考えられた </a:t>
            </a:r>
            <a:r>
              <a: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。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0730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1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722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0726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0728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0729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0727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タイトル 7"/>
          <p:cNvSpPr txBox="1">
            <a:spLocks/>
          </p:cNvSpPr>
          <p:nvPr/>
        </p:nvSpPr>
        <p:spPr>
          <a:xfrm>
            <a:off x="0" y="246063"/>
            <a:ext cx="2074863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結　語　</a:t>
            </a:r>
          </a:p>
        </p:txBody>
      </p:sp>
      <p:sp>
        <p:nvSpPr>
          <p:cNvPr id="30724" name="サブタイトル 13"/>
          <p:cNvSpPr>
            <a:spLocks noGrp="1"/>
          </p:cNvSpPr>
          <p:nvPr>
            <p:ph type="ctrTitle" idx="4294967295"/>
          </p:nvPr>
        </p:nvSpPr>
        <p:spPr>
          <a:xfrm>
            <a:off x="714375" y="1525588"/>
            <a:ext cx="7772400" cy="887412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通常ＨＤとＯ</a:t>
            </a:r>
            <a:r>
              <a:rPr lang="en-US" altLang="ja-JP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ＨＤＦを比較検討</a:t>
            </a:r>
            <a:r>
              <a:rPr lang="ja-JP" altLang="ja-JP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。</a:t>
            </a:r>
            <a:endParaRPr lang="ja-JP" altLang="en-US" sz="28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0725" name="サブタイトル 13"/>
          <p:cNvSpPr txBox="1">
            <a:spLocks/>
          </p:cNvSpPr>
          <p:nvPr/>
        </p:nvSpPr>
        <p:spPr bwMode="auto">
          <a:xfrm>
            <a:off x="685800" y="3176588"/>
            <a:ext cx="71628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defTabSz="914400">
              <a:buFont typeface="Wingdings" pitchFamily="2" charset="2"/>
              <a:buChar char="Ø"/>
            </a:pPr>
            <a:r>
              <a:rPr lang="ja-JP" altLang="en-US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Ｏ</a:t>
            </a:r>
            <a:r>
              <a:rPr lang="en-US" altLang="ja-JP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ＨＤＦが合併症予防、栄養状態の維持に有用と思われた。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2438" y="1295400"/>
            <a:ext cx="8237537" cy="2286000"/>
          </a:xfrm>
          <a:ln w="57150">
            <a:solidFill>
              <a:srgbClr val="006666"/>
            </a:solidFill>
          </a:ln>
        </p:spPr>
        <p:txBody>
          <a:bodyPr/>
          <a:lstStyle/>
          <a:p>
            <a:pPr algn="ctr"/>
            <a:r>
              <a:rPr lang="ja-JP" altLang="en-US" sz="4800" b="1">
                <a:solidFill>
                  <a:srgbClr val="002060"/>
                </a:solidFill>
                <a:latin typeface="游ゴシック"/>
                <a:ea typeface="游ゴシック"/>
                <a:cs typeface="游ゴシック Light"/>
              </a:rPr>
              <a:t>日本透析医学会</a:t>
            </a:r>
            <a:br>
              <a:rPr lang="en-US" altLang="ja-JP" sz="4800" b="1">
                <a:solidFill>
                  <a:srgbClr val="002060"/>
                </a:solidFill>
                <a:latin typeface="游ゴシック"/>
                <a:ea typeface="游ゴシック"/>
                <a:cs typeface="游ゴシック Light"/>
              </a:rPr>
            </a:br>
            <a:r>
              <a:rPr lang="ja-JP" altLang="en-US" sz="4800" b="1">
                <a:solidFill>
                  <a:srgbClr val="002060"/>
                </a:solidFill>
                <a:latin typeface="游ゴシック"/>
                <a:ea typeface="游ゴシック"/>
                <a:cs typeface="游ゴシック Light"/>
              </a:rPr>
              <a:t>ＣＯ Ｉ 開示</a:t>
            </a:r>
            <a:br>
              <a:rPr lang="en-US" altLang="ja-JP" sz="4000" b="1">
                <a:solidFill>
                  <a:srgbClr val="002060"/>
                </a:solidFill>
                <a:ea typeface="游ゴシック"/>
                <a:cs typeface="游ゴシック Light"/>
              </a:rPr>
            </a:br>
            <a:r>
              <a:rPr lang="ja-JP" altLang="en-US" sz="1600" b="1">
                <a:solidFill>
                  <a:srgbClr val="002060"/>
                </a:solidFill>
                <a:ea typeface="游ゴシック"/>
                <a:cs typeface="游ゴシック Light"/>
              </a:rPr>
              <a:t>　</a:t>
            </a:r>
            <a:br>
              <a:rPr lang="en-US" altLang="ja-JP" sz="2400" b="1" i="1">
                <a:solidFill>
                  <a:srgbClr val="002060"/>
                </a:solidFill>
                <a:ea typeface="游ゴシック"/>
                <a:cs typeface="游ゴシック Light"/>
              </a:rPr>
            </a:br>
            <a:r>
              <a:rPr lang="ja-JP" altLang="en-US" sz="2400" b="1" i="1">
                <a:solidFill>
                  <a:srgbClr val="002060"/>
                </a:solidFill>
                <a:latin typeface="游ゴシック"/>
                <a:ea typeface="游ゴシック"/>
                <a:cs typeface="游ゴシック Light"/>
              </a:rPr>
              <a:t>筆頭発表者名：　斎藤　寿</a:t>
            </a:r>
            <a:endParaRPr lang="en-US" altLang="ja-JP" sz="2400" b="1" i="1">
              <a:solidFill>
                <a:srgbClr val="002060"/>
              </a:solidFill>
              <a:latin typeface="游ゴシック"/>
              <a:ea typeface="游ゴシック"/>
              <a:cs typeface="游ゴシック Light"/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4179888"/>
            <a:ext cx="8167688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2060"/>
              </a:solidFill>
              <a:cs typeface="游ゴシック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>
                <a:solidFill>
                  <a:srgbClr val="002060"/>
                </a:solidFill>
                <a:cs typeface="游ゴシック"/>
              </a:rPr>
              <a:t>　演題発表に関連し、開示すべき</a:t>
            </a:r>
            <a:r>
              <a:rPr lang="en-US" altLang="ja-JP" b="1">
                <a:solidFill>
                  <a:srgbClr val="002060"/>
                </a:solidFill>
                <a:cs typeface="游ゴシック"/>
              </a:rPr>
              <a:t>CO I </a:t>
            </a:r>
            <a:r>
              <a:rPr lang="ja-JP" altLang="en-US" b="1">
                <a:solidFill>
                  <a:srgbClr val="002060"/>
                </a:solidFill>
                <a:cs typeface="游ゴシック"/>
              </a:rPr>
              <a:t>関係にある</a:t>
            </a:r>
            <a:endParaRPr lang="en-US" altLang="ja-JP" b="1">
              <a:solidFill>
                <a:srgbClr val="002060"/>
              </a:solidFill>
              <a:cs typeface="游ゴシック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>
                <a:solidFill>
                  <a:srgbClr val="002060"/>
                </a:solidFill>
                <a:cs typeface="游ゴシック"/>
              </a:rPr>
              <a:t>　企業などはありません。</a:t>
            </a:r>
            <a:endParaRPr lang="en-US" altLang="ja-JP" b="1">
              <a:solidFill>
                <a:srgbClr val="002060"/>
              </a:solidFill>
              <a:cs typeface="游ゴシック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2060"/>
              </a:solidFill>
              <a:cs typeface="游ゴシック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2060"/>
              </a:solidFill>
              <a:cs typeface="游ゴシック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-15875" y="2413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0" lang="ja-JP" altLang="en-US" sz="24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31748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1754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755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1749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1750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1752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753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1751" name="図 3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ctrTitle"/>
          </p:nvPr>
        </p:nvSpPr>
        <p:spPr>
          <a:xfrm>
            <a:off x="414338" y="330200"/>
            <a:ext cx="3090862" cy="542925"/>
          </a:xfrm>
        </p:spPr>
        <p:txBody>
          <a:bodyPr/>
          <a:lstStyle/>
          <a:p>
            <a:pPr algn="l" eaLnBrk="1" hangingPunct="1"/>
            <a:r>
              <a:rPr lang="ja-JP" altLang="en-US" sz="32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スケジュール</a:t>
            </a:r>
          </a:p>
        </p:txBody>
      </p:sp>
      <p:sp>
        <p:nvSpPr>
          <p:cNvPr id="33794" name="サブタイトル 2"/>
          <p:cNvSpPr>
            <a:spLocks noGrp="1"/>
          </p:cNvSpPr>
          <p:nvPr>
            <p:ph type="subTitle" idx="1"/>
          </p:nvPr>
        </p:nvSpPr>
        <p:spPr>
          <a:xfrm>
            <a:off x="1022350" y="1727200"/>
            <a:ext cx="7396163" cy="73025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AutoNum type="arabicPeriod"/>
            </a:pP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第６２回日本透析医学会　２０１７</a:t>
            </a:r>
            <a:r>
              <a:rPr lang="en-US" altLang="ja-JP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　パシフィコ横浜　　 登録演題：「ＨＤとＯ</a:t>
            </a:r>
            <a:r>
              <a:rPr lang="en-US" altLang="ja-JP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-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ＨＤＦの比較検討」．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grpSp>
        <p:nvGrpSpPr>
          <p:cNvPr id="33795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3801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3803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04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380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796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3799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0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797" name="サブタイトル 2"/>
          <p:cNvSpPr txBox="1">
            <a:spLocks/>
          </p:cNvSpPr>
          <p:nvPr/>
        </p:nvSpPr>
        <p:spPr bwMode="auto">
          <a:xfrm>
            <a:off x="1022350" y="325278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　当院における貧血管理の現況</a:t>
            </a:r>
            <a:r>
              <a:rPr lang="en-US" altLang="ja-JP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.</a:t>
            </a:r>
          </a:p>
        </p:txBody>
      </p:sp>
      <p:sp>
        <p:nvSpPr>
          <p:cNvPr id="33798" name="サブタイトル 2"/>
          <p:cNvSpPr txBox="1">
            <a:spLocks/>
          </p:cNvSpPr>
          <p:nvPr/>
        </p:nvSpPr>
        <p:spPr bwMode="auto">
          <a:xfrm>
            <a:off x="1022350" y="442753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各ＥＳＡの比較検討．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7"/>
          <p:cNvSpPr>
            <a:spLocks noGrp="1"/>
          </p:cNvSpPr>
          <p:nvPr>
            <p:ph type="ctrTitle"/>
          </p:nvPr>
        </p:nvSpPr>
        <p:spPr>
          <a:xfrm>
            <a:off x="179388" y="254000"/>
            <a:ext cx="5334000" cy="650875"/>
          </a:xfrm>
        </p:spPr>
        <p:txBody>
          <a:bodyPr/>
          <a:lstStyle/>
          <a:p>
            <a:pPr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当院における貧血管理の現況</a:t>
            </a:r>
          </a:p>
        </p:txBody>
      </p:sp>
      <p:sp>
        <p:nvSpPr>
          <p:cNvPr id="34818" name="サブタイトル 13"/>
          <p:cNvSpPr>
            <a:spLocks noGrp="1"/>
          </p:cNvSpPr>
          <p:nvPr>
            <p:ph type="subTitle" idx="1"/>
          </p:nvPr>
        </p:nvSpPr>
        <p:spPr>
          <a:xfrm>
            <a:off x="682625" y="1466850"/>
            <a:ext cx="7772400" cy="452438"/>
          </a:xfr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目標Ｈｂ値</a:t>
            </a:r>
            <a:r>
              <a:rPr lang="en-US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34819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4827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4829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4830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482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820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4825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26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4821" name="サブタイトル 13"/>
          <p:cNvSpPr txBox="1">
            <a:spLocks/>
          </p:cNvSpPr>
          <p:nvPr/>
        </p:nvSpPr>
        <p:spPr bwMode="auto">
          <a:xfrm>
            <a:off x="681038" y="2328863"/>
            <a:ext cx="7891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</a:p>
        </p:txBody>
      </p:sp>
      <p:sp>
        <p:nvSpPr>
          <p:cNvPr id="34822" name="サブタイトル 13"/>
          <p:cNvSpPr txBox="1">
            <a:spLocks/>
          </p:cNvSpPr>
          <p:nvPr/>
        </p:nvSpPr>
        <p:spPr bwMode="auto">
          <a:xfrm>
            <a:off x="708025" y="31813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4823" name="サブタイトル 13"/>
          <p:cNvSpPr txBox="1">
            <a:spLocks/>
          </p:cNvSpPr>
          <p:nvPr/>
        </p:nvSpPr>
        <p:spPr bwMode="auto">
          <a:xfrm>
            <a:off x="728663" y="4195763"/>
            <a:ext cx="77724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4824" name="サブタイトル 13"/>
          <p:cNvSpPr txBox="1">
            <a:spLocks/>
          </p:cNvSpPr>
          <p:nvPr/>
        </p:nvSpPr>
        <p:spPr bwMode="auto">
          <a:xfrm>
            <a:off x="723900" y="52006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ＥＳＡ使用状況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ctrTitle"/>
          </p:nvPr>
        </p:nvSpPr>
        <p:spPr>
          <a:xfrm>
            <a:off x="414338" y="330200"/>
            <a:ext cx="3090862" cy="542925"/>
          </a:xfrm>
        </p:spPr>
        <p:txBody>
          <a:bodyPr/>
          <a:lstStyle/>
          <a:p>
            <a:pPr algn="l" eaLnBrk="1" hangingPunct="1"/>
            <a:r>
              <a:rPr lang="ja-JP" altLang="en-US" sz="32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スケジュール</a:t>
            </a:r>
          </a:p>
        </p:txBody>
      </p:sp>
      <p:sp>
        <p:nvSpPr>
          <p:cNvPr id="16386" name="サブタイトル 2"/>
          <p:cNvSpPr>
            <a:spLocks noGrp="1"/>
          </p:cNvSpPr>
          <p:nvPr>
            <p:ph type="subTitle" idx="1"/>
          </p:nvPr>
        </p:nvSpPr>
        <p:spPr>
          <a:xfrm>
            <a:off x="1022350" y="1727200"/>
            <a:ext cx="7396163" cy="73025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AutoNum type="arabicPeriod"/>
            </a:pP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第６２回日本透析医学会　２０１７</a:t>
            </a:r>
            <a:r>
              <a:rPr lang="en-US" altLang="ja-JP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　パシフィコ横浜　演題：「ＨＤとＯ</a:t>
            </a:r>
            <a:r>
              <a:rPr lang="en-US" altLang="ja-JP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-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ＨＤＦの比較検討」．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grpSp>
        <p:nvGrpSpPr>
          <p:cNvPr id="16387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6393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6395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396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639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8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6391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392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サブタイトル 2"/>
          <p:cNvSpPr txBox="1">
            <a:spLocks/>
          </p:cNvSpPr>
          <p:nvPr/>
        </p:nvSpPr>
        <p:spPr bwMode="auto">
          <a:xfrm>
            <a:off x="1022350" y="325278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当院における貧血管理の現況．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16390" name="サブタイトル 2"/>
          <p:cNvSpPr txBox="1">
            <a:spLocks/>
          </p:cNvSpPr>
          <p:nvPr/>
        </p:nvSpPr>
        <p:spPr bwMode="auto">
          <a:xfrm>
            <a:off x="1022350" y="442753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各ＥＳＡの比較検討．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7"/>
          <p:cNvSpPr>
            <a:spLocks noGrp="1"/>
          </p:cNvSpPr>
          <p:nvPr>
            <p:ph type="ctrTitle" idx="4294967295"/>
          </p:nvPr>
        </p:nvSpPr>
        <p:spPr>
          <a:xfrm>
            <a:off x="179388" y="254000"/>
            <a:ext cx="53340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当院における貧血管理の現況</a:t>
            </a:r>
          </a:p>
        </p:txBody>
      </p:sp>
      <p:sp>
        <p:nvSpPr>
          <p:cNvPr id="35842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82625" y="1466850"/>
            <a:ext cx="7772400" cy="452438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目標Ｈｂ値</a:t>
            </a:r>
            <a:r>
              <a:rPr lang="en-US" altLang="ja-JP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FF000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35843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5851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5853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5854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585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844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5849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50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5845" name="サブタイトル 13"/>
          <p:cNvSpPr txBox="1">
            <a:spLocks/>
          </p:cNvSpPr>
          <p:nvPr/>
        </p:nvSpPr>
        <p:spPr bwMode="auto">
          <a:xfrm>
            <a:off x="681038" y="2328863"/>
            <a:ext cx="7891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</a:p>
        </p:txBody>
      </p:sp>
      <p:sp>
        <p:nvSpPr>
          <p:cNvPr id="35846" name="サブタイトル 13"/>
          <p:cNvSpPr txBox="1">
            <a:spLocks/>
          </p:cNvSpPr>
          <p:nvPr/>
        </p:nvSpPr>
        <p:spPr bwMode="auto">
          <a:xfrm>
            <a:off x="708025" y="31813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5847" name="サブタイトル 13"/>
          <p:cNvSpPr txBox="1">
            <a:spLocks/>
          </p:cNvSpPr>
          <p:nvPr/>
        </p:nvSpPr>
        <p:spPr bwMode="auto">
          <a:xfrm>
            <a:off x="728663" y="4195763"/>
            <a:ext cx="77724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5848" name="サブタイトル 13"/>
          <p:cNvSpPr txBox="1">
            <a:spLocks/>
          </p:cNvSpPr>
          <p:nvPr/>
        </p:nvSpPr>
        <p:spPr bwMode="auto">
          <a:xfrm>
            <a:off x="723900" y="52006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ＥＳＡ使用状況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7"/>
          <p:cNvSpPr>
            <a:spLocks noGrp="1"/>
          </p:cNvSpPr>
          <p:nvPr>
            <p:ph type="ctrTitle" idx="4294967295"/>
          </p:nvPr>
        </p:nvSpPr>
        <p:spPr>
          <a:xfrm>
            <a:off x="0" y="268288"/>
            <a:ext cx="22479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目標Ｈｂ値</a:t>
            </a:r>
          </a:p>
        </p:txBody>
      </p:sp>
      <p:sp>
        <p:nvSpPr>
          <p:cNvPr id="36866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68338" y="1274763"/>
            <a:ext cx="7772400" cy="657225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日本透析医学会</a:t>
            </a:r>
          </a:p>
        </p:txBody>
      </p:sp>
      <p:grpSp>
        <p:nvGrpSpPr>
          <p:cNvPr id="36867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6883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6885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6886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688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868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6881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882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6869" name="サブタイトル 13"/>
          <p:cNvSpPr txBox="1">
            <a:spLocks/>
          </p:cNvSpPr>
          <p:nvPr/>
        </p:nvSpPr>
        <p:spPr bwMode="auto">
          <a:xfrm>
            <a:off x="625475" y="3348038"/>
            <a:ext cx="7891463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高山泌尿器科</a:t>
            </a:r>
          </a:p>
        </p:txBody>
      </p:sp>
      <p:sp>
        <p:nvSpPr>
          <p:cNvPr id="36870" name="サブタイトル 13"/>
          <p:cNvSpPr txBox="1">
            <a:spLocks/>
          </p:cNvSpPr>
          <p:nvPr/>
        </p:nvSpPr>
        <p:spPr bwMode="auto">
          <a:xfrm>
            <a:off x="1147763" y="1855788"/>
            <a:ext cx="5902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目標Ｈｂ値 ： １０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０ 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ｄｌ ～ １２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０ 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ｄｌ</a:t>
            </a:r>
          </a:p>
        </p:txBody>
      </p:sp>
      <p:grpSp>
        <p:nvGrpSpPr>
          <p:cNvPr id="36871" name="グループ化 1"/>
          <p:cNvGrpSpPr>
            <a:grpSpLocks/>
          </p:cNvGrpSpPr>
          <p:nvPr/>
        </p:nvGrpSpPr>
        <p:grpSpPr bwMode="auto">
          <a:xfrm>
            <a:off x="1123950" y="3883025"/>
            <a:ext cx="7316788" cy="922338"/>
            <a:chOff x="1100138" y="3898901"/>
            <a:chExt cx="6146856" cy="922242"/>
          </a:xfrm>
        </p:grpSpPr>
        <p:sp>
          <p:nvSpPr>
            <p:cNvPr id="36879" name="サブタイトル 13"/>
            <p:cNvSpPr txBox="1">
              <a:spLocks/>
            </p:cNvSpPr>
            <p:nvPr/>
          </p:nvSpPr>
          <p:spPr bwMode="auto">
            <a:xfrm>
              <a:off x="1100138" y="3898901"/>
              <a:ext cx="5902325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65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歳以下　男性目標Ｈｂ値 ： １０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５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 ～ １３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０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</a:t>
              </a:r>
              <a:endPara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36880" name="サブタイトル 13"/>
            <p:cNvSpPr txBox="1">
              <a:spLocks/>
            </p:cNvSpPr>
            <p:nvPr/>
          </p:nvSpPr>
          <p:spPr bwMode="auto">
            <a:xfrm>
              <a:off x="2132171" y="4287745"/>
              <a:ext cx="5114823" cy="533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女性目標Ｈｂ値 ： １０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５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 ～ １２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０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</a:t>
              </a:r>
            </a:p>
          </p:txBody>
        </p:sp>
      </p:grpSp>
      <p:grpSp>
        <p:nvGrpSpPr>
          <p:cNvPr id="36872" name="グループ化 17"/>
          <p:cNvGrpSpPr>
            <a:grpSpLocks/>
          </p:cNvGrpSpPr>
          <p:nvPr/>
        </p:nvGrpSpPr>
        <p:grpSpPr bwMode="auto">
          <a:xfrm>
            <a:off x="1123950" y="4889500"/>
            <a:ext cx="7423150" cy="881063"/>
            <a:chOff x="1100138" y="3898901"/>
            <a:chExt cx="5984729" cy="880536"/>
          </a:xfrm>
        </p:grpSpPr>
        <p:sp>
          <p:nvSpPr>
            <p:cNvPr id="36877" name="サブタイトル 13"/>
            <p:cNvSpPr txBox="1">
              <a:spLocks/>
            </p:cNvSpPr>
            <p:nvPr/>
          </p:nvSpPr>
          <p:spPr bwMode="auto">
            <a:xfrm>
              <a:off x="1100138" y="3898901"/>
              <a:ext cx="5902325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65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歳以上　男性目標Ｈｂ値 ：   ９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５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 ～ １２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０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</a:t>
              </a:r>
              <a:endPara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36878" name="サブタイトル 13"/>
            <p:cNvSpPr txBox="1">
              <a:spLocks/>
            </p:cNvSpPr>
            <p:nvPr/>
          </p:nvSpPr>
          <p:spPr bwMode="auto">
            <a:xfrm>
              <a:off x="2090592" y="4246039"/>
              <a:ext cx="4994275" cy="533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女性目標Ｈｂ値 ：   ９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５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 ～ １１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０ 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ｄｌ</a:t>
              </a:r>
            </a:p>
          </p:txBody>
        </p:sp>
      </p:grpSp>
      <p:grpSp>
        <p:nvGrpSpPr>
          <p:cNvPr id="36873" name="グループ化 2"/>
          <p:cNvGrpSpPr>
            <a:grpSpLocks/>
          </p:cNvGrpSpPr>
          <p:nvPr/>
        </p:nvGrpSpPr>
        <p:grpSpPr bwMode="auto">
          <a:xfrm>
            <a:off x="1187450" y="2351088"/>
            <a:ext cx="7489825" cy="657225"/>
            <a:chOff x="1146968" y="2463798"/>
            <a:chExt cx="7489032" cy="658021"/>
          </a:xfrm>
        </p:grpSpPr>
        <p:sp>
          <p:nvSpPr>
            <p:cNvPr id="36875" name="サブタイトル 13"/>
            <p:cNvSpPr txBox="1">
              <a:spLocks/>
            </p:cNvSpPr>
            <p:nvPr/>
          </p:nvSpPr>
          <p:spPr bwMode="auto">
            <a:xfrm>
              <a:off x="1146968" y="2463798"/>
              <a:ext cx="6850063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※</a:t>
              </a:r>
              <a:r>
                <a:rPr lang="ja-JP" altLang="en-US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 ＪＳＤＴ ： ２０１５年版</a:t>
              </a:r>
            </a:p>
          </p:txBody>
        </p:sp>
        <p:sp>
          <p:nvSpPr>
            <p:cNvPr id="36876" name="サブタイトル 13"/>
            <p:cNvSpPr txBox="1">
              <a:spLocks/>
            </p:cNvSpPr>
            <p:nvPr/>
          </p:nvSpPr>
          <p:spPr bwMode="auto">
            <a:xfrm>
              <a:off x="2429403" y="2794794"/>
              <a:ext cx="6206597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慢性腎臓病患者における腎性貧血治療のガイドライン</a:t>
              </a:r>
            </a:p>
          </p:txBody>
        </p:sp>
      </p:grpSp>
      <p:sp>
        <p:nvSpPr>
          <p:cNvPr id="36874" name="サブタイトル 13"/>
          <p:cNvSpPr txBox="1">
            <a:spLocks/>
          </p:cNvSpPr>
          <p:nvPr/>
        </p:nvSpPr>
        <p:spPr bwMode="auto">
          <a:xfrm>
            <a:off x="1300163" y="5791200"/>
            <a:ext cx="685006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２０１６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５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３０～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7"/>
          <p:cNvSpPr>
            <a:spLocks noGrp="1"/>
          </p:cNvSpPr>
          <p:nvPr>
            <p:ph type="ctrTitle" idx="4294967295"/>
          </p:nvPr>
        </p:nvSpPr>
        <p:spPr>
          <a:xfrm>
            <a:off x="179388" y="254000"/>
            <a:ext cx="53340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当院における貧血管理の現況</a:t>
            </a:r>
          </a:p>
        </p:txBody>
      </p:sp>
      <p:sp>
        <p:nvSpPr>
          <p:cNvPr id="37890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82625" y="1466850"/>
            <a:ext cx="7772400" cy="452438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目標Ｈｂ値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37891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7899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7901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02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7900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7892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7897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898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893" name="サブタイトル 13"/>
          <p:cNvSpPr txBox="1">
            <a:spLocks/>
          </p:cNvSpPr>
          <p:nvPr/>
        </p:nvSpPr>
        <p:spPr bwMode="auto">
          <a:xfrm>
            <a:off x="681038" y="2328863"/>
            <a:ext cx="7891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ＥＳＡ投与法</a:t>
            </a:r>
            <a:r>
              <a:rPr lang="en-US" altLang="ja-JP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</a:p>
        </p:txBody>
      </p:sp>
      <p:sp>
        <p:nvSpPr>
          <p:cNvPr id="37894" name="サブタイトル 13"/>
          <p:cNvSpPr txBox="1">
            <a:spLocks/>
          </p:cNvSpPr>
          <p:nvPr/>
        </p:nvSpPr>
        <p:spPr bwMode="auto">
          <a:xfrm>
            <a:off x="708025" y="31813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7895" name="サブタイトル 13"/>
          <p:cNvSpPr txBox="1">
            <a:spLocks/>
          </p:cNvSpPr>
          <p:nvPr/>
        </p:nvSpPr>
        <p:spPr bwMode="auto">
          <a:xfrm>
            <a:off x="728663" y="4195763"/>
            <a:ext cx="77724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7896" name="サブタイトル 13"/>
          <p:cNvSpPr txBox="1">
            <a:spLocks/>
          </p:cNvSpPr>
          <p:nvPr/>
        </p:nvSpPr>
        <p:spPr bwMode="auto">
          <a:xfrm>
            <a:off x="723900" y="52006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ＥＳＡ使用状況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7"/>
          <p:cNvSpPr>
            <a:spLocks noGrp="1"/>
          </p:cNvSpPr>
          <p:nvPr>
            <p:ph type="ctrTitle" idx="4294967295"/>
          </p:nvPr>
        </p:nvSpPr>
        <p:spPr>
          <a:xfrm>
            <a:off x="0" y="268288"/>
            <a:ext cx="2608263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ＥＳＡ投与法</a:t>
            </a:r>
          </a:p>
        </p:txBody>
      </p:sp>
      <p:sp>
        <p:nvSpPr>
          <p:cNvPr id="38914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25475" y="1096963"/>
            <a:ext cx="7772400" cy="657225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Ｅｐｏｅｔｉｎ Ａｌｆａ Ｂｉｏｓｉｍｉｌａｒ  １ 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＝ＥｐｏＢＳ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　　</a:t>
            </a:r>
          </a:p>
        </p:txBody>
      </p:sp>
      <p:grpSp>
        <p:nvGrpSpPr>
          <p:cNvPr id="38915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8931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8933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934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893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916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8929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30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17" name="サブタイトル 13"/>
          <p:cNvSpPr txBox="1">
            <a:spLocks/>
          </p:cNvSpPr>
          <p:nvPr/>
        </p:nvSpPr>
        <p:spPr bwMode="auto">
          <a:xfrm>
            <a:off x="1304925" y="1538288"/>
            <a:ext cx="41259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７５０単位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×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１～３ 回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週</a:t>
            </a:r>
          </a:p>
        </p:txBody>
      </p:sp>
      <p:sp>
        <p:nvSpPr>
          <p:cNvPr id="38918" name="サブタイトル 13"/>
          <p:cNvSpPr txBox="1">
            <a:spLocks/>
          </p:cNvSpPr>
          <p:nvPr/>
        </p:nvSpPr>
        <p:spPr bwMode="auto">
          <a:xfrm>
            <a:off x="625475" y="2798763"/>
            <a:ext cx="7772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Ｅｐｏｅｔｉｎ Ｂｅｔａ Ｐｅｇｏｌ 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＝ＣＥＲＡ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　</a:t>
            </a:r>
          </a:p>
        </p:txBody>
      </p:sp>
      <p:sp>
        <p:nvSpPr>
          <p:cNvPr id="38919" name="サブタイトル 13"/>
          <p:cNvSpPr txBox="1">
            <a:spLocks/>
          </p:cNvSpPr>
          <p:nvPr/>
        </p:nvSpPr>
        <p:spPr bwMode="auto">
          <a:xfrm>
            <a:off x="625475" y="4495800"/>
            <a:ext cx="5427663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Ｄａｒｂｅｐｏｅｔｉｎ Ａｌｆａ 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＝ＤＡ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8920" name="サブタイトル 13"/>
          <p:cNvSpPr txBox="1">
            <a:spLocks/>
          </p:cNvSpPr>
          <p:nvPr/>
        </p:nvSpPr>
        <p:spPr bwMode="auto">
          <a:xfrm>
            <a:off x="1304925" y="1895475"/>
            <a:ext cx="42545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１５００単位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×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１～３ 回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週</a:t>
            </a:r>
          </a:p>
        </p:txBody>
      </p:sp>
      <p:sp>
        <p:nvSpPr>
          <p:cNvPr id="38921" name="サブタイトル 13"/>
          <p:cNvSpPr txBox="1">
            <a:spLocks/>
          </p:cNvSpPr>
          <p:nvPr/>
        </p:nvSpPr>
        <p:spPr bwMode="auto">
          <a:xfrm>
            <a:off x="1304925" y="2238375"/>
            <a:ext cx="45989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３０００単位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×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１～３ 回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週</a:t>
            </a:r>
          </a:p>
        </p:txBody>
      </p:sp>
      <p:sp>
        <p:nvSpPr>
          <p:cNvPr id="38922" name="サブタイトル 13"/>
          <p:cNvSpPr txBox="1">
            <a:spLocks/>
          </p:cNvSpPr>
          <p:nvPr/>
        </p:nvSpPr>
        <p:spPr bwMode="auto">
          <a:xfrm>
            <a:off x="1363663" y="4979988"/>
            <a:ext cx="34051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５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ｇ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２週</a:t>
            </a:r>
          </a:p>
        </p:txBody>
      </p:sp>
      <p:sp>
        <p:nvSpPr>
          <p:cNvPr id="38923" name="サブタイトル 13"/>
          <p:cNvSpPr txBox="1">
            <a:spLocks/>
          </p:cNvSpPr>
          <p:nvPr/>
        </p:nvSpPr>
        <p:spPr bwMode="auto">
          <a:xfrm>
            <a:off x="1354138" y="5310188"/>
            <a:ext cx="66960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５ ・ １０ ・ ２０ ・ ３０ ・ ４０ ・ ６０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ｇ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週</a:t>
            </a:r>
          </a:p>
        </p:txBody>
      </p:sp>
      <p:sp>
        <p:nvSpPr>
          <p:cNvPr id="38924" name="サブタイトル 13"/>
          <p:cNvSpPr txBox="1">
            <a:spLocks/>
          </p:cNvSpPr>
          <p:nvPr/>
        </p:nvSpPr>
        <p:spPr bwMode="auto">
          <a:xfrm>
            <a:off x="1363663" y="3632200"/>
            <a:ext cx="66960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５０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ｇ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２週</a:t>
            </a:r>
          </a:p>
        </p:txBody>
      </p:sp>
      <p:sp>
        <p:nvSpPr>
          <p:cNvPr id="38925" name="サブタイトル 13"/>
          <p:cNvSpPr txBox="1">
            <a:spLocks/>
          </p:cNvSpPr>
          <p:nvPr/>
        </p:nvSpPr>
        <p:spPr bwMode="auto">
          <a:xfrm>
            <a:off x="1363663" y="3268663"/>
            <a:ext cx="34051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２５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ｇ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4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週 ｏｒ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2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周</a:t>
            </a:r>
          </a:p>
        </p:txBody>
      </p:sp>
      <p:sp>
        <p:nvSpPr>
          <p:cNvPr id="38926" name="サブタイトル 13"/>
          <p:cNvSpPr txBox="1">
            <a:spLocks/>
          </p:cNvSpPr>
          <p:nvPr/>
        </p:nvSpPr>
        <p:spPr bwMode="auto">
          <a:xfrm>
            <a:off x="1771650" y="4044950"/>
            <a:ext cx="5878513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５０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ｇ 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/ 2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週で不足 ⇒ 適量ＥｐｏＢＳ２５追加</a:t>
            </a:r>
          </a:p>
        </p:txBody>
      </p:sp>
      <p:sp>
        <p:nvSpPr>
          <p:cNvPr id="38927" name="サブタイトル 13"/>
          <p:cNvSpPr txBox="1">
            <a:spLocks/>
          </p:cNvSpPr>
          <p:nvPr/>
        </p:nvSpPr>
        <p:spPr bwMode="auto">
          <a:xfrm>
            <a:off x="1771650" y="5735638"/>
            <a:ext cx="66135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３０・４０・６０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ｇ 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/ 2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週で不足 ⇒ 適量ＥｐｏＢＳ２５追加</a:t>
            </a:r>
          </a:p>
        </p:txBody>
      </p:sp>
      <p:sp>
        <p:nvSpPr>
          <p:cNvPr id="38928" name="サブタイトル 13"/>
          <p:cNvSpPr txBox="1">
            <a:spLocks/>
          </p:cNvSpPr>
          <p:nvPr/>
        </p:nvSpPr>
        <p:spPr bwMode="auto">
          <a:xfrm>
            <a:off x="1773238" y="6054725"/>
            <a:ext cx="59928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※※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１０・２０・３０・４０・６０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μ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ｇ ⇒ ２０１６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１２ ～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7"/>
          <p:cNvSpPr>
            <a:spLocks noGrp="1"/>
          </p:cNvSpPr>
          <p:nvPr>
            <p:ph type="ctrTitle" idx="4294967295"/>
          </p:nvPr>
        </p:nvSpPr>
        <p:spPr>
          <a:xfrm>
            <a:off x="179388" y="254000"/>
            <a:ext cx="53340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当院における貧血管理の現況</a:t>
            </a:r>
          </a:p>
        </p:txBody>
      </p:sp>
      <p:sp>
        <p:nvSpPr>
          <p:cNvPr id="39938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82625" y="1466850"/>
            <a:ext cx="7772400" cy="452438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目標Ｈｂ値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39939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39947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39949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950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994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9940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39945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6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9941" name="サブタイトル 13"/>
          <p:cNvSpPr txBox="1">
            <a:spLocks/>
          </p:cNvSpPr>
          <p:nvPr/>
        </p:nvSpPr>
        <p:spPr bwMode="auto">
          <a:xfrm>
            <a:off x="681038" y="2343150"/>
            <a:ext cx="7891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</a:p>
        </p:txBody>
      </p:sp>
      <p:sp>
        <p:nvSpPr>
          <p:cNvPr id="39942" name="サブタイトル 13"/>
          <p:cNvSpPr txBox="1">
            <a:spLocks/>
          </p:cNvSpPr>
          <p:nvPr/>
        </p:nvSpPr>
        <p:spPr bwMode="auto">
          <a:xfrm>
            <a:off x="708025" y="31813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FF000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9943" name="サブタイトル 13"/>
          <p:cNvSpPr txBox="1">
            <a:spLocks/>
          </p:cNvSpPr>
          <p:nvPr/>
        </p:nvSpPr>
        <p:spPr bwMode="auto">
          <a:xfrm>
            <a:off x="728663" y="4195763"/>
            <a:ext cx="77724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39944" name="サブタイトル 13"/>
          <p:cNvSpPr txBox="1">
            <a:spLocks/>
          </p:cNvSpPr>
          <p:nvPr/>
        </p:nvSpPr>
        <p:spPr bwMode="auto">
          <a:xfrm>
            <a:off x="723900" y="52006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ＥＳＡ使用状況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7"/>
          <p:cNvSpPr>
            <a:spLocks noGrp="1"/>
          </p:cNvSpPr>
          <p:nvPr>
            <p:ph type="ctrTitle" idx="4294967295"/>
          </p:nvPr>
        </p:nvSpPr>
        <p:spPr>
          <a:xfrm>
            <a:off x="0" y="268288"/>
            <a:ext cx="22479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鉄評価</a:t>
            </a:r>
          </a:p>
        </p:txBody>
      </p:sp>
      <p:sp>
        <p:nvSpPr>
          <p:cNvPr id="40962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85800" y="1104900"/>
            <a:ext cx="7772400" cy="657225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日本透析医学会</a:t>
            </a:r>
          </a:p>
        </p:txBody>
      </p:sp>
      <p:grpSp>
        <p:nvGrpSpPr>
          <p:cNvPr id="40963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0980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0982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0983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098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964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0978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979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0965" name="サブタイトル 13"/>
          <p:cNvSpPr txBox="1">
            <a:spLocks/>
          </p:cNvSpPr>
          <p:nvPr/>
        </p:nvSpPr>
        <p:spPr bwMode="auto">
          <a:xfrm>
            <a:off x="625475" y="3722688"/>
            <a:ext cx="7891463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高山泌尿器科</a:t>
            </a:r>
          </a:p>
        </p:txBody>
      </p:sp>
      <p:sp>
        <p:nvSpPr>
          <p:cNvPr id="40966" name="サブタイトル 13"/>
          <p:cNvSpPr txBox="1">
            <a:spLocks/>
          </p:cNvSpPr>
          <p:nvPr/>
        </p:nvSpPr>
        <p:spPr bwMode="auto">
          <a:xfrm>
            <a:off x="1123950" y="2547938"/>
            <a:ext cx="62912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鉄剤の中止基準 ： フェリチン値 ＞ ３００ ｎｇ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ｍｌ</a:t>
            </a:r>
          </a:p>
        </p:txBody>
      </p:sp>
      <p:grpSp>
        <p:nvGrpSpPr>
          <p:cNvPr id="40967" name="グループ化 2"/>
          <p:cNvGrpSpPr>
            <a:grpSpLocks/>
          </p:cNvGrpSpPr>
          <p:nvPr/>
        </p:nvGrpSpPr>
        <p:grpSpPr bwMode="auto">
          <a:xfrm>
            <a:off x="1330325" y="2994025"/>
            <a:ext cx="7485063" cy="617538"/>
            <a:chOff x="1168130" y="2804127"/>
            <a:chExt cx="7484803" cy="617263"/>
          </a:xfrm>
        </p:grpSpPr>
        <p:sp>
          <p:nvSpPr>
            <p:cNvPr id="40976" name="サブタイトル 13"/>
            <p:cNvSpPr txBox="1">
              <a:spLocks/>
            </p:cNvSpPr>
            <p:nvPr/>
          </p:nvSpPr>
          <p:spPr bwMode="auto">
            <a:xfrm>
              <a:off x="1168130" y="2804127"/>
              <a:ext cx="6850063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※</a:t>
              </a:r>
              <a:r>
                <a:rPr lang="ja-JP" altLang="en-US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 ＪＳＤＴ ： ２０１５年版</a:t>
              </a:r>
            </a:p>
          </p:txBody>
        </p:sp>
        <p:sp>
          <p:nvSpPr>
            <p:cNvPr id="40977" name="サブタイトル 13"/>
            <p:cNvSpPr txBox="1">
              <a:spLocks/>
            </p:cNvSpPr>
            <p:nvPr/>
          </p:nvSpPr>
          <p:spPr bwMode="auto">
            <a:xfrm>
              <a:off x="2446336" y="3094365"/>
              <a:ext cx="6206597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慢性腎臓病患者における腎性貧血治療のガイドライン</a:t>
              </a:r>
            </a:p>
          </p:txBody>
        </p:sp>
      </p:grpSp>
      <p:sp>
        <p:nvSpPr>
          <p:cNvPr id="40968" name="サブタイトル 13"/>
          <p:cNvSpPr txBox="1">
            <a:spLocks/>
          </p:cNvSpPr>
          <p:nvPr/>
        </p:nvSpPr>
        <p:spPr bwMode="auto">
          <a:xfrm>
            <a:off x="1101725" y="1731963"/>
            <a:ext cx="78597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鉄剤の投与基準 ： フェリチン値 ＜ １００ ｎｇ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ｍｌ</a:t>
            </a:r>
          </a:p>
        </p:txBody>
      </p:sp>
      <p:sp>
        <p:nvSpPr>
          <p:cNvPr id="40969" name="サブタイトル 13"/>
          <p:cNvSpPr txBox="1">
            <a:spLocks/>
          </p:cNvSpPr>
          <p:nvPr/>
        </p:nvSpPr>
        <p:spPr bwMode="auto">
          <a:xfrm>
            <a:off x="3154363" y="2111375"/>
            <a:ext cx="3330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かつ ＴＳＡＴ ＜ ２０ ％ </a:t>
            </a:r>
          </a:p>
        </p:txBody>
      </p:sp>
      <p:grpSp>
        <p:nvGrpSpPr>
          <p:cNvPr id="40970" name="グループ化 26"/>
          <p:cNvGrpSpPr>
            <a:grpSpLocks/>
          </p:cNvGrpSpPr>
          <p:nvPr/>
        </p:nvGrpSpPr>
        <p:grpSpPr bwMode="auto">
          <a:xfrm>
            <a:off x="1284288" y="4346575"/>
            <a:ext cx="7859712" cy="862013"/>
            <a:chOff x="1121268" y="1119450"/>
            <a:chExt cx="7859184" cy="862924"/>
          </a:xfrm>
        </p:grpSpPr>
        <p:sp>
          <p:nvSpPr>
            <p:cNvPr id="40974" name="サブタイトル 13"/>
            <p:cNvSpPr txBox="1">
              <a:spLocks/>
            </p:cNvSpPr>
            <p:nvPr/>
          </p:nvSpPr>
          <p:spPr bwMode="auto">
            <a:xfrm>
              <a:off x="1121268" y="1119450"/>
              <a:ext cx="7859184" cy="510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鉄剤の投与基準 ： フェリチン値 ＜ １００ ｎｇ</a:t>
              </a:r>
              <a:r>
                <a:rPr lang="en-US" altLang="ja-JP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ｍｌ</a:t>
              </a:r>
            </a:p>
          </p:txBody>
        </p:sp>
        <p:sp>
          <p:nvSpPr>
            <p:cNvPr id="40975" name="サブタイトル 13"/>
            <p:cNvSpPr txBox="1">
              <a:spLocks/>
            </p:cNvSpPr>
            <p:nvPr/>
          </p:nvSpPr>
          <p:spPr bwMode="auto">
            <a:xfrm>
              <a:off x="3110939" y="1471990"/>
              <a:ext cx="3329518" cy="510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かつ ＴＳＡＴ ＜ ２０ ％ </a:t>
              </a:r>
            </a:p>
          </p:txBody>
        </p:sp>
      </p:grpSp>
      <p:sp>
        <p:nvSpPr>
          <p:cNvPr id="40971" name="サブタイトル 13"/>
          <p:cNvSpPr txBox="1">
            <a:spLocks/>
          </p:cNvSpPr>
          <p:nvPr/>
        </p:nvSpPr>
        <p:spPr bwMode="auto">
          <a:xfrm>
            <a:off x="1189038" y="5208588"/>
            <a:ext cx="62912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鉄剤の中止基準 ： フェリチン値 ＞ ２８０ ｎｇ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ｍｌ</a:t>
            </a:r>
          </a:p>
        </p:txBody>
      </p:sp>
      <p:sp>
        <p:nvSpPr>
          <p:cNvPr id="40972" name="サブタイトル 13"/>
          <p:cNvSpPr txBox="1">
            <a:spLocks/>
          </p:cNvSpPr>
          <p:nvPr/>
        </p:nvSpPr>
        <p:spPr bwMode="auto">
          <a:xfrm>
            <a:off x="3178175" y="5578475"/>
            <a:ext cx="3330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または ＴＳＡＴ ＞ ４０ ％ </a:t>
            </a:r>
          </a:p>
        </p:txBody>
      </p:sp>
      <p:sp>
        <p:nvSpPr>
          <p:cNvPr id="40973" name="サブタイトル 13"/>
          <p:cNvSpPr txBox="1">
            <a:spLocks/>
          </p:cNvSpPr>
          <p:nvPr/>
        </p:nvSpPr>
        <p:spPr bwMode="auto">
          <a:xfrm>
            <a:off x="1330325" y="6003925"/>
            <a:ext cx="68500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２０１６</a:t>
            </a:r>
            <a:r>
              <a:rPr lang="en-US" altLang="ja-JP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１２ ～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タイトル 7"/>
          <p:cNvSpPr>
            <a:spLocks noGrp="1"/>
          </p:cNvSpPr>
          <p:nvPr>
            <p:ph type="ctrTitle" idx="4294967295"/>
          </p:nvPr>
        </p:nvSpPr>
        <p:spPr>
          <a:xfrm>
            <a:off x="179388" y="254000"/>
            <a:ext cx="53340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当院における貧血管理の現況</a:t>
            </a:r>
          </a:p>
        </p:txBody>
      </p:sp>
      <p:sp>
        <p:nvSpPr>
          <p:cNvPr id="41986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82625" y="1466850"/>
            <a:ext cx="7772400" cy="452438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目標Ｈｂ値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41987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1995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1997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998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1996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988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1993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994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1989" name="サブタイトル 13"/>
          <p:cNvSpPr txBox="1">
            <a:spLocks/>
          </p:cNvSpPr>
          <p:nvPr/>
        </p:nvSpPr>
        <p:spPr bwMode="auto">
          <a:xfrm>
            <a:off x="681038" y="2328863"/>
            <a:ext cx="7891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</a:p>
        </p:txBody>
      </p:sp>
      <p:sp>
        <p:nvSpPr>
          <p:cNvPr id="41990" name="サブタイトル 13"/>
          <p:cNvSpPr txBox="1">
            <a:spLocks/>
          </p:cNvSpPr>
          <p:nvPr/>
        </p:nvSpPr>
        <p:spPr bwMode="auto">
          <a:xfrm>
            <a:off x="708025" y="31813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41991" name="サブタイトル 13"/>
          <p:cNvSpPr txBox="1">
            <a:spLocks/>
          </p:cNvSpPr>
          <p:nvPr/>
        </p:nvSpPr>
        <p:spPr bwMode="auto">
          <a:xfrm>
            <a:off x="728663" y="4195763"/>
            <a:ext cx="77724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鉄剤投与法</a:t>
            </a:r>
            <a:r>
              <a:rPr lang="en-US" altLang="ja-JP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FF000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41992" name="サブタイトル 13"/>
          <p:cNvSpPr txBox="1">
            <a:spLocks/>
          </p:cNvSpPr>
          <p:nvPr/>
        </p:nvSpPr>
        <p:spPr bwMode="auto">
          <a:xfrm>
            <a:off x="723900" y="52006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ＥＳＡ使用状況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7"/>
          <p:cNvSpPr>
            <a:spLocks noGrp="1"/>
          </p:cNvSpPr>
          <p:nvPr>
            <p:ph type="ctrTitle" idx="4294967295"/>
          </p:nvPr>
        </p:nvSpPr>
        <p:spPr>
          <a:xfrm>
            <a:off x="0" y="225425"/>
            <a:ext cx="2522538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鉄剤投与法</a:t>
            </a:r>
          </a:p>
        </p:txBody>
      </p:sp>
      <p:sp>
        <p:nvSpPr>
          <p:cNvPr id="43010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25475" y="1169988"/>
            <a:ext cx="7772400" cy="657225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日本透析医学会</a:t>
            </a:r>
          </a:p>
        </p:txBody>
      </p:sp>
      <p:grpSp>
        <p:nvGrpSpPr>
          <p:cNvPr id="43011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3025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3027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028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3026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3012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3023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24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3013" name="サブタイトル 13"/>
          <p:cNvSpPr txBox="1">
            <a:spLocks/>
          </p:cNvSpPr>
          <p:nvPr/>
        </p:nvSpPr>
        <p:spPr bwMode="auto">
          <a:xfrm>
            <a:off x="625475" y="4087813"/>
            <a:ext cx="7891463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高山泌尿器科</a:t>
            </a:r>
          </a:p>
        </p:txBody>
      </p:sp>
      <p:grpSp>
        <p:nvGrpSpPr>
          <p:cNvPr id="43014" name="グループ化 2"/>
          <p:cNvGrpSpPr>
            <a:grpSpLocks/>
          </p:cNvGrpSpPr>
          <p:nvPr/>
        </p:nvGrpSpPr>
        <p:grpSpPr bwMode="auto">
          <a:xfrm>
            <a:off x="1262063" y="3171825"/>
            <a:ext cx="7485062" cy="617538"/>
            <a:chOff x="1168130" y="2804127"/>
            <a:chExt cx="7484803" cy="617263"/>
          </a:xfrm>
        </p:grpSpPr>
        <p:sp>
          <p:nvSpPr>
            <p:cNvPr id="43021" name="サブタイトル 13"/>
            <p:cNvSpPr txBox="1">
              <a:spLocks/>
            </p:cNvSpPr>
            <p:nvPr/>
          </p:nvSpPr>
          <p:spPr bwMode="auto">
            <a:xfrm>
              <a:off x="1168130" y="2804127"/>
              <a:ext cx="6850063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※</a:t>
              </a:r>
              <a:r>
                <a:rPr lang="ja-JP" altLang="en-US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 ＪＳＤＴ ： ２０１５年版</a:t>
              </a:r>
            </a:p>
          </p:txBody>
        </p:sp>
        <p:sp>
          <p:nvSpPr>
            <p:cNvPr id="43022" name="サブタイトル 13"/>
            <p:cNvSpPr txBox="1">
              <a:spLocks/>
            </p:cNvSpPr>
            <p:nvPr/>
          </p:nvSpPr>
          <p:spPr bwMode="auto">
            <a:xfrm>
              <a:off x="2446336" y="3094365"/>
              <a:ext cx="6206597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ja-JP" altLang="en-US" sz="2000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慢性腎臓病患者における腎性貧血治療のガイドライン</a:t>
              </a:r>
            </a:p>
          </p:txBody>
        </p:sp>
      </p:grpSp>
      <p:sp>
        <p:nvSpPr>
          <p:cNvPr id="43015" name="サブタイトル 13"/>
          <p:cNvSpPr txBox="1">
            <a:spLocks/>
          </p:cNvSpPr>
          <p:nvPr/>
        </p:nvSpPr>
        <p:spPr bwMode="auto">
          <a:xfrm>
            <a:off x="1123950" y="1687513"/>
            <a:ext cx="78597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経口鉄剤 ： １００～２００ ｍｇ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日</a:t>
            </a:r>
          </a:p>
        </p:txBody>
      </p:sp>
      <p:sp>
        <p:nvSpPr>
          <p:cNvPr id="43016" name="サブタイトル 13"/>
          <p:cNvSpPr txBox="1">
            <a:spLocks/>
          </p:cNvSpPr>
          <p:nvPr/>
        </p:nvSpPr>
        <p:spPr bwMode="auto">
          <a:xfrm>
            <a:off x="2690813" y="2635250"/>
            <a:ext cx="629285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１３回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１クール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=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Ｆｅｒｒｉｔｉｎ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endParaRPr lang="ja-JP" altLang="en-US" sz="20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43017" name="サブタイトル 13"/>
          <p:cNvSpPr txBox="1">
            <a:spLocks/>
          </p:cNvSpPr>
          <p:nvPr/>
        </p:nvSpPr>
        <p:spPr bwMode="auto">
          <a:xfrm>
            <a:off x="1123950" y="2241550"/>
            <a:ext cx="736282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静注鉄剤 ： 含糖酸化鉄 ４０ ｍｇ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週または２週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回路内）</a:t>
            </a:r>
          </a:p>
        </p:txBody>
      </p:sp>
      <p:sp>
        <p:nvSpPr>
          <p:cNvPr id="43018" name="サブタイトル 13"/>
          <p:cNvSpPr txBox="1">
            <a:spLocks/>
          </p:cNvSpPr>
          <p:nvPr/>
        </p:nvSpPr>
        <p:spPr bwMode="auto">
          <a:xfrm>
            <a:off x="1154113" y="4735513"/>
            <a:ext cx="73628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静注鉄剤 ： 含糖酸化鉄 ４０ ｍｇ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週 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回路内）</a:t>
            </a:r>
          </a:p>
        </p:txBody>
      </p:sp>
      <p:sp>
        <p:nvSpPr>
          <p:cNvPr id="43019" name="サブタイトル 13"/>
          <p:cNvSpPr txBox="1">
            <a:spLocks/>
          </p:cNvSpPr>
          <p:nvPr/>
        </p:nvSpPr>
        <p:spPr bwMode="auto">
          <a:xfrm>
            <a:off x="2690813" y="5272088"/>
            <a:ext cx="62928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鉄評価 ： Ｓ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Ｆｅ・ＴＳＡＴ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×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２回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月</a:t>
            </a:r>
          </a:p>
        </p:txBody>
      </p:sp>
      <p:sp>
        <p:nvSpPr>
          <p:cNvPr id="43020" name="サブタイトル 13"/>
          <p:cNvSpPr txBox="1">
            <a:spLocks/>
          </p:cNvSpPr>
          <p:nvPr/>
        </p:nvSpPr>
        <p:spPr bwMode="auto">
          <a:xfrm>
            <a:off x="3979863" y="5627688"/>
            <a:ext cx="304006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Ｆｅｒｒｉｔｉｎ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×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１回</a:t>
            </a:r>
            <a:r>
              <a:rPr lang="en-US" altLang="ja-JP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月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タイトル 7"/>
          <p:cNvSpPr>
            <a:spLocks noGrp="1"/>
          </p:cNvSpPr>
          <p:nvPr>
            <p:ph type="ctrTitle" idx="4294967295"/>
          </p:nvPr>
        </p:nvSpPr>
        <p:spPr>
          <a:xfrm>
            <a:off x="179388" y="254000"/>
            <a:ext cx="5334000" cy="650875"/>
          </a:xfrm>
        </p:spPr>
        <p:txBody>
          <a:bodyPr anchor="b"/>
          <a:lstStyle/>
          <a:p>
            <a:pPr algn="ctr"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当院における貧血管理の現況</a:t>
            </a:r>
          </a:p>
        </p:txBody>
      </p:sp>
      <p:sp>
        <p:nvSpPr>
          <p:cNvPr id="44034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682625" y="1466850"/>
            <a:ext cx="7772400" cy="452438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目標Ｈｂ値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44035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4043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4045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046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404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4036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4041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42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4037" name="サブタイトル 13"/>
          <p:cNvSpPr txBox="1">
            <a:spLocks/>
          </p:cNvSpPr>
          <p:nvPr/>
        </p:nvSpPr>
        <p:spPr bwMode="auto">
          <a:xfrm>
            <a:off x="681038" y="2328863"/>
            <a:ext cx="7891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ＥＳＡ投与法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</a:p>
        </p:txBody>
      </p:sp>
      <p:sp>
        <p:nvSpPr>
          <p:cNvPr id="44038" name="サブタイトル 13"/>
          <p:cNvSpPr txBox="1">
            <a:spLocks/>
          </p:cNvSpPr>
          <p:nvPr/>
        </p:nvSpPr>
        <p:spPr bwMode="auto">
          <a:xfrm>
            <a:off x="708025" y="31813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鉄評価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44039" name="サブタイトル 13"/>
          <p:cNvSpPr txBox="1">
            <a:spLocks/>
          </p:cNvSpPr>
          <p:nvPr/>
        </p:nvSpPr>
        <p:spPr bwMode="auto">
          <a:xfrm>
            <a:off x="728663" y="4195763"/>
            <a:ext cx="77724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鉄剤投与法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44040" name="サブタイトル 13"/>
          <p:cNvSpPr txBox="1">
            <a:spLocks/>
          </p:cNvSpPr>
          <p:nvPr/>
        </p:nvSpPr>
        <p:spPr bwMode="auto">
          <a:xfrm>
            <a:off x="723900" y="5200650"/>
            <a:ext cx="7772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ＥＳＡ使用状況</a:t>
            </a:r>
            <a:r>
              <a:rPr lang="en-US" altLang="ja-JP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endParaRPr lang="ja-JP" altLang="en-US" sz="2400" b="1">
              <a:solidFill>
                <a:srgbClr val="FF000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7"/>
          <p:cNvSpPr>
            <a:spLocks noGrp="1"/>
          </p:cNvSpPr>
          <p:nvPr>
            <p:ph type="ctrTitle"/>
          </p:nvPr>
        </p:nvSpPr>
        <p:spPr>
          <a:xfrm>
            <a:off x="0" y="268288"/>
            <a:ext cx="3340100" cy="650875"/>
          </a:xfrm>
        </p:spPr>
        <p:txBody>
          <a:bodyPr/>
          <a:lstStyle/>
          <a:p>
            <a:pPr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ＥＳＡ使用状況</a:t>
            </a:r>
          </a:p>
        </p:txBody>
      </p:sp>
      <p:grpSp>
        <p:nvGrpSpPr>
          <p:cNvPr id="45058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5063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5065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5066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506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5059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5061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62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7" name="グラフ 16">
            <a:extLst/>
          </p:cNvPr>
          <p:cNvGraphicFramePr>
            <a:graphicFrameLocks/>
          </p:cNvGraphicFramePr>
          <p:nvPr/>
        </p:nvGraphicFramePr>
        <p:xfrm>
          <a:off x="661988" y="998538"/>
          <a:ext cx="8153399" cy="5186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ctrTitle"/>
          </p:nvPr>
        </p:nvSpPr>
        <p:spPr>
          <a:xfrm>
            <a:off x="414338" y="330200"/>
            <a:ext cx="3090862" cy="542925"/>
          </a:xfrm>
        </p:spPr>
        <p:txBody>
          <a:bodyPr/>
          <a:lstStyle/>
          <a:p>
            <a:pPr algn="l" eaLnBrk="1" hangingPunct="1"/>
            <a:r>
              <a:rPr lang="ja-JP" altLang="en-US" sz="32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スケジュール</a:t>
            </a:r>
          </a:p>
        </p:txBody>
      </p:sp>
      <p:sp>
        <p:nvSpPr>
          <p:cNvPr id="17410" name="サブタイトル 2"/>
          <p:cNvSpPr>
            <a:spLocks noGrp="1"/>
          </p:cNvSpPr>
          <p:nvPr>
            <p:ph type="subTitle" idx="1"/>
          </p:nvPr>
        </p:nvSpPr>
        <p:spPr>
          <a:xfrm>
            <a:off x="1022350" y="1727200"/>
            <a:ext cx="7396163" cy="73025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AutoNum type="arabicPeriod"/>
            </a:pPr>
            <a:r>
              <a:rPr lang="ja-JP" altLang="en-US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第６２回日本透析医学会　２０１７</a:t>
            </a:r>
            <a:r>
              <a:rPr lang="en-US" altLang="ja-JP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６　パシフィコ横浜　演題：「ＨＤとＯ</a:t>
            </a:r>
            <a:r>
              <a:rPr lang="en-US" altLang="ja-JP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-</a:t>
            </a:r>
            <a:r>
              <a:rPr lang="ja-JP" altLang="en-US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ＨＤＦの比較検討」．</a:t>
            </a:r>
            <a:endParaRPr lang="en-US" altLang="ja-JP" b="1">
              <a:solidFill>
                <a:srgbClr val="FF0000"/>
              </a:solidFill>
              <a:latin typeface="HGP明朝E" pitchFamily="18" charset="-128"/>
              <a:ea typeface="HGP明朝E" pitchFamily="18" charset="-128"/>
            </a:endParaRPr>
          </a:p>
        </p:txBody>
      </p:sp>
      <p:grpSp>
        <p:nvGrpSpPr>
          <p:cNvPr id="17411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7417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7419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420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741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2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7415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16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サブタイトル 2"/>
          <p:cNvSpPr txBox="1">
            <a:spLocks/>
          </p:cNvSpPr>
          <p:nvPr/>
        </p:nvSpPr>
        <p:spPr bwMode="auto">
          <a:xfrm>
            <a:off x="1022350" y="325278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当院における貧血管理の現況．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17414" name="サブタイトル 2"/>
          <p:cNvSpPr txBox="1">
            <a:spLocks/>
          </p:cNvSpPr>
          <p:nvPr/>
        </p:nvSpPr>
        <p:spPr bwMode="auto">
          <a:xfrm>
            <a:off x="1022350" y="442753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各ＥＳＡの比較検討．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7"/>
          <p:cNvSpPr>
            <a:spLocks noGrp="1"/>
          </p:cNvSpPr>
          <p:nvPr>
            <p:ph type="ctrTitle"/>
          </p:nvPr>
        </p:nvSpPr>
        <p:spPr>
          <a:xfrm>
            <a:off x="0" y="268288"/>
            <a:ext cx="3332163" cy="650875"/>
          </a:xfrm>
        </p:spPr>
        <p:txBody>
          <a:bodyPr/>
          <a:lstStyle/>
          <a:p>
            <a:pPr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ＥＳＡ使用状況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2</a:t>
            </a:r>
            <a:endParaRPr lang="ja-JP" altLang="en-US" sz="32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grpSp>
        <p:nvGrpSpPr>
          <p:cNvPr id="46082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6087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6089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6090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608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6083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6085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86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2" name="グラフ 11">
            <a:extLst/>
          </p:cNvPr>
          <p:cNvGraphicFramePr>
            <a:graphicFrameLocks/>
          </p:cNvGraphicFramePr>
          <p:nvPr/>
        </p:nvGraphicFramePr>
        <p:xfrm>
          <a:off x="300567" y="1060450"/>
          <a:ext cx="8297333" cy="517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7"/>
          <p:cNvSpPr>
            <a:spLocks noGrp="1"/>
          </p:cNvSpPr>
          <p:nvPr>
            <p:ph type="ctrTitle"/>
          </p:nvPr>
        </p:nvSpPr>
        <p:spPr>
          <a:xfrm>
            <a:off x="0" y="268288"/>
            <a:ext cx="3340100" cy="650875"/>
          </a:xfrm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Ｈｂ値・ＥＲＩ　</a:t>
            </a:r>
          </a:p>
        </p:txBody>
      </p:sp>
      <p:grpSp>
        <p:nvGrpSpPr>
          <p:cNvPr id="47106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7120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7122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7123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712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7107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7118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119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3" name="グラフ 12">
            <a:extLst/>
          </p:cNvPr>
          <p:cNvGraphicFramePr>
            <a:graphicFrameLocks/>
          </p:cNvGraphicFramePr>
          <p:nvPr/>
        </p:nvGraphicFramePr>
        <p:xfrm>
          <a:off x="431801" y="1083733"/>
          <a:ext cx="8492066" cy="518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109" name="テキスト ボックス 2"/>
          <p:cNvSpPr txBox="1">
            <a:spLocks noChangeArrowheads="1"/>
          </p:cNvSpPr>
          <p:nvPr/>
        </p:nvSpPr>
        <p:spPr bwMode="auto">
          <a:xfrm rot="-5400000">
            <a:off x="126207" y="3112293"/>
            <a:ext cx="10604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200" b="1">
                <a:latin typeface="HGPｺﾞｼｯｸE" pitchFamily="50" charset="-128"/>
                <a:ea typeface="HGPｺﾞｼｯｸE" pitchFamily="50" charset="-128"/>
              </a:rPr>
              <a:t>Ｈｂ （ｇ</a:t>
            </a:r>
            <a:r>
              <a:rPr lang="en-US" altLang="ja-JP" sz="1200" b="1">
                <a:latin typeface="HGPｺﾞｼｯｸE" pitchFamily="50" charset="-128"/>
                <a:ea typeface="HGPｺﾞｼｯｸE" pitchFamily="50" charset="-128"/>
              </a:rPr>
              <a:t>/</a:t>
            </a:r>
            <a:r>
              <a:rPr lang="ja-JP" altLang="en-US" sz="1200" b="1">
                <a:latin typeface="HGPｺﾞｼｯｸE" pitchFamily="50" charset="-128"/>
                <a:ea typeface="HGPｺﾞｼｯｸE" pitchFamily="50" charset="-128"/>
              </a:rPr>
              <a:t>ｄｌ）</a:t>
            </a:r>
          </a:p>
        </p:txBody>
      </p:sp>
      <p:sp>
        <p:nvSpPr>
          <p:cNvPr id="47110" name="テキスト ボックス 1"/>
          <p:cNvSpPr txBox="1">
            <a:spLocks noChangeArrowheads="1"/>
          </p:cNvSpPr>
          <p:nvPr/>
        </p:nvSpPr>
        <p:spPr bwMode="auto">
          <a:xfrm>
            <a:off x="6519863" y="1643063"/>
            <a:ext cx="15319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100" b="1"/>
              <a:t>MEAN±SD</a:t>
            </a:r>
            <a:endParaRPr lang="ja-JP" altLang="en-US" sz="1100" b="1"/>
          </a:p>
        </p:txBody>
      </p:sp>
      <p:sp>
        <p:nvSpPr>
          <p:cNvPr id="47111" name="テキスト ボックス 3"/>
          <p:cNvSpPr txBox="1">
            <a:spLocks noChangeArrowheads="1"/>
          </p:cNvSpPr>
          <p:nvPr/>
        </p:nvSpPr>
        <p:spPr bwMode="auto">
          <a:xfrm>
            <a:off x="1677988" y="5094288"/>
            <a:ext cx="641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/>
              <a:t>(n=96)</a:t>
            </a:r>
            <a:endParaRPr lang="ja-JP" altLang="en-US" sz="1200" b="1"/>
          </a:p>
        </p:txBody>
      </p:sp>
      <p:sp>
        <p:nvSpPr>
          <p:cNvPr id="47112" name="テキスト ボックス 14"/>
          <p:cNvSpPr txBox="1">
            <a:spLocks noChangeArrowheads="1"/>
          </p:cNvSpPr>
          <p:nvPr/>
        </p:nvSpPr>
        <p:spPr bwMode="auto">
          <a:xfrm>
            <a:off x="2717800" y="5094288"/>
            <a:ext cx="641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/>
              <a:t>(n=98)</a:t>
            </a:r>
            <a:endParaRPr lang="ja-JP" altLang="en-US" sz="1200" b="1"/>
          </a:p>
        </p:txBody>
      </p:sp>
      <p:sp>
        <p:nvSpPr>
          <p:cNvPr id="47113" name="テキスト ボックス 15"/>
          <p:cNvSpPr txBox="1">
            <a:spLocks noChangeArrowheads="1"/>
          </p:cNvSpPr>
          <p:nvPr/>
        </p:nvSpPr>
        <p:spPr bwMode="auto">
          <a:xfrm>
            <a:off x="3846513" y="5086350"/>
            <a:ext cx="7270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/>
              <a:t>(n=101)</a:t>
            </a:r>
            <a:endParaRPr lang="ja-JP" altLang="en-US" sz="1200" b="1"/>
          </a:p>
        </p:txBody>
      </p:sp>
      <p:sp>
        <p:nvSpPr>
          <p:cNvPr id="47114" name="テキスト ボックス 16"/>
          <p:cNvSpPr txBox="1">
            <a:spLocks noChangeArrowheads="1"/>
          </p:cNvSpPr>
          <p:nvPr/>
        </p:nvSpPr>
        <p:spPr bwMode="auto">
          <a:xfrm>
            <a:off x="6054725" y="5094288"/>
            <a:ext cx="7254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/>
              <a:t>(n=100)</a:t>
            </a:r>
            <a:endParaRPr lang="ja-JP" altLang="en-US" sz="1200" b="1"/>
          </a:p>
        </p:txBody>
      </p:sp>
      <p:sp>
        <p:nvSpPr>
          <p:cNvPr id="47115" name="テキスト ボックス 18"/>
          <p:cNvSpPr txBox="1">
            <a:spLocks noChangeArrowheads="1"/>
          </p:cNvSpPr>
          <p:nvPr/>
        </p:nvSpPr>
        <p:spPr bwMode="auto">
          <a:xfrm>
            <a:off x="7151688" y="5094288"/>
            <a:ext cx="641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/>
              <a:t>(n=96)</a:t>
            </a:r>
            <a:endParaRPr lang="ja-JP" altLang="en-US" sz="1200" b="1"/>
          </a:p>
        </p:txBody>
      </p:sp>
      <p:sp>
        <p:nvSpPr>
          <p:cNvPr id="47116" name="テキスト ボックス 19"/>
          <p:cNvSpPr txBox="1">
            <a:spLocks noChangeArrowheads="1"/>
          </p:cNvSpPr>
          <p:nvPr/>
        </p:nvSpPr>
        <p:spPr bwMode="auto">
          <a:xfrm>
            <a:off x="4946650" y="5086350"/>
            <a:ext cx="6413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/>
              <a:t>(n=99)</a:t>
            </a:r>
            <a:endParaRPr lang="ja-JP" altLang="en-US" sz="1200" b="1"/>
          </a:p>
        </p:txBody>
      </p:sp>
      <p:sp>
        <p:nvSpPr>
          <p:cNvPr id="47117" name="Rectangle 22"/>
          <p:cNvSpPr>
            <a:spLocks noChangeArrowheads="1"/>
          </p:cNvSpPr>
          <p:nvPr/>
        </p:nvSpPr>
        <p:spPr bwMode="auto">
          <a:xfrm>
            <a:off x="1817688" y="6151563"/>
            <a:ext cx="5721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500"/>
              </a:spcBef>
              <a:buFont typeface="Wingdings" pitchFamily="2" charset="2"/>
              <a:buNone/>
            </a:pPr>
            <a:r>
              <a:rPr lang="ja-JP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*</a:t>
            </a:r>
            <a:r>
              <a:rPr lang="en-US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ERI</a:t>
            </a:r>
            <a:r>
              <a:rPr lang="ja-JP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＝CERA：DA：E</a:t>
            </a:r>
            <a:r>
              <a:rPr lang="en-US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po</a:t>
            </a:r>
            <a:r>
              <a:rPr lang="ja-JP" altLang="en-US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B</a:t>
            </a:r>
            <a:r>
              <a:rPr lang="en-US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S</a:t>
            </a:r>
            <a:r>
              <a:rPr lang="ja-JP" altLang="en-US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＝</a:t>
            </a:r>
            <a:r>
              <a:rPr lang="en-US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1</a:t>
            </a:r>
            <a:r>
              <a:rPr lang="ja-JP" altLang="en-US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：</a:t>
            </a:r>
            <a:r>
              <a:rPr lang="en-US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1</a:t>
            </a:r>
            <a:r>
              <a:rPr lang="ja-JP" altLang="en-US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：</a:t>
            </a:r>
            <a:r>
              <a:rPr lang="en-US" altLang="ja-JP" sz="16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300</a:t>
            </a:r>
            <a:endParaRPr lang="ja-JP" altLang="ja-JP" sz="1600" b="1">
              <a:solidFill>
                <a:srgbClr val="FF0000"/>
              </a:solidFill>
              <a:latin typeface="Century" pitchFamily="18" charset="0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タイトル 1"/>
          <p:cNvSpPr>
            <a:spLocks noGrp="1"/>
          </p:cNvSpPr>
          <p:nvPr>
            <p:ph type="ctrTitle"/>
          </p:nvPr>
        </p:nvSpPr>
        <p:spPr>
          <a:xfrm>
            <a:off x="414338" y="330200"/>
            <a:ext cx="3090862" cy="542925"/>
          </a:xfrm>
        </p:spPr>
        <p:txBody>
          <a:bodyPr/>
          <a:lstStyle/>
          <a:p>
            <a:pPr algn="l" eaLnBrk="1" hangingPunct="1"/>
            <a:r>
              <a:rPr lang="ja-JP" altLang="en-US" sz="32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スケジュール</a:t>
            </a:r>
          </a:p>
        </p:txBody>
      </p:sp>
      <p:sp>
        <p:nvSpPr>
          <p:cNvPr id="48130" name="サブタイトル 2"/>
          <p:cNvSpPr>
            <a:spLocks noGrp="1"/>
          </p:cNvSpPr>
          <p:nvPr>
            <p:ph type="subTitle" idx="1"/>
          </p:nvPr>
        </p:nvSpPr>
        <p:spPr>
          <a:xfrm>
            <a:off x="1022350" y="1727200"/>
            <a:ext cx="7396163" cy="73025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AutoNum type="arabicPeriod"/>
            </a:pP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第６２回日本透析医学会　２０１７</a:t>
            </a:r>
            <a:r>
              <a:rPr lang="en-US" altLang="ja-JP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　パシフィコ横浜　　 登録演題：「ＨＤとＯ</a:t>
            </a:r>
            <a:r>
              <a:rPr lang="en-US" altLang="ja-JP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-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ＨＤＦの比較検討」．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grpSp>
        <p:nvGrpSpPr>
          <p:cNvPr id="48131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8137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8139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8140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813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8132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8135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8136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8133" name="サブタイトル 2"/>
          <p:cNvSpPr txBox="1">
            <a:spLocks/>
          </p:cNvSpPr>
          <p:nvPr/>
        </p:nvSpPr>
        <p:spPr bwMode="auto">
          <a:xfrm>
            <a:off x="1022350" y="325278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当院における貧血管理の現況</a:t>
            </a:r>
            <a:r>
              <a:rPr lang="en-US" altLang="ja-JP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</a:p>
        </p:txBody>
      </p:sp>
      <p:sp>
        <p:nvSpPr>
          <p:cNvPr id="48134" name="サブタイトル 2"/>
          <p:cNvSpPr txBox="1">
            <a:spLocks/>
          </p:cNvSpPr>
          <p:nvPr/>
        </p:nvSpPr>
        <p:spPr bwMode="auto">
          <a:xfrm>
            <a:off x="1022350" y="4427538"/>
            <a:ext cx="73961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400" b="1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　各ＥＳＡの比較検討．</a:t>
            </a:r>
            <a:endParaRPr lang="en-US" altLang="ja-JP" sz="2400" b="1">
              <a:solidFill>
                <a:srgbClr val="FF0000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タイトル 7"/>
          <p:cNvSpPr txBox="1">
            <a:spLocks/>
          </p:cNvSpPr>
          <p:nvPr/>
        </p:nvSpPr>
        <p:spPr bwMode="auto">
          <a:xfrm>
            <a:off x="0" y="258763"/>
            <a:ext cx="2247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1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比較項目　</a:t>
            </a:r>
          </a:p>
        </p:txBody>
      </p:sp>
      <p:grpSp>
        <p:nvGrpSpPr>
          <p:cNvPr id="49154" name="Group 22"/>
          <p:cNvGrpSpPr>
            <a:grpSpLocks/>
          </p:cNvGrpSpPr>
          <p:nvPr/>
        </p:nvGrpSpPr>
        <p:grpSpPr bwMode="auto">
          <a:xfrm>
            <a:off x="744538" y="3681413"/>
            <a:ext cx="6048375" cy="1460500"/>
            <a:chOff x="384" y="1773"/>
            <a:chExt cx="3810" cy="1326"/>
          </a:xfrm>
        </p:grpSpPr>
        <p:sp>
          <p:nvSpPr>
            <p:cNvPr id="49170" name="サブタイトル 13"/>
            <p:cNvSpPr txBox="1">
              <a:spLocks/>
            </p:cNvSpPr>
            <p:nvPr/>
          </p:nvSpPr>
          <p:spPr bwMode="auto">
            <a:xfrm>
              <a:off x="384" y="1773"/>
              <a:ext cx="145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鉄状態</a:t>
              </a:r>
              <a:r>
                <a:rPr lang="ja-JP" altLang="en-US" sz="28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 ：</a:t>
              </a:r>
              <a:endParaRPr lang="ja-JP" altLang="ja-JP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8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49171" name="サブタイトル 13"/>
            <p:cNvSpPr txBox="1">
              <a:spLocks/>
            </p:cNvSpPr>
            <p:nvPr/>
          </p:nvSpPr>
          <p:spPr bwMode="auto">
            <a:xfrm>
              <a:off x="1835" y="1773"/>
              <a:ext cx="2359" cy="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ＥＳＡ別静注鉄剤投与量</a:t>
              </a:r>
            </a:p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</a:pPr>
              <a:r>
                <a:rPr lang="ja-JP" altLang="en-US" sz="2400" b="1">
                  <a:solidFill>
                    <a:srgbClr val="002060"/>
                  </a:solidFill>
                  <a:ea typeface="HGP明朝E" pitchFamily="18" charset="-128"/>
                </a:rPr>
                <a:t>ＥＳＡ別Ｆｅｒｒｉｔｉｎ</a:t>
              </a: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</a:pPr>
              <a:r>
                <a:rPr lang="ja-JP" altLang="ja-JP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ＥＳＡ別ＴＳＡＴ</a:t>
              </a: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300"/>
                </a:spcBef>
              </a:pP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grpSp>
        <p:nvGrpSpPr>
          <p:cNvPr id="49155" name="Group 21"/>
          <p:cNvGrpSpPr>
            <a:grpSpLocks/>
          </p:cNvGrpSpPr>
          <p:nvPr/>
        </p:nvGrpSpPr>
        <p:grpSpPr bwMode="auto">
          <a:xfrm>
            <a:off x="671513" y="1317625"/>
            <a:ext cx="7572375" cy="1177925"/>
            <a:chOff x="382" y="3152"/>
            <a:chExt cx="4770" cy="742"/>
          </a:xfrm>
        </p:grpSpPr>
        <p:sp>
          <p:nvSpPr>
            <p:cNvPr id="49168" name="サブタイトル 13"/>
            <p:cNvSpPr txBox="1">
              <a:spLocks/>
            </p:cNvSpPr>
            <p:nvPr/>
          </p:nvSpPr>
          <p:spPr bwMode="auto">
            <a:xfrm>
              <a:off x="382" y="3164"/>
              <a:ext cx="1556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貧血状態 ：</a:t>
              </a:r>
              <a:endPara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49169" name="サブタイトル 13"/>
            <p:cNvSpPr txBox="1">
              <a:spLocks/>
            </p:cNvSpPr>
            <p:nvPr/>
          </p:nvSpPr>
          <p:spPr bwMode="auto">
            <a:xfrm>
              <a:off x="1844" y="3152"/>
              <a:ext cx="3308" cy="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ＥＳＡ別Ｈｂ値*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ja-JP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ＥＳＡ別ＥＲＩ*</a:t>
              </a: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*</a:t>
              </a:r>
            </a:p>
          </p:txBody>
        </p:sp>
      </p:grpSp>
      <p:sp>
        <p:nvSpPr>
          <p:cNvPr id="49156" name="サブタイトル 13"/>
          <p:cNvSpPr txBox="1">
            <a:spLocks/>
          </p:cNvSpPr>
          <p:nvPr/>
        </p:nvSpPr>
        <p:spPr bwMode="auto">
          <a:xfrm>
            <a:off x="2247900" y="5464175"/>
            <a:ext cx="5006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>
              <a:spcBef>
                <a:spcPts val="1000"/>
              </a:spcBef>
              <a:buFont typeface="Wingdings" pitchFamily="2" charset="2"/>
              <a:buNone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⇒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４ヶ月間の平均値比較</a:t>
            </a:r>
            <a:endParaRPr lang="ja-JP" altLang="ja-JP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  <a:p>
            <a:pPr marL="342900" indent="-342900" algn="ctr" defTabSz="914400">
              <a:spcBef>
                <a:spcPts val="1000"/>
              </a:spcBef>
              <a:buFont typeface="Wingdings" pitchFamily="2" charset="2"/>
              <a:buChar char="Ø"/>
            </a:pP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49157" name="Group 20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49164" name="Group 21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49166" name="Rectangle 22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167" name="Rectangle 23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9165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9158" name="Group 25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49162" name="Rectangle 26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63" name="Rectangle 27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9159" name="グループ化 1"/>
          <p:cNvGrpSpPr>
            <a:grpSpLocks/>
          </p:cNvGrpSpPr>
          <p:nvPr/>
        </p:nvGrpSpPr>
        <p:grpSpPr bwMode="auto">
          <a:xfrm>
            <a:off x="3227388" y="2247900"/>
            <a:ext cx="5721350" cy="688975"/>
            <a:chOff x="3139546" y="5088989"/>
            <a:chExt cx="5721350" cy="690044"/>
          </a:xfrm>
        </p:grpSpPr>
        <p:sp>
          <p:nvSpPr>
            <p:cNvPr id="49160" name="Rectangle 21"/>
            <p:cNvSpPr>
              <a:spLocks noChangeArrowheads="1"/>
            </p:cNvSpPr>
            <p:nvPr/>
          </p:nvSpPr>
          <p:spPr bwMode="auto">
            <a:xfrm>
              <a:off x="3139546" y="5088989"/>
              <a:ext cx="3894138" cy="367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spcBef>
                  <a:spcPts val="500"/>
                </a:spcBef>
                <a:buFont typeface="Wingdings" pitchFamily="2" charset="2"/>
                <a:buNone/>
              </a:pPr>
              <a:r>
                <a:rPr lang="ja-JP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 Ｈｂ値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(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月平均値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)</a:t>
              </a:r>
              <a:endParaRPr lang="ja-JP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49161" name="Rectangle 22"/>
            <p:cNvSpPr>
              <a:spLocks noChangeArrowheads="1"/>
            </p:cNvSpPr>
            <p:nvPr/>
          </p:nvSpPr>
          <p:spPr bwMode="auto">
            <a:xfrm>
              <a:off x="3139546" y="5409701"/>
              <a:ext cx="5721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500"/>
                </a:spcBef>
                <a:buFont typeface="Wingdings" pitchFamily="2" charset="2"/>
                <a:buNone/>
              </a:pPr>
              <a:r>
                <a:rPr lang="ja-JP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** 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ERI</a:t>
              </a:r>
              <a:r>
                <a:rPr lang="ja-JP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＝CERA：DA：Eｐｏ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B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S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＝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1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：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1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：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300</a:t>
              </a:r>
              <a:endParaRPr lang="ja-JP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0267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0269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270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026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0178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0265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266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481013" y="946150"/>
          <a:ext cx="8174995" cy="496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812">
                <a:tc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err="1"/>
                        <a:t>EpoBS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CERA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DA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NO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</a:t>
                      </a:r>
                      <a:r>
                        <a:rPr kumimoji="1" lang="ja-JP" altLang="en-US" sz="1400" dirty="0"/>
                        <a:t>値</a:t>
                      </a:r>
                      <a:endParaRPr kumimoji="1" lang="en-US" altLang="ja-JP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7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年　齢 　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歳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62.79±10.75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64.46±14.33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61.31±11.34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61.76±5.49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p=0.0054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709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透析時間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hr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4.11±0.28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4.01±0.22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4.01±0.29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4.05±0.15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p=0.00023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P=0.0053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kumimoji="1" lang="ja-JP" altLang="en-US" sz="1400" b="1" baseline="30000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70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DW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　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㎏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58.66±11.00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60.35±10.58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62.48±11.35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63.36±15.85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p=0.0031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P=0.023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70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BMI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21.70±3.16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22.15±3.64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23.19±4.79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　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23.15±4.20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p=0.0027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P=0.041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70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CTR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　   　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(%)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46.32±4.22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48.71±5.56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49.86±5.10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52.74±3.89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p=0.00048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p=0.032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357">
                <a:tc>
                  <a:txBody>
                    <a:bodyPr/>
                    <a:lstStyle/>
                    <a:p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Kt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/V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1.68±0.35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1.48±0.22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1.54±0.27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1.57±0.26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p=0.0026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3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223">
                <a:tc>
                  <a:txBody>
                    <a:bodyPr/>
                    <a:lstStyle/>
                    <a:p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nPCR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kumimoji="1" lang="en-US" altLang="ja-JP" sz="1000" b="1" dirty="0">
                          <a:solidFill>
                            <a:srgbClr val="002060"/>
                          </a:solidFill>
                        </a:rPr>
                        <a:t>(g/</a:t>
                      </a:r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</a:rPr>
                        <a:t>㎏</a:t>
                      </a:r>
                      <a:r>
                        <a:rPr kumimoji="1" lang="en-US" altLang="ja-JP" sz="1000" b="1" dirty="0">
                          <a:solidFill>
                            <a:srgbClr val="002060"/>
                          </a:solidFill>
                        </a:rPr>
                        <a:t>/day)</a:t>
                      </a:r>
                      <a:endParaRPr kumimoji="1" lang="ja-JP" altLang="en-US" sz="1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0.84±0.11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0.85±0.15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0.82±1.35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0.95±0.19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GNRI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94.31±5.69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93.65±5.18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93.22±6.89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94.16±5.10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317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%CGR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　　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(%)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111.44±20.28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99.17±21.47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97.63±22.53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102.33±42.13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0258" name="タイトル 7"/>
          <p:cNvSpPr txBox="1">
            <a:spLocks/>
          </p:cNvSpPr>
          <p:nvPr/>
        </p:nvSpPr>
        <p:spPr bwMode="auto">
          <a:xfrm>
            <a:off x="0" y="266700"/>
            <a:ext cx="31369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ＥＳＡ別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: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背景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　</a:t>
            </a:r>
          </a:p>
        </p:txBody>
      </p:sp>
      <p:grpSp>
        <p:nvGrpSpPr>
          <p:cNvPr id="50259" name="グループ化 12"/>
          <p:cNvGrpSpPr>
            <a:grpSpLocks/>
          </p:cNvGrpSpPr>
          <p:nvPr/>
        </p:nvGrpSpPr>
        <p:grpSpPr bwMode="auto">
          <a:xfrm>
            <a:off x="3222625" y="5989638"/>
            <a:ext cx="5500688" cy="347662"/>
            <a:chOff x="2509761" y="6052518"/>
            <a:chExt cx="5069341" cy="346678"/>
          </a:xfrm>
        </p:grpSpPr>
        <p:grpSp>
          <p:nvGrpSpPr>
            <p:cNvPr id="50260" name="グループ化 13"/>
            <p:cNvGrpSpPr>
              <a:grpSpLocks/>
            </p:cNvGrpSpPr>
            <p:nvPr/>
          </p:nvGrpSpPr>
          <p:grpSpPr bwMode="auto">
            <a:xfrm>
              <a:off x="2509761" y="6052518"/>
              <a:ext cx="4382812" cy="346678"/>
              <a:chOff x="609569" y="6045883"/>
              <a:chExt cx="4382812" cy="346678"/>
            </a:xfrm>
          </p:grpSpPr>
          <p:sp>
            <p:nvSpPr>
              <p:cNvPr id="50262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609569" y="6053552"/>
                <a:ext cx="2191407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EpoBS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CERA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1</a:t>
                </a:r>
                <a:r>
                  <a:rPr lang="ja-JP" altLang="en-US" sz="14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4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0263" name="テキスト ボックス 16"/>
              <p:cNvSpPr txBox="1">
                <a:spLocks noChangeArrowheads="1"/>
              </p:cNvSpPr>
              <p:nvPr/>
            </p:nvSpPr>
            <p:spPr bwMode="auto">
              <a:xfrm>
                <a:off x="3359049" y="6051197"/>
                <a:ext cx="1633332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CERA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DA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3</a:t>
                </a:r>
                <a:r>
                  <a:rPr lang="ja-JP" altLang="en-US" sz="16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0264" name="テキスト ボックス 17"/>
              <p:cNvSpPr txBox="1">
                <a:spLocks noChangeArrowheads="1"/>
              </p:cNvSpPr>
              <p:nvPr/>
            </p:nvSpPr>
            <p:spPr bwMode="auto">
              <a:xfrm>
                <a:off x="2141194" y="6045883"/>
                <a:ext cx="1319562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EpoBS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DA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2</a:t>
                </a:r>
                <a:r>
                  <a:rPr lang="ja-JP" altLang="en-US" sz="14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4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0261" name="テキスト ボックス 14"/>
            <p:cNvSpPr txBox="1">
              <a:spLocks noChangeArrowheads="1"/>
            </p:cNvSpPr>
            <p:nvPr/>
          </p:nvSpPr>
          <p:spPr bwMode="auto">
            <a:xfrm>
              <a:off x="6378518" y="6052518"/>
              <a:ext cx="1200584" cy="339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>
                  <a:solidFill>
                    <a:srgbClr val="FF0000"/>
                  </a:solidFill>
                </a:rPr>
                <a:t>CERA</a:t>
              </a:r>
              <a:r>
                <a:rPr lang="ja-JP" altLang="en-US" sz="1400" b="1">
                  <a:solidFill>
                    <a:srgbClr val="FF0000"/>
                  </a:solidFill>
                </a:rPr>
                <a:t>：</a:t>
              </a:r>
              <a:r>
                <a:rPr lang="en-US" altLang="ja-JP" sz="1400" b="1">
                  <a:solidFill>
                    <a:srgbClr val="FF0000"/>
                  </a:solidFill>
                </a:rPr>
                <a:t>NO</a:t>
              </a:r>
              <a:r>
                <a:rPr lang="ja-JP" altLang="en-US" sz="1600" b="1">
                  <a:solidFill>
                    <a:srgbClr val="FF0000"/>
                  </a:solidFill>
                </a:rPr>
                <a:t>*</a:t>
              </a:r>
              <a:r>
                <a:rPr lang="en-US" altLang="ja-JP" sz="1600" b="1" baseline="30000">
                  <a:solidFill>
                    <a:srgbClr val="FF0000"/>
                  </a:solidFill>
                </a:rPr>
                <a:t>4</a:t>
              </a:r>
              <a:r>
                <a:rPr lang="ja-JP" altLang="en-US" sz="1600" b="1" baseline="30000">
                  <a:solidFill>
                    <a:srgbClr val="FF0000"/>
                  </a:solidFill>
                </a:rPr>
                <a:t> </a:t>
              </a:r>
              <a:endParaRPr lang="ja-JP" altLang="en-US" sz="16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1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1298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1300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01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1299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202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1296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297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444500" y="925513"/>
          <a:ext cx="8476862" cy="5021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3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6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662">
                <a:tc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err="1"/>
                        <a:t>EpoBS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CERA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DA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NO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</a:t>
                      </a:r>
                      <a:r>
                        <a:rPr kumimoji="1" lang="ja-JP" altLang="en-US" sz="1400" dirty="0"/>
                        <a:t>値</a:t>
                      </a:r>
                      <a:endParaRPr kumimoji="1" lang="en-US" altLang="ja-JP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796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TP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(g/dl)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6.58±0.43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6.52±0.40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6.46±0.42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6.45±0.33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37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Alb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(g/dl)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3.72±0.25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3.65±0.29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3.61±0.38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3.68±0.28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p=0.0059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97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RBC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(×10</a:t>
                      </a:r>
                      <a:r>
                        <a:rPr kumimoji="1" lang="en-US" altLang="ja-JP" sz="1400" b="1" baseline="30000" dirty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μg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349.07±34.33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368.96±45.57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358.23±42.15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387.92±32.35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p=0.045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p=0.0048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3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21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MCV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fl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101.26±5.49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96.41±5.51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98.61±5.96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98.27±5.43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328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MCH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Pg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>
                          <a:solidFill>
                            <a:srgbClr val="002060"/>
                          </a:solidFill>
                        </a:rPr>
                        <a:t>31.86±1.98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30.40±1.88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31.01±1.98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31.29±1.38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p=0.0002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p=0.00022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3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21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MCHC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(%)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31.48±1.98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30.40±5.51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31.41±1.83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31.79±1.45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328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PLAT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(×10</a:t>
                      </a:r>
                      <a:r>
                        <a:rPr kumimoji="1" lang="en-US" altLang="ja-JP" sz="1400" b="1" baseline="30000" dirty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kumimoji="1" lang="en-US" altLang="ja-JP" sz="1400" b="1" baseline="0" dirty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kumimoji="1" lang="en-US" altLang="ja-JP" sz="1400" b="1" baseline="0" dirty="0" err="1">
                          <a:solidFill>
                            <a:srgbClr val="002060"/>
                          </a:solidFill>
                        </a:rPr>
                        <a:t>μl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19.43±5.96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17.86±7.33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17.78±5.86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18.43±4.36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p=0.042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p=0.014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2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328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WBC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(/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μl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</a:rPr>
                        <a:t>6647.59±2008.67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</a:rPr>
                        <a:t>5705.32±1545.32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</a:rPr>
                        <a:t>6052.70±2024.66</a:t>
                      </a:r>
                      <a:endParaRPr kumimoji="1" lang="ja-JP" alt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</a:rPr>
                        <a:t>5765.92±1302.15</a:t>
                      </a:r>
                      <a:endParaRPr kumimoji="1" lang="ja-JP" alt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p=0.010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p=0.0023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3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21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CRP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㎎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0.47±1.01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0.46±1.47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0.39±0.83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0.27±0.47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21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Fe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μg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65.48±22.71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62.44±29.30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67.51±21.71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72.85±30.12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p=0.025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2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1289" name="タイトル 7"/>
          <p:cNvSpPr txBox="1">
            <a:spLocks/>
          </p:cNvSpPr>
          <p:nvPr/>
        </p:nvSpPr>
        <p:spPr bwMode="auto">
          <a:xfrm>
            <a:off x="0" y="266700"/>
            <a:ext cx="31369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ＥＳＡ別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: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背景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　</a:t>
            </a:r>
          </a:p>
        </p:txBody>
      </p:sp>
      <p:grpSp>
        <p:nvGrpSpPr>
          <p:cNvPr id="51290" name="グループ化 12"/>
          <p:cNvGrpSpPr>
            <a:grpSpLocks/>
          </p:cNvGrpSpPr>
          <p:nvPr/>
        </p:nvGrpSpPr>
        <p:grpSpPr bwMode="auto">
          <a:xfrm>
            <a:off x="3509963" y="6011863"/>
            <a:ext cx="5499100" cy="346075"/>
            <a:chOff x="2509761" y="6052518"/>
            <a:chExt cx="5069341" cy="346678"/>
          </a:xfrm>
        </p:grpSpPr>
        <p:grpSp>
          <p:nvGrpSpPr>
            <p:cNvPr id="51291" name="グループ化 13"/>
            <p:cNvGrpSpPr>
              <a:grpSpLocks/>
            </p:cNvGrpSpPr>
            <p:nvPr/>
          </p:nvGrpSpPr>
          <p:grpSpPr bwMode="auto">
            <a:xfrm>
              <a:off x="2509761" y="6052518"/>
              <a:ext cx="4382812" cy="346678"/>
              <a:chOff x="609569" y="6045883"/>
              <a:chExt cx="4382812" cy="346678"/>
            </a:xfrm>
          </p:grpSpPr>
          <p:sp>
            <p:nvSpPr>
              <p:cNvPr id="51293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609569" y="6053552"/>
                <a:ext cx="2191407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EpoBS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CERA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1</a:t>
                </a:r>
                <a:r>
                  <a:rPr lang="ja-JP" altLang="en-US" sz="14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4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1294" name="テキスト ボックス 16"/>
              <p:cNvSpPr txBox="1">
                <a:spLocks noChangeArrowheads="1"/>
              </p:cNvSpPr>
              <p:nvPr/>
            </p:nvSpPr>
            <p:spPr bwMode="auto">
              <a:xfrm>
                <a:off x="3359049" y="6051197"/>
                <a:ext cx="1633332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CERA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DA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3</a:t>
                </a:r>
                <a:r>
                  <a:rPr lang="ja-JP" altLang="en-US" sz="16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1295" name="テキスト ボックス 17"/>
              <p:cNvSpPr txBox="1">
                <a:spLocks noChangeArrowheads="1"/>
              </p:cNvSpPr>
              <p:nvPr/>
            </p:nvSpPr>
            <p:spPr bwMode="auto">
              <a:xfrm>
                <a:off x="2141194" y="6045883"/>
                <a:ext cx="1319562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EpoBS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DA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2</a:t>
                </a:r>
                <a:r>
                  <a:rPr lang="ja-JP" altLang="en-US" sz="14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4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1292" name="テキスト ボックス 14"/>
            <p:cNvSpPr txBox="1">
              <a:spLocks noChangeArrowheads="1"/>
            </p:cNvSpPr>
            <p:nvPr/>
          </p:nvSpPr>
          <p:spPr bwMode="auto">
            <a:xfrm>
              <a:off x="6378518" y="6052518"/>
              <a:ext cx="1200584" cy="339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>
                  <a:solidFill>
                    <a:srgbClr val="FF0000"/>
                  </a:solidFill>
                </a:rPr>
                <a:t>CERA</a:t>
              </a:r>
              <a:r>
                <a:rPr lang="ja-JP" altLang="en-US" sz="1400" b="1">
                  <a:solidFill>
                    <a:srgbClr val="FF0000"/>
                  </a:solidFill>
                </a:rPr>
                <a:t>：</a:t>
              </a:r>
              <a:r>
                <a:rPr lang="en-US" altLang="ja-JP" sz="1400" b="1">
                  <a:solidFill>
                    <a:srgbClr val="FF0000"/>
                  </a:solidFill>
                </a:rPr>
                <a:t>NO</a:t>
              </a:r>
              <a:r>
                <a:rPr lang="ja-JP" altLang="en-US" sz="1600" b="1">
                  <a:solidFill>
                    <a:srgbClr val="FF0000"/>
                  </a:solidFill>
                </a:rPr>
                <a:t>*</a:t>
              </a:r>
              <a:r>
                <a:rPr lang="en-US" altLang="ja-JP" sz="1600" b="1" baseline="30000">
                  <a:solidFill>
                    <a:srgbClr val="FF0000"/>
                  </a:solidFill>
                </a:rPr>
                <a:t>4</a:t>
              </a:r>
              <a:r>
                <a:rPr lang="ja-JP" altLang="en-US" sz="1600" b="1" baseline="30000">
                  <a:solidFill>
                    <a:srgbClr val="FF0000"/>
                  </a:solidFill>
                </a:rPr>
                <a:t> </a:t>
              </a:r>
              <a:endParaRPr lang="ja-JP" altLang="en-US" sz="16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5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2294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2296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2297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2295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2226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2292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93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460375" y="1290638"/>
          <a:ext cx="8097381" cy="4209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2806">
                <a:tc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err="1"/>
                        <a:t>EpoBS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CERA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DA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NO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</a:t>
                      </a:r>
                      <a:r>
                        <a:rPr kumimoji="1" lang="ja-JP" altLang="en-US" sz="1400" dirty="0"/>
                        <a:t>値</a:t>
                      </a:r>
                      <a:endParaRPr kumimoji="1" lang="en-US" altLang="ja-JP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16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Na</a:t>
                      </a:r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         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mEq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140.40±1.43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139.50±3.06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139.21±2.59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140.79±2.08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16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K            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mEq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4.32±0.57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4.54±0.81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4.23±0.58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4.62±0.87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783">
                <a:tc>
                  <a:txBody>
                    <a:bodyPr/>
                    <a:lstStyle/>
                    <a:p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iP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            (mg/dl)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5.20±1.15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5.05±1.10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5.10±1.07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5.49±1.29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p=0.0047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*</a:t>
                      </a:r>
                      <a:r>
                        <a:rPr kumimoji="1" lang="en-US" altLang="ja-JP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游ゴシック" panose="020B0400000000000000" pitchFamily="50" charset="-128"/>
                          <a:cs typeface="+mn-cs"/>
                        </a:rPr>
                        <a:t>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169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002060"/>
                          </a:solidFill>
                        </a:rPr>
                        <a:t>補正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Ca (mg/dl)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8.70±0.93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9.13±0.52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9.19±0.64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8.85±0.44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4854">
                <a:tc>
                  <a:txBody>
                    <a:bodyPr/>
                    <a:lstStyle/>
                    <a:p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-PTH      (</a:t>
                      </a:r>
                      <a:r>
                        <a:rPr kumimoji="1" lang="en-US" altLang="ja-JP" sz="1400" b="1" dirty="0" err="1">
                          <a:solidFill>
                            <a:srgbClr val="002060"/>
                          </a:solidFill>
                        </a:rPr>
                        <a:t>Pg</a:t>
                      </a:r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/dl)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183.57±78.54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175.73±129.58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173.44±85.47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212.32±122.32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16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β2MG     (mg/L)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26.62±4.51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25.83±6.27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25.83±6.27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rgbClr val="002060"/>
                          </a:solidFill>
                        </a:rPr>
                        <a:t>26.63±11.07</a:t>
                      </a:r>
                      <a:endParaRPr kumimoji="1" lang="ja-JP" alt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n.s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85" name="タイトル 7"/>
          <p:cNvSpPr txBox="1">
            <a:spLocks/>
          </p:cNvSpPr>
          <p:nvPr/>
        </p:nvSpPr>
        <p:spPr bwMode="auto">
          <a:xfrm>
            <a:off x="0" y="266700"/>
            <a:ext cx="31369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ＥＳＡ別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: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背景３　　</a:t>
            </a:r>
          </a:p>
        </p:txBody>
      </p:sp>
      <p:grpSp>
        <p:nvGrpSpPr>
          <p:cNvPr id="52286" name="グループ化 12"/>
          <p:cNvGrpSpPr>
            <a:grpSpLocks/>
          </p:cNvGrpSpPr>
          <p:nvPr/>
        </p:nvGrpSpPr>
        <p:grpSpPr bwMode="auto">
          <a:xfrm>
            <a:off x="3146425" y="5578475"/>
            <a:ext cx="5500688" cy="347663"/>
            <a:chOff x="2509761" y="6052518"/>
            <a:chExt cx="5069341" cy="346678"/>
          </a:xfrm>
        </p:grpSpPr>
        <p:grpSp>
          <p:nvGrpSpPr>
            <p:cNvPr id="52287" name="グループ化 13"/>
            <p:cNvGrpSpPr>
              <a:grpSpLocks/>
            </p:cNvGrpSpPr>
            <p:nvPr/>
          </p:nvGrpSpPr>
          <p:grpSpPr bwMode="auto">
            <a:xfrm>
              <a:off x="2509761" y="6052518"/>
              <a:ext cx="4382812" cy="346678"/>
              <a:chOff x="609569" y="6045883"/>
              <a:chExt cx="4382812" cy="346678"/>
            </a:xfrm>
          </p:grpSpPr>
          <p:sp>
            <p:nvSpPr>
              <p:cNvPr id="52289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609569" y="6053552"/>
                <a:ext cx="2191407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EpoBS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CERA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1</a:t>
                </a:r>
                <a:r>
                  <a:rPr lang="ja-JP" altLang="en-US" sz="14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4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2290" name="テキスト ボックス 16"/>
              <p:cNvSpPr txBox="1">
                <a:spLocks noChangeArrowheads="1"/>
              </p:cNvSpPr>
              <p:nvPr/>
            </p:nvSpPr>
            <p:spPr bwMode="auto">
              <a:xfrm>
                <a:off x="3359049" y="6051197"/>
                <a:ext cx="1633332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CERA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DA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3</a:t>
                </a:r>
                <a:r>
                  <a:rPr lang="ja-JP" altLang="en-US" sz="16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2291" name="テキスト ボックス 17"/>
              <p:cNvSpPr txBox="1">
                <a:spLocks noChangeArrowheads="1"/>
              </p:cNvSpPr>
              <p:nvPr/>
            </p:nvSpPr>
            <p:spPr bwMode="auto">
              <a:xfrm>
                <a:off x="2141194" y="6045883"/>
                <a:ext cx="1319562" cy="3390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>
                    <a:solidFill>
                      <a:srgbClr val="FF0000"/>
                    </a:solidFill>
                  </a:rPr>
                  <a:t>EpoBS</a:t>
                </a:r>
                <a:r>
                  <a:rPr lang="ja-JP" altLang="en-US" sz="1400" b="1">
                    <a:solidFill>
                      <a:srgbClr val="FF0000"/>
                    </a:solidFill>
                  </a:rPr>
                  <a:t>：</a:t>
                </a:r>
                <a:r>
                  <a:rPr lang="en-US" altLang="ja-JP" sz="1400" b="1">
                    <a:solidFill>
                      <a:srgbClr val="FF0000"/>
                    </a:solidFill>
                  </a:rPr>
                  <a:t>DA</a:t>
                </a:r>
                <a:r>
                  <a:rPr lang="ja-JP" altLang="en-US" sz="1600" b="1">
                    <a:solidFill>
                      <a:srgbClr val="FF0000"/>
                    </a:solidFill>
                  </a:rPr>
                  <a:t>*</a:t>
                </a:r>
                <a:r>
                  <a:rPr lang="en-US" altLang="ja-JP" sz="1600" b="1" baseline="30000">
                    <a:solidFill>
                      <a:srgbClr val="FF0000"/>
                    </a:solidFill>
                  </a:rPr>
                  <a:t>2</a:t>
                </a:r>
                <a:r>
                  <a:rPr lang="ja-JP" altLang="en-US" sz="1400" b="1" baseline="30000">
                    <a:solidFill>
                      <a:srgbClr val="FF0000"/>
                    </a:solidFill>
                  </a:rPr>
                  <a:t> </a:t>
                </a:r>
                <a:endParaRPr lang="ja-JP" altLang="en-US" sz="14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2288" name="テキスト ボックス 14"/>
            <p:cNvSpPr txBox="1">
              <a:spLocks noChangeArrowheads="1"/>
            </p:cNvSpPr>
            <p:nvPr/>
          </p:nvSpPr>
          <p:spPr bwMode="auto">
            <a:xfrm>
              <a:off x="6378518" y="6052518"/>
              <a:ext cx="1200584" cy="339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>
                  <a:solidFill>
                    <a:srgbClr val="FF0000"/>
                  </a:solidFill>
                </a:rPr>
                <a:t>CERA</a:t>
              </a:r>
              <a:r>
                <a:rPr lang="ja-JP" altLang="en-US" sz="1400" b="1">
                  <a:solidFill>
                    <a:srgbClr val="FF0000"/>
                  </a:solidFill>
                </a:rPr>
                <a:t>：</a:t>
              </a:r>
              <a:r>
                <a:rPr lang="en-US" altLang="ja-JP" sz="1400" b="1">
                  <a:solidFill>
                    <a:srgbClr val="FF0000"/>
                  </a:solidFill>
                </a:rPr>
                <a:t>NO</a:t>
              </a:r>
              <a:r>
                <a:rPr lang="ja-JP" altLang="en-US" sz="1600" b="1">
                  <a:solidFill>
                    <a:srgbClr val="FF0000"/>
                  </a:solidFill>
                </a:rPr>
                <a:t>*</a:t>
              </a:r>
              <a:r>
                <a:rPr lang="en-US" altLang="ja-JP" sz="1600" b="1" baseline="30000">
                  <a:solidFill>
                    <a:srgbClr val="FF0000"/>
                  </a:solidFill>
                </a:rPr>
                <a:t>4</a:t>
              </a:r>
              <a:r>
                <a:rPr lang="ja-JP" altLang="en-US" sz="1600" b="1" baseline="30000">
                  <a:solidFill>
                    <a:srgbClr val="FF0000"/>
                  </a:solidFill>
                </a:rPr>
                <a:t> </a:t>
              </a:r>
              <a:endParaRPr lang="ja-JP" altLang="en-US" sz="16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49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3330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3332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3333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333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3250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3328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329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3" name="グラフ 12">
            <a:extLst/>
          </p:cNvPr>
          <p:cNvGraphicFramePr>
            <a:graphicFrameLocks/>
          </p:cNvGraphicFramePr>
          <p:nvPr/>
        </p:nvGraphicFramePr>
        <p:xfrm>
          <a:off x="264504" y="955273"/>
          <a:ext cx="8409113" cy="529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52" name="タイトル 7"/>
          <p:cNvSpPr txBox="1">
            <a:spLocks/>
          </p:cNvSpPr>
          <p:nvPr/>
        </p:nvSpPr>
        <p:spPr bwMode="auto">
          <a:xfrm>
            <a:off x="0" y="268288"/>
            <a:ext cx="2128838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Ｈｂ　</a:t>
            </a:r>
          </a:p>
        </p:txBody>
      </p:sp>
      <p:sp>
        <p:nvSpPr>
          <p:cNvPr id="53253" name="テキスト ボックス 11"/>
          <p:cNvSpPr txBox="1">
            <a:spLocks noChangeArrowheads="1"/>
          </p:cNvSpPr>
          <p:nvPr/>
        </p:nvSpPr>
        <p:spPr bwMode="auto">
          <a:xfrm>
            <a:off x="6948488" y="4929188"/>
            <a:ext cx="15319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MEAN±SD</a:t>
            </a:r>
            <a:endParaRPr lang="ja-JP" altLang="en-US" sz="1200" b="1"/>
          </a:p>
        </p:txBody>
      </p:sp>
      <p:sp>
        <p:nvSpPr>
          <p:cNvPr id="53254" name="テキスト ボックス 1"/>
          <p:cNvSpPr txBox="1">
            <a:spLocks noChangeArrowheads="1"/>
          </p:cNvSpPr>
          <p:nvPr/>
        </p:nvSpPr>
        <p:spPr bwMode="auto">
          <a:xfrm>
            <a:off x="903288" y="1195388"/>
            <a:ext cx="822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100" b="1"/>
              <a:t>(g/dl)</a:t>
            </a:r>
            <a:endParaRPr lang="ja-JP" altLang="en-US" sz="1100" b="1"/>
          </a:p>
        </p:txBody>
      </p:sp>
      <p:sp>
        <p:nvSpPr>
          <p:cNvPr id="53255" name="テキスト ボックス 14"/>
          <p:cNvSpPr txBox="1">
            <a:spLocks noChangeArrowheads="1"/>
          </p:cNvSpPr>
          <p:nvPr/>
        </p:nvSpPr>
        <p:spPr bwMode="auto">
          <a:xfrm>
            <a:off x="2622550" y="5680075"/>
            <a:ext cx="7572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14)</a:t>
            </a:r>
            <a:r>
              <a:rPr lang="ja-JP" altLang="en-US" sz="1200" b="1"/>
              <a:t>　　</a:t>
            </a:r>
          </a:p>
        </p:txBody>
      </p:sp>
      <p:sp>
        <p:nvSpPr>
          <p:cNvPr id="53256" name="テキスト ボックス 15"/>
          <p:cNvSpPr txBox="1">
            <a:spLocks noChangeArrowheads="1"/>
          </p:cNvSpPr>
          <p:nvPr/>
        </p:nvSpPr>
        <p:spPr bwMode="auto">
          <a:xfrm>
            <a:off x="7099300" y="5680075"/>
            <a:ext cx="755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9)</a:t>
            </a:r>
            <a:r>
              <a:rPr lang="ja-JP" altLang="en-US" sz="1200" b="1"/>
              <a:t>　　</a:t>
            </a:r>
          </a:p>
        </p:txBody>
      </p:sp>
      <p:sp>
        <p:nvSpPr>
          <p:cNvPr id="53257" name="テキスト ボックス 16"/>
          <p:cNvSpPr txBox="1">
            <a:spLocks noChangeArrowheads="1"/>
          </p:cNvSpPr>
          <p:nvPr/>
        </p:nvSpPr>
        <p:spPr bwMode="auto">
          <a:xfrm>
            <a:off x="5732463" y="5680075"/>
            <a:ext cx="755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32)</a:t>
            </a:r>
            <a:r>
              <a:rPr lang="ja-JP" altLang="en-US" sz="1200" b="1"/>
              <a:t>　　</a:t>
            </a:r>
          </a:p>
        </p:txBody>
      </p:sp>
      <p:sp>
        <p:nvSpPr>
          <p:cNvPr id="53258" name="テキスト ボックス 17"/>
          <p:cNvSpPr txBox="1">
            <a:spLocks noChangeArrowheads="1"/>
          </p:cNvSpPr>
          <p:nvPr/>
        </p:nvSpPr>
        <p:spPr bwMode="auto">
          <a:xfrm>
            <a:off x="4295775" y="5680075"/>
            <a:ext cx="757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39)</a:t>
            </a:r>
            <a:r>
              <a:rPr lang="ja-JP" altLang="en-US" sz="1200" b="1"/>
              <a:t>　　</a:t>
            </a:r>
          </a:p>
        </p:txBody>
      </p:sp>
      <p:grpSp>
        <p:nvGrpSpPr>
          <p:cNvPr id="53259" name="グループ化 22"/>
          <p:cNvGrpSpPr>
            <a:grpSpLocks/>
          </p:cNvGrpSpPr>
          <p:nvPr/>
        </p:nvGrpSpPr>
        <p:grpSpPr bwMode="auto">
          <a:xfrm>
            <a:off x="3624263" y="1747838"/>
            <a:ext cx="933450" cy="214312"/>
            <a:chOff x="6025243" y="522514"/>
            <a:chExt cx="824594" cy="153005"/>
          </a:xfrm>
        </p:grpSpPr>
        <p:cxnSp>
          <p:nvCxnSpPr>
            <p:cNvPr id="4" name="直線コネクタ 3"/>
            <p:cNvCxnSpPr/>
            <p:nvPr/>
          </p:nvCxnSpPr>
          <p:spPr>
            <a:xfrm>
              <a:off x="6033657" y="530447"/>
              <a:ext cx="0" cy="1394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>
              <a:cxnSpLocks/>
            </p:cNvCxnSpPr>
            <p:nvPr/>
          </p:nvCxnSpPr>
          <p:spPr>
            <a:xfrm flipH="1">
              <a:off x="6849837" y="530447"/>
              <a:ext cx="0" cy="145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260" name="テキスト ボックス 23"/>
          <p:cNvSpPr txBox="1">
            <a:spLocks noChangeArrowheads="1"/>
          </p:cNvSpPr>
          <p:nvPr/>
        </p:nvSpPr>
        <p:spPr bwMode="auto">
          <a:xfrm>
            <a:off x="1939925" y="1893888"/>
            <a:ext cx="519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>
                <a:solidFill>
                  <a:srgbClr val="FF0000"/>
                </a:solidFill>
              </a:rPr>
              <a:t>***</a:t>
            </a:r>
          </a:p>
        </p:txBody>
      </p:sp>
      <p:grpSp>
        <p:nvGrpSpPr>
          <p:cNvPr id="53261" name="グループ化 35"/>
          <p:cNvGrpSpPr>
            <a:grpSpLocks/>
          </p:cNvGrpSpPr>
          <p:nvPr/>
        </p:nvGrpSpPr>
        <p:grpSpPr bwMode="auto">
          <a:xfrm>
            <a:off x="1779588" y="1930400"/>
            <a:ext cx="898525" cy="138113"/>
            <a:chOff x="6025243" y="522514"/>
            <a:chExt cx="824594" cy="153005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6033984" y="531308"/>
              <a:ext cx="0" cy="138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>
              <a:cxnSpLocks/>
            </p:cNvCxnSpPr>
            <p:nvPr/>
          </p:nvCxnSpPr>
          <p:spPr>
            <a:xfrm flipH="1">
              <a:off x="6849837" y="531308"/>
              <a:ext cx="0" cy="1442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62" name="グループ化 39"/>
          <p:cNvGrpSpPr>
            <a:grpSpLocks/>
          </p:cNvGrpSpPr>
          <p:nvPr/>
        </p:nvGrpSpPr>
        <p:grpSpPr bwMode="auto">
          <a:xfrm>
            <a:off x="1771650" y="2359025"/>
            <a:ext cx="473075" cy="142875"/>
            <a:chOff x="6025243" y="522514"/>
            <a:chExt cx="824594" cy="153005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6033545" y="531015"/>
              <a:ext cx="0" cy="1377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>
              <a:cxnSpLocks/>
            </p:cNvCxnSpPr>
            <p:nvPr/>
          </p:nvCxnSpPr>
          <p:spPr>
            <a:xfrm flipH="1">
              <a:off x="6849837" y="531015"/>
              <a:ext cx="0" cy="1445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63" name="グループ化 43"/>
          <p:cNvGrpSpPr>
            <a:grpSpLocks/>
          </p:cNvGrpSpPr>
          <p:nvPr/>
        </p:nvGrpSpPr>
        <p:grpSpPr bwMode="auto">
          <a:xfrm>
            <a:off x="1376363" y="1762125"/>
            <a:ext cx="868362" cy="127000"/>
            <a:chOff x="6025243" y="522514"/>
            <a:chExt cx="824594" cy="153005"/>
          </a:xfrm>
        </p:grpSpPr>
        <p:cxnSp>
          <p:nvCxnSpPr>
            <p:cNvPr id="45" name="直線コネクタ 44"/>
            <p:cNvCxnSpPr/>
            <p:nvPr/>
          </p:nvCxnSpPr>
          <p:spPr>
            <a:xfrm>
              <a:off x="6032780" y="530164"/>
              <a:ext cx="0" cy="1396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>
              <a:cxnSpLocks/>
            </p:cNvCxnSpPr>
            <p:nvPr/>
          </p:nvCxnSpPr>
          <p:spPr>
            <a:xfrm flipH="1">
              <a:off x="6849837" y="530164"/>
              <a:ext cx="0" cy="145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64" name="グループ化 47"/>
          <p:cNvGrpSpPr>
            <a:grpSpLocks/>
          </p:cNvGrpSpPr>
          <p:nvPr/>
        </p:nvGrpSpPr>
        <p:grpSpPr bwMode="auto">
          <a:xfrm>
            <a:off x="3200400" y="1531938"/>
            <a:ext cx="1362075" cy="209550"/>
            <a:chOff x="6025243" y="522514"/>
            <a:chExt cx="824594" cy="153005"/>
          </a:xfrm>
        </p:grpSpPr>
        <p:cxnSp>
          <p:nvCxnSpPr>
            <p:cNvPr id="49" name="直線コネクタ 48"/>
            <p:cNvCxnSpPr/>
            <p:nvPr/>
          </p:nvCxnSpPr>
          <p:spPr>
            <a:xfrm>
              <a:off x="6032932" y="530628"/>
              <a:ext cx="0" cy="1390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>
              <a:cxnSpLocks/>
            </p:cNvCxnSpPr>
            <p:nvPr/>
          </p:nvCxnSpPr>
          <p:spPr>
            <a:xfrm flipH="1">
              <a:off x="6849837" y="530628"/>
              <a:ext cx="0" cy="1448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265" name="テキスト ボックス 51"/>
          <p:cNvSpPr txBox="1">
            <a:spLocks noChangeArrowheads="1"/>
          </p:cNvSpPr>
          <p:nvPr/>
        </p:nvSpPr>
        <p:spPr bwMode="auto">
          <a:xfrm>
            <a:off x="1565275" y="1711325"/>
            <a:ext cx="582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****</a:t>
            </a:r>
          </a:p>
        </p:txBody>
      </p:sp>
      <p:grpSp>
        <p:nvGrpSpPr>
          <p:cNvPr id="53266" name="グループ化 52"/>
          <p:cNvGrpSpPr>
            <a:grpSpLocks/>
          </p:cNvGrpSpPr>
          <p:nvPr/>
        </p:nvGrpSpPr>
        <p:grpSpPr bwMode="auto">
          <a:xfrm>
            <a:off x="4065588" y="1962150"/>
            <a:ext cx="492125" cy="153988"/>
            <a:chOff x="6025243" y="522514"/>
            <a:chExt cx="824594" cy="153005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6033222" y="530401"/>
              <a:ext cx="0" cy="138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>
              <a:cxnSpLocks/>
            </p:cNvCxnSpPr>
            <p:nvPr/>
          </p:nvCxnSpPr>
          <p:spPr>
            <a:xfrm flipH="1">
              <a:off x="6849837" y="530401"/>
              <a:ext cx="0" cy="1451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67" name="グループ化 56"/>
          <p:cNvGrpSpPr>
            <a:grpSpLocks/>
          </p:cNvGrpSpPr>
          <p:nvPr/>
        </p:nvGrpSpPr>
        <p:grpSpPr bwMode="auto">
          <a:xfrm>
            <a:off x="5481638" y="1555750"/>
            <a:ext cx="920750" cy="185738"/>
            <a:chOff x="6025243" y="522514"/>
            <a:chExt cx="824594" cy="153005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6033773" y="530360"/>
              <a:ext cx="0" cy="1386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>
              <a:cxnSpLocks/>
            </p:cNvCxnSpPr>
            <p:nvPr/>
          </p:nvCxnSpPr>
          <p:spPr>
            <a:xfrm flipH="1">
              <a:off x="6849837" y="530360"/>
              <a:ext cx="0" cy="1451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68" name="グループ化 60"/>
          <p:cNvGrpSpPr>
            <a:grpSpLocks/>
          </p:cNvGrpSpPr>
          <p:nvPr/>
        </p:nvGrpSpPr>
        <p:grpSpPr bwMode="auto">
          <a:xfrm>
            <a:off x="6784975" y="1566863"/>
            <a:ext cx="1470025" cy="158750"/>
            <a:chOff x="6025243" y="522514"/>
            <a:chExt cx="824594" cy="153005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6033258" y="530164"/>
              <a:ext cx="0" cy="1392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>
              <a:cxnSpLocks/>
            </p:cNvCxnSpPr>
            <p:nvPr/>
          </p:nvCxnSpPr>
          <p:spPr>
            <a:xfrm flipH="1">
              <a:off x="6849837" y="530164"/>
              <a:ext cx="0" cy="145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69" name="グループ化 64"/>
          <p:cNvGrpSpPr>
            <a:grpSpLocks/>
          </p:cNvGrpSpPr>
          <p:nvPr/>
        </p:nvGrpSpPr>
        <p:grpSpPr bwMode="auto">
          <a:xfrm>
            <a:off x="7769225" y="2035175"/>
            <a:ext cx="485775" cy="146050"/>
            <a:chOff x="6025243" y="522514"/>
            <a:chExt cx="824594" cy="153005"/>
          </a:xfrm>
        </p:grpSpPr>
        <p:cxnSp>
          <p:nvCxnSpPr>
            <p:cNvPr id="66" name="直線コネクタ 65"/>
            <p:cNvCxnSpPr/>
            <p:nvPr/>
          </p:nvCxnSpPr>
          <p:spPr>
            <a:xfrm>
              <a:off x="6033328" y="530830"/>
              <a:ext cx="0" cy="1380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cxnSpLocks/>
            </p:cNvCxnSpPr>
            <p:nvPr/>
          </p:nvCxnSpPr>
          <p:spPr>
            <a:xfrm flipH="1">
              <a:off x="6849837" y="530830"/>
              <a:ext cx="0" cy="1446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70" name="グループ化 68"/>
          <p:cNvGrpSpPr>
            <a:grpSpLocks/>
          </p:cNvGrpSpPr>
          <p:nvPr/>
        </p:nvGrpSpPr>
        <p:grpSpPr bwMode="auto">
          <a:xfrm>
            <a:off x="7289800" y="1778000"/>
            <a:ext cx="965200" cy="174625"/>
            <a:chOff x="6025243" y="522514"/>
            <a:chExt cx="824594" cy="153005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6033380" y="530860"/>
              <a:ext cx="0" cy="1390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>
              <a:cxnSpLocks/>
            </p:cNvCxnSpPr>
            <p:nvPr/>
          </p:nvCxnSpPr>
          <p:spPr>
            <a:xfrm flipH="1">
              <a:off x="6849837" y="530860"/>
              <a:ext cx="0" cy="1446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71" name="グループ化 72"/>
          <p:cNvGrpSpPr>
            <a:grpSpLocks/>
          </p:cNvGrpSpPr>
          <p:nvPr/>
        </p:nvGrpSpPr>
        <p:grpSpPr bwMode="auto">
          <a:xfrm>
            <a:off x="5932488" y="1762125"/>
            <a:ext cx="469900" cy="149225"/>
            <a:chOff x="6025243" y="522514"/>
            <a:chExt cx="824594" cy="153005"/>
          </a:xfrm>
        </p:grpSpPr>
        <p:cxnSp>
          <p:nvCxnSpPr>
            <p:cNvPr id="74" name="直線コネクタ 73"/>
            <p:cNvCxnSpPr/>
            <p:nvPr/>
          </p:nvCxnSpPr>
          <p:spPr>
            <a:xfrm>
              <a:off x="6033599" y="530653"/>
              <a:ext cx="0" cy="138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>
              <a:cxnSpLocks/>
            </p:cNvCxnSpPr>
            <p:nvPr/>
          </p:nvCxnSpPr>
          <p:spPr>
            <a:xfrm flipH="1">
              <a:off x="6849837" y="530653"/>
              <a:ext cx="0" cy="144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72" name="グループ化 76"/>
          <p:cNvGrpSpPr>
            <a:grpSpLocks/>
          </p:cNvGrpSpPr>
          <p:nvPr/>
        </p:nvGrpSpPr>
        <p:grpSpPr bwMode="auto">
          <a:xfrm rot="10800000" flipV="1">
            <a:off x="2222500" y="2117725"/>
            <a:ext cx="487363" cy="79375"/>
            <a:chOff x="6025243" y="522514"/>
            <a:chExt cx="824594" cy="153005"/>
          </a:xfrm>
        </p:grpSpPr>
        <p:cxnSp>
          <p:nvCxnSpPr>
            <p:cNvPr id="78" name="直線コネクタ 77"/>
            <p:cNvCxnSpPr/>
            <p:nvPr/>
          </p:nvCxnSpPr>
          <p:spPr>
            <a:xfrm>
              <a:off x="6019871" y="501094"/>
              <a:ext cx="0" cy="1377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>
              <a:off x="6025243" y="5072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cxnSpLocks/>
            </p:cNvCxnSpPr>
            <p:nvPr/>
          </p:nvCxnSpPr>
          <p:spPr>
            <a:xfrm flipH="1">
              <a:off x="6836406" y="501094"/>
              <a:ext cx="0" cy="1438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73" name="グループ化 80"/>
          <p:cNvGrpSpPr>
            <a:grpSpLocks/>
          </p:cNvGrpSpPr>
          <p:nvPr/>
        </p:nvGrpSpPr>
        <p:grpSpPr bwMode="auto">
          <a:xfrm>
            <a:off x="1363663" y="1546225"/>
            <a:ext cx="1314450" cy="195263"/>
            <a:chOff x="6025243" y="522514"/>
            <a:chExt cx="824594" cy="153005"/>
          </a:xfrm>
        </p:grpSpPr>
        <p:cxnSp>
          <p:nvCxnSpPr>
            <p:cNvPr id="82" name="直線コネクタ 81"/>
            <p:cNvCxnSpPr/>
            <p:nvPr/>
          </p:nvCxnSpPr>
          <p:spPr>
            <a:xfrm>
              <a:off x="6033210" y="531222"/>
              <a:ext cx="0" cy="1380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cxnSpLocks/>
            </p:cNvCxnSpPr>
            <p:nvPr/>
          </p:nvCxnSpPr>
          <p:spPr>
            <a:xfrm flipH="1">
              <a:off x="6849837" y="531222"/>
              <a:ext cx="0" cy="1442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274" name="テキスト ボックス 84"/>
          <p:cNvSpPr txBox="1">
            <a:spLocks noChangeArrowheads="1"/>
          </p:cNvSpPr>
          <p:nvPr/>
        </p:nvSpPr>
        <p:spPr bwMode="auto">
          <a:xfrm>
            <a:off x="7885113" y="2006600"/>
            <a:ext cx="284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3275" name="テキスト ボックス 85"/>
          <p:cNvSpPr txBox="1">
            <a:spLocks noChangeArrowheads="1"/>
          </p:cNvSpPr>
          <p:nvPr/>
        </p:nvSpPr>
        <p:spPr bwMode="auto">
          <a:xfrm>
            <a:off x="7593013" y="1719263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</a:t>
            </a:r>
          </a:p>
        </p:txBody>
      </p:sp>
      <p:sp>
        <p:nvSpPr>
          <p:cNvPr id="53276" name="テキスト ボックス 86"/>
          <p:cNvSpPr txBox="1">
            <a:spLocks noChangeArrowheads="1"/>
          </p:cNvSpPr>
          <p:nvPr/>
        </p:nvSpPr>
        <p:spPr bwMode="auto">
          <a:xfrm>
            <a:off x="2190750" y="2093913"/>
            <a:ext cx="581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****</a:t>
            </a:r>
          </a:p>
        </p:txBody>
      </p:sp>
      <p:sp>
        <p:nvSpPr>
          <p:cNvPr id="53277" name="テキスト ボックス 87"/>
          <p:cNvSpPr txBox="1">
            <a:spLocks noChangeArrowheads="1"/>
          </p:cNvSpPr>
          <p:nvPr/>
        </p:nvSpPr>
        <p:spPr bwMode="auto">
          <a:xfrm>
            <a:off x="1738313" y="2324100"/>
            <a:ext cx="58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****</a:t>
            </a:r>
          </a:p>
        </p:txBody>
      </p:sp>
      <p:sp>
        <p:nvSpPr>
          <p:cNvPr id="53278" name="テキスト ボックス 88"/>
          <p:cNvSpPr txBox="1">
            <a:spLocks noChangeArrowheads="1"/>
          </p:cNvSpPr>
          <p:nvPr/>
        </p:nvSpPr>
        <p:spPr bwMode="auto">
          <a:xfrm>
            <a:off x="1771650" y="1508125"/>
            <a:ext cx="48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</a:t>
            </a:r>
          </a:p>
        </p:txBody>
      </p:sp>
      <p:sp>
        <p:nvSpPr>
          <p:cNvPr id="53279" name="テキスト ボックス 89"/>
          <p:cNvSpPr txBox="1">
            <a:spLocks noChangeArrowheads="1"/>
          </p:cNvSpPr>
          <p:nvPr/>
        </p:nvSpPr>
        <p:spPr bwMode="auto">
          <a:xfrm>
            <a:off x="7264400" y="1501775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</a:t>
            </a:r>
          </a:p>
        </p:txBody>
      </p:sp>
      <p:sp>
        <p:nvSpPr>
          <p:cNvPr id="53280" name="テキスト ボックス 90"/>
          <p:cNvSpPr txBox="1">
            <a:spLocks noChangeArrowheads="1"/>
          </p:cNvSpPr>
          <p:nvPr/>
        </p:nvSpPr>
        <p:spPr bwMode="auto">
          <a:xfrm>
            <a:off x="4040188" y="1939925"/>
            <a:ext cx="582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****</a:t>
            </a:r>
          </a:p>
        </p:txBody>
      </p:sp>
      <p:sp>
        <p:nvSpPr>
          <p:cNvPr id="53281" name="テキスト ボックス 91"/>
          <p:cNvSpPr txBox="1">
            <a:spLocks noChangeArrowheads="1"/>
          </p:cNvSpPr>
          <p:nvPr/>
        </p:nvSpPr>
        <p:spPr bwMode="auto">
          <a:xfrm>
            <a:off x="3954463" y="1712913"/>
            <a:ext cx="284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3282" name="テキスト ボックス 92"/>
          <p:cNvSpPr txBox="1">
            <a:spLocks noChangeArrowheads="1"/>
          </p:cNvSpPr>
          <p:nvPr/>
        </p:nvSpPr>
        <p:spPr bwMode="auto">
          <a:xfrm>
            <a:off x="3573463" y="1465263"/>
            <a:ext cx="542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>
                <a:solidFill>
                  <a:srgbClr val="FF0000"/>
                </a:solidFill>
              </a:rPr>
              <a:t>**</a:t>
            </a:r>
          </a:p>
        </p:txBody>
      </p:sp>
      <p:sp>
        <p:nvSpPr>
          <p:cNvPr id="53283" name="テキスト ボックス 93"/>
          <p:cNvSpPr txBox="1">
            <a:spLocks noChangeArrowheads="1"/>
          </p:cNvSpPr>
          <p:nvPr/>
        </p:nvSpPr>
        <p:spPr bwMode="auto">
          <a:xfrm>
            <a:off x="5934075" y="1697038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***</a:t>
            </a:r>
          </a:p>
        </p:txBody>
      </p:sp>
      <p:sp>
        <p:nvSpPr>
          <p:cNvPr id="53284" name="テキスト ボックス 94"/>
          <p:cNvSpPr txBox="1">
            <a:spLocks noChangeArrowheads="1"/>
          </p:cNvSpPr>
          <p:nvPr/>
        </p:nvSpPr>
        <p:spPr bwMode="auto">
          <a:xfrm>
            <a:off x="5783263" y="1503363"/>
            <a:ext cx="26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3285" name="テキスト ボックス 95"/>
          <p:cNvSpPr txBox="1">
            <a:spLocks noChangeArrowheads="1"/>
          </p:cNvSpPr>
          <p:nvPr/>
        </p:nvSpPr>
        <p:spPr bwMode="auto">
          <a:xfrm>
            <a:off x="6596063" y="4124325"/>
            <a:ext cx="828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rgbClr val="FF0000"/>
                </a:solidFill>
              </a:rPr>
              <a:t>* </a:t>
            </a:r>
            <a:r>
              <a:rPr lang="en-US" altLang="ja-JP" sz="1000" b="1">
                <a:solidFill>
                  <a:srgbClr val="FF0000"/>
                </a:solidFill>
              </a:rPr>
              <a:t>p&lt;0.05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3286" name="テキスト ボックス 96"/>
          <p:cNvSpPr txBox="1">
            <a:spLocks noChangeArrowheads="1"/>
          </p:cNvSpPr>
          <p:nvPr/>
        </p:nvSpPr>
        <p:spPr bwMode="auto">
          <a:xfrm>
            <a:off x="7575550" y="4124325"/>
            <a:ext cx="101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rgbClr val="FF0000"/>
                </a:solidFill>
              </a:rPr>
              <a:t>**</a:t>
            </a:r>
            <a:r>
              <a:rPr lang="en-US" altLang="ja-JP" sz="1000" b="1">
                <a:solidFill>
                  <a:srgbClr val="FF0000"/>
                </a:solidFill>
              </a:rPr>
              <a:t>p&lt;0.01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3287" name="テキスト ボックス 97"/>
          <p:cNvSpPr txBox="1">
            <a:spLocks noChangeArrowheads="1"/>
          </p:cNvSpPr>
          <p:nvPr/>
        </p:nvSpPr>
        <p:spPr bwMode="auto">
          <a:xfrm>
            <a:off x="7404100" y="4424363"/>
            <a:ext cx="11128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rgbClr val="FF0000"/>
                </a:solidFill>
              </a:rPr>
              <a:t>**** </a:t>
            </a:r>
            <a:r>
              <a:rPr lang="en-US" altLang="ja-JP" sz="1000" b="1">
                <a:solidFill>
                  <a:srgbClr val="FF0000"/>
                </a:solidFill>
              </a:rPr>
              <a:t>p&lt;0.001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3288" name="テキスト ボックス 98"/>
          <p:cNvSpPr txBox="1">
            <a:spLocks noChangeArrowheads="1"/>
          </p:cNvSpPr>
          <p:nvPr/>
        </p:nvSpPr>
        <p:spPr bwMode="auto">
          <a:xfrm>
            <a:off x="6489700" y="4429125"/>
            <a:ext cx="11001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rgbClr val="FF0000"/>
                </a:solidFill>
              </a:rPr>
              <a:t>***</a:t>
            </a:r>
            <a:r>
              <a:rPr lang="en-US" altLang="ja-JP" sz="1000" b="1">
                <a:solidFill>
                  <a:srgbClr val="FF0000"/>
                </a:solidFill>
              </a:rPr>
              <a:t>p&lt;0.005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3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4301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4303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304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430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4274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4299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300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4275" name="タイトル 7"/>
          <p:cNvSpPr txBox="1">
            <a:spLocks/>
          </p:cNvSpPr>
          <p:nvPr/>
        </p:nvSpPr>
        <p:spPr bwMode="auto">
          <a:xfrm>
            <a:off x="0" y="227013"/>
            <a:ext cx="3614738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ＥＳＡ別：Ｈｂ・ＥＲＩ　</a:t>
            </a:r>
          </a:p>
        </p:txBody>
      </p:sp>
      <p:graphicFrame>
        <p:nvGraphicFramePr>
          <p:cNvPr id="12" name="グラフ 11">
            <a:extLst/>
          </p:cNvPr>
          <p:cNvGraphicFramePr>
            <a:graphicFrameLocks/>
          </p:cNvGraphicFramePr>
          <p:nvPr/>
        </p:nvGraphicFramePr>
        <p:xfrm>
          <a:off x="211666" y="3697552"/>
          <a:ext cx="8525933" cy="271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テキスト ボックス 17"/>
          <p:cNvSpPr txBox="1">
            <a:spLocks noChangeArrowheads="1"/>
          </p:cNvSpPr>
          <p:nvPr/>
        </p:nvSpPr>
        <p:spPr bwMode="auto">
          <a:xfrm>
            <a:off x="6954838" y="4065588"/>
            <a:ext cx="1531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000" b="1"/>
              <a:t>MEAN±SD</a:t>
            </a:r>
            <a:endParaRPr lang="ja-JP" altLang="en-US" sz="1000" b="1"/>
          </a:p>
        </p:txBody>
      </p:sp>
      <p:sp>
        <p:nvSpPr>
          <p:cNvPr id="54278" name="テキスト ボックス 18"/>
          <p:cNvSpPr txBox="1">
            <a:spLocks noChangeArrowheads="1"/>
          </p:cNvSpPr>
          <p:nvPr/>
        </p:nvSpPr>
        <p:spPr bwMode="auto">
          <a:xfrm>
            <a:off x="6954838" y="1204913"/>
            <a:ext cx="1531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000" b="1"/>
              <a:t>MEAN±SD</a:t>
            </a:r>
            <a:endParaRPr lang="ja-JP" altLang="en-US" sz="1000" b="1"/>
          </a:p>
        </p:txBody>
      </p:sp>
      <p:graphicFrame>
        <p:nvGraphicFramePr>
          <p:cNvPr id="20" name="グラフ 19">
            <a:extLst/>
          </p:cNvPr>
          <p:cNvGraphicFramePr>
            <a:graphicFrameLocks/>
          </p:cNvGraphicFramePr>
          <p:nvPr/>
        </p:nvGraphicFramePr>
        <p:xfrm>
          <a:off x="312605" y="824079"/>
          <a:ext cx="8729134" cy="2968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4280" name="テキスト ボックス 20"/>
          <p:cNvSpPr txBox="1">
            <a:spLocks noChangeArrowheads="1"/>
          </p:cNvSpPr>
          <p:nvPr/>
        </p:nvSpPr>
        <p:spPr bwMode="auto">
          <a:xfrm>
            <a:off x="3527425" y="3398838"/>
            <a:ext cx="7572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14)</a:t>
            </a:r>
            <a:r>
              <a:rPr lang="ja-JP" altLang="en-US" sz="900" b="1"/>
              <a:t>　　</a:t>
            </a:r>
          </a:p>
        </p:txBody>
      </p:sp>
      <p:sp>
        <p:nvSpPr>
          <p:cNvPr id="54281" name="テキスト ボックス 22"/>
          <p:cNvSpPr txBox="1">
            <a:spLocks noChangeArrowheads="1"/>
          </p:cNvSpPr>
          <p:nvPr/>
        </p:nvSpPr>
        <p:spPr bwMode="auto">
          <a:xfrm>
            <a:off x="4992688" y="3405188"/>
            <a:ext cx="7572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39)</a:t>
            </a:r>
            <a:r>
              <a:rPr lang="ja-JP" altLang="en-US" sz="900" b="1"/>
              <a:t>　　</a:t>
            </a:r>
          </a:p>
        </p:txBody>
      </p:sp>
      <p:sp>
        <p:nvSpPr>
          <p:cNvPr id="54282" name="テキスト ボックス 23"/>
          <p:cNvSpPr txBox="1">
            <a:spLocks noChangeArrowheads="1"/>
          </p:cNvSpPr>
          <p:nvPr/>
        </p:nvSpPr>
        <p:spPr bwMode="auto">
          <a:xfrm>
            <a:off x="6284913" y="3405188"/>
            <a:ext cx="7556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32)</a:t>
            </a:r>
            <a:r>
              <a:rPr lang="ja-JP" altLang="en-US" sz="900" b="1"/>
              <a:t>　　</a:t>
            </a:r>
          </a:p>
        </p:txBody>
      </p:sp>
      <p:sp>
        <p:nvSpPr>
          <p:cNvPr id="54283" name="テキスト ボックス 24"/>
          <p:cNvSpPr txBox="1">
            <a:spLocks noChangeArrowheads="1"/>
          </p:cNvSpPr>
          <p:nvPr/>
        </p:nvSpPr>
        <p:spPr bwMode="auto">
          <a:xfrm>
            <a:off x="3382963" y="6096000"/>
            <a:ext cx="757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14)</a:t>
            </a:r>
            <a:r>
              <a:rPr lang="ja-JP" altLang="en-US" sz="900" b="1"/>
              <a:t>　　</a:t>
            </a:r>
          </a:p>
        </p:txBody>
      </p:sp>
      <p:sp>
        <p:nvSpPr>
          <p:cNvPr id="54284" name="テキスト ボックス 25"/>
          <p:cNvSpPr txBox="1">
            <a:spLocks noChangeArrowheads="1"/>
          </p:cNvSpPr>
          <p:nvPr/>
        </p:nvSpPr>
        <p:spPr bwMode="auto">
          <a:xfrm>
            <a:off x="4840288" y="6096000"/>
            <a:ext cx="757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39)</a:t>
            </a:r>
            <a:r>
              <a:rPr lang="ja-JP" altLang="en-US" sz="900" b="1"/>
              <a:t>　　</a:t>
            </a:r>
          </a:p>
        </p:txBody>
      </p:sp>
      <p:sp>
        <p:nvSpPr>
          <p:cNvPr id="54285" name="テキスト ボックス 26"/>
          <p:cNvSpPr txBox="1">
            <a:spLocks noChangeArrowheads="1"/>
          </p:cNvSpPr>
          <p:nvPr/>
        </p:nvSpPr>
        <p:spPr bwMode="auto">
          <a:xfrm>
            <a:off x="6067425" y="6096000"/>
            <a:ext cx="75723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32)</a:t>
            </a:r>
            <a:r>
              <a:rPr lang="ja-JP" altLang="en-US" sz="900" b="1"/>
              <a:t>　　</a:t>
            </a:r>
          </a:p>
        </p:txBody>
      </p:sp>
      <p:sp>
        <p:nvSpPr>
          <p:cNvPr id="54286" name="テキスト ボックス 27"/>
          <p:cNvSpPr txBox="1">
            <a:spLocks noChangeArrowheads="1"/>
          </p:cNvSpPr>
          <p:nvPr/>
        </p:nvSpPr>
        <p:spPr bwMode="auto">
          <a:xfrm>
            <a:off x="639763" y="954088"/>
            <a:ext cx="820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000" b="1"/>
              <a:t>(g/dl)</a:t>
            </a:r>
            <a:endParaRPr lang="ja-JP" altLang="en-US" sz="1000" b="1"/>
          </a:p>
        </p:txBody>
      </p:sp>
      <p:sp>
        <p:nvSpPr>
          <p:cNvPr id="54287" name="テキスト ボックス 28"/>
          <p:cNvSpPr txBox="1">
            <a:spLocks noChangeArrowheads="1"/>
          </p:cNvSpPr>
          <p:nvPr/>
        </p:nvSpPr>
        <p:spPr bwMode="auto">
          <a:xfrm>
            <a:off x="6932613" y="1238250"/>
            <a:ext cx="1531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000" b="1"/>
              <a:t>MEAN±SD</a:t>
            </a:r>
            <a:endParaRPr lang="ja-JP" altLang="en-US" sz="1000" b="1"/>
          </a:p>
        </p:txBody>
      </p:sp>
      <p:grpSp>
        <p:nvGrpSpPr>
          <p:cNvPr id="54288" name="グループ化 29"/>
          <p:cNvGrpSpPr>
            <a:grpSpLocks/>
          </p:cNvGrpSpPr>
          <p:nvPr/>
        </p:nvGrpSpPr>
        <p:grpSpPr bwMode="auto">
          <a:xfrm>
            <a:off x="1158875" y="1295400"/>
            <a:ext cx="1290638" cy="155575"/>
            <a:chOff x="6025243" y="522514"/>
            <a:chExt cx="824594" cy="153005"/>
          </a:xfrm>
        </p:grpSpPr>
        <p:cxnSp>
          <p:nvCxnSpPr>
            <p:cNvPr id="31" name="直線コネクタ 30"/>
            <p:cNvCxnSpPr/>
            <p:nvPr/>
          </p:nvCxnSpPr>
          <p:spPr>
            <a:xfrm>
              <a:off x="6033357" y="530321"/>
              <a:ext cx="0" cy="1389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>
              <a:cxnSpLocks/>
            </p:cNvCxnSpPr>
            <p:nvPr/>
          </p:nvCxnSpPr>
          <p:spPr>
            <a:xfrm flipH="1">
              <a:off x="6849837" y="530321"/>
              <a:ext cx="0" cy="1451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89" name="グループ化 35"/>
          <p:cNvGrpSpPr>
            <a:grpSpLocks/>
          </p:cNvGrpSpPr>
          <p:nvPr/>
        </p:nvGrpSpPr>
        <p:grpSpPr bwMode="auto">
          <a:xfrm>
            <a:off x="1776413" y="1492250"/>
            <a:ext cx="673100" cy="158750"/>
            <a:chOff x="6025243" y="522514"/>
            <a:chExt cx="824594" cy="153005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6033022" y="530165"/>
              <a:ext cx="0" cy="1392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>
              <a:cxnSpLocks/>
            </p:cNvCxnSpPr>
            <p:nvPr/>
          </p:nvCxnSpPr>
          <p:spPr>
            <a:xfrm flipH="1">
              <a:off x="6849837" y="530165"/>
              <a:ext cx="0" cy="1453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290" name="テキスト ボックス 75"/>
          <p:cNvSpPr txBox="1">
            <a:spLocks noChangeArrowheads="1"/>
          </p:cNvSpPr>
          <p:nvPr/>
        </p:nvSpPr>
        <p:spPr bwMode="auto">
          <a:xfrm>
            <a:off x="7700963" y="2817813"/>
            <a:ext cx="1016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>
                <a:solidFill>
                  <a:srgbClr val="FF0000"/>
                </a:solidFill>
              </a:rPr>
              <a:t>* </a:t>
            </a:r>
            <a:r>
              <a:rPr lang="en-US" altLang="ja-JP" sz="1000" b="1">
                <a:solidFill>
                  <a:srgbClr val="FF0000"/>
                </a:solidFill>
              </a:rPr>
              <a:t>p&lt;0.001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4291" name="テキスト ボックス 79"/>
          <p:cNvSpPr txBox="1">
            <a:spLocks noChangeArrowheads="1"/>
          </p:cNvSpPr>
          <p:nvPr/>
        </p:nvSpPr>
        <p:spPr bwMode="auto">
          <a:xfrm>
            <a:off x="1995488" y="1476375"/>
            <a:ext cx="234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4292" name="テキスト ボックス 80"/>
          <p:cNvSpPr txBox="1">
            <a:spLocks noChangeArrowheads="1"/>
          </p:cNvSpPr>
          <p:nvPr/>
        </p:nvSpPr>
        <p:spPr bwMode="auto">
          <a:xfrm>
            <a:off x="1581150" y="1236663"/>
            <a:ext cx="309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7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5351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5353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354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5352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5298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5349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50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5299" name="タイトル 7"/>
          <p:cNvSpPr txBox="1">
            <a:spLocks/>
          </p:cNvSpPr>
          <p:nvPr/>
        </p:nvSpPr>
        <p:spPr bwMode="auto">
          <a:xfrm>
            <a:off x="0" y="227013"/>
            <a:ext cx="3614738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ＥＳＡ別：Ｈｂ・ＥＲＩ　</a:t>
            </a:r>
          </a:p>
        </p:txBody>
      </p:sp>
      <p:grpSp>
        <p:nvGrpSpPr>
          <p:cNvPr id="55300" name="グループ化 29"/>
          <p:cNvGrpSpPr>
            <a:grpSpLocks/>
          </p:cNvGrpSpPr>
          <p:nvPr/>
        </p:nvGrpSpPr>
        <p:grpSpPr bwMode="auto">
          <a:xfrm>
            <a:off x="509588" y="1125538"/>
            <a:ext cx="3938587" cy="5048250"/>
            <a:chOff x="250876" y="1112293"/>
            <a:chExt cx="3937633" cy="5047991"/>
          </a:xfrm>
        </p:grpSpPr>
        <p:graphicFrame>
          <p:nvGraphicFramePr>
            <p:cNvPr id="11" name="グラフ 10">
              <a:extLst/>
            </p:cNvPr>
            <p:cNvGraphicFramePr>
              <a:graphicFrameLocks/>
            </p:cNvGraphicFramePr>
            <p:nvPr/>
          </p:nvGraphicFramePr>
          <p:xfrm>
            <a:off x="250876" y="1112293"/>
            <a:ext cx="3937633" cy="500274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5321" name="テキスト ボックス 13"/>
            <p:cNvSpPr txBox="1">
              <a:spLocks noChangeArrowheads="1"/>
            </p:cNvSpPr>
            <p:nvPr/>
          </p:nvSpPr>
          <p:spPr bwMode="auto">
            <a:xfrm>
              <a:off x="683023" y="5929452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14)</a:t>
              </a:r>
              <a:r>
                <a:rPr lang="ja-JP" altLang="en-US" sz="900" b="1"/>
                <a:t>　　</a:t>
              </a:r>
            </a:p>
          </p:txBody>
        </p:sp>
        <p:cxnSp>
          <p:nvCxnSpPr>
            <p:cNvPr id="51" name="直線コネクタ 50"/>
            <p:cNvCxnSpPr>
              <a:cxnSpLocks/>
            </p:cNvCxnSpPr>
            <p:nvPr/>
          </p:nvCxnSpPr>
          <p:spPr>
            <a:xfrm>
              <a:off x="2680749" y="2213961"/>
              <a:ext cx="0" cy="1825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323" name="テキスト ボックス 55"/>
            <p:cNvSpPr txBox="1">
              <a:spLocks noChangeArrowheads="1"/>
            </p:cNvSpPr>
            <p:nvPr/>
          </p:nvSpPr>
          <p:spPr bwMode="auto">
            <a:xfrm>
              <a:off x="526192" y="1415189"/>
              <a:ext cx="82126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000" b="1"/>
                <a:t>(g/</a:t>
              </a:r>
              <a:r>
                <a:rPr lang="en-US" altLang="ja-JP" sz="1100" b="1"/>
                <a:t>dl</a:t>
              </a:r>
              <a:r>
                <a:rPr lang="en-US" altLang="ja-JP" sz="1000" b="1"/>
                <a:t>)</a:t>
              </a:r>
              <a:endParaRPr lang="ja-JP" altLang="en-US" sz="1000" b="1"/>
            </a:p>
          </p:txBody>
        </p:sp>
        <p:sp>
          <p:nvSpPr>
            <p:cNvPr id="55324" name="テキスト ボックス 65"/>
            <p:cNvSpPr txBox="1">
              <a:spLocks noChangeArrowheads="1"/>
            </p:cNvSpPr>
            <p:nvPr/>
          </p:nvSpPr>
          <p:spPr bwMode="auto">
            <a:xfrm>
              <a:off x="2296673" y="5350905"/>
              <a:ext cx="153246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1000" b="1"/>
                <a:t>MEAN±SD</a:t>
              </a:r>
              <a:endParaRPr lang="ja-JP" altLang="en-US" sz="1000" b="1"/>
            </a:p>
          </p:txBody>
        </p:sp>
        <p:sp>
          <p:nvSpPr>
            <p:cNvPr id="55325" name="テキスト ボックス 67"/>
            <p:cNvSpPr txBox="1">
              <a:spLocks noChangeArrowheads="1"/>
            </p:cNvSpPr>
            <p:nvPr/>
          </p:nvSpPr>
          <p:spPr bwMode="auto">
            <a:xfrm>
              <a:off x="2996778" y="5913844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9)</a:t>
              </a:r>
              <a:r>
                <a:rPr lang="ja-JP" altLang="en-US" sz="900" b="1"/>
                <a:t>　　</a:t>
              </a:r>
            </a:p>
          </p:txBody>
        </p:sp>
        <p:sp>
          <p:nvSpPr>
            <p:cNvPr id="55326" name="テキスト ボックス 68"/>
            <p:cNvSpPr txBox="1">
              <a:spLocks noChangeArrowheads="1"/>
            </p:cNvSpPr>
            <p:nvPr/>
          </p:nvSpPr>
          <p:spPr bwMode="auto">
            <a:xfrm>
              <a:off x="2257585" y="5926850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32)</a:t>
              </a:r>
              <a:r>
                <a:rPr lang="ja-JP" altLang="en-US" sz="900" b="1"/>
                <a:t>　　</a:t>
              </a:r>
            </a:p>
          </p:txBody>
        </p:sp>
        <p:sp>
          <p:nvSpPr>
            <p:cNvPr id="55327" name="テキスト ボックス 69"/>
            <p:cNvSpPr txBox="1">
              <a:spLocks noChangeArrowheads="1"/>
            </p:cNvSpPr>
            <p:nvPr/>
          </p:nvSpPr>
          <p:spPr bwMode="auto">
            <a:xfrm>
              <a:off x="1470304" y="5920149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39)</a:t>
              </a:r>
              <a:r>
                <a:rPr lang="ja-JP" altLang="en-US" sz="900" b="1"/>
                <a:t>　　</a:t>
              </a:r>
            </a:p>
          </p:txBody>
        </p:sp>
        <p:grpSp>
          <p:nvGrpSpPr>
            <p:cNvPr id="55328" name="グループ化 25"/>
            <p:cNvGrpSpPr>
              <a:grpSpLocks/>
            </p:cNvGrpSpPr>
            <p:nvPr/>
          </p:nvGrpSpPr>
          <p:grpSpPr bwMode="auto">
            <a:xfrm>
              <a:off x="1214099" y="1819344"/>
              <a:ext cx="2193779" cy="746476"/>
              <a:chOff x="1159071" y="1819344"/>
              <a:chExt cx="2357642" cy="746476"/>
            </a:xfrm>
          </p:grpSpPr>
          <p:grpSp>
            <p:nvGrpSpPr>
              <p:cNvPr id="55340" name="グループ化 51"/>
              <p:cNvGrpSpPr>
                <a:grpSpLocks/>
              </p:cNvGrpSpPr>
              <p:nvPr/>
            </p:nvGrpSpPr>
            <p:grpSpPr bwMode="auto">
              <a:xfrm>
                <a:off x="1159071" y="1819344"/>
                <a:ext cx="2357642" cy="746476"/>
                <a:chOff x="4157133" y="872067"/>
                <a:chExt cx="1159934" cy="746476"/>
              </a:xfrm>
            </p:grpSpPr>
            <p:cxnSp>
              <p:nvCxnSpPr>
                <p:cNvPr id="53" name="直線コネクタ 52"/>
                <p:cNvCxnSpPr>
                  <a:cxnSpLocks/>
                </p:cNvCxnSpPr>
                <p:nvPr/>
              </p:nvCxnSpPr>
              <p:spPr>
                <a:xfrm>
                  <a:off x="4157215" y="871417"/>
                  <a:ext cx="0" cy="74767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/>
                <p:cNvCxnSpPr>
                  <a:cxnSpLocks/>
                </p:cNvCxnSpPr>
                <p:nvPr/>
              </p:nvCxnSpPr>
              <p:spPr>
                <a:xfrm>
                  <a:off x="4157215" y="871417"/>
                  <a:ext cx="115973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/>
                <p:cNvCxnSpPr>
                  <a:cxnSpLocks/>
                </p:cNvCxnSpPr>
                <p:nvPr/>
              </p:nvCxnSpPr>
              <p:spPr>
                <a:xfrm>
                  <a:off x="5316945" y="871417"/>
                  <a:ext cx="0" cy="21112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341" name="テキスト ボックス 61"/>
              <p:cNvSpPr txBox="1">
                <a:spLocks noChangeArrowheads="1"/>
              </p:cNvSpPr>
              <p:nvPr/>
            </p:nvSpPr>
            <p:spPr bwMode="auto">
              <a:xfrm>
                <a:off x="1281246" y="1842372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5342" name="テキスト ボックス 63"/>
              <p:cNvSpPr txBox="1">
                <a:spLocks noChangeArrowheads="1"/>
              </p:cNvSpPr>
              <p:nvPr/>
            </p:nvSpPr>
            <p:spPr bwMode="auto">
              <a:xfrm>
                <a:off x="2041051" y="1836886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5343" name="テキスト ボックス 64"/>
              <p:cNvSpPr txBox="1">
                <a:spLocks noChangeArrowheads="1"/>
              </p:cNvSpPr>
              <p:nvPr/>
            </p:nvSpPr>
            <p:spPr bwMode="auto">
              <a:xfrm>
                <a:off x="2844368" y="1829649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cxnSp>
            <p:nvCxnSpPr>
              <p:cNvPr id="77" name="直線コネクタ 76"/>
              <p:cNvCxnSpPr>
                <a:cxnSpLocks/>
              </p:cNvCxnSpPr>
              <p:nvPr/>
            </p:nvCxnSpPr>
            <p:spPr>
              <a:xfrm>
                <a:off x="1908026" y="1842506"/>
                <a:ext cx="0" cy="2111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>
                <a:cxnSpLocks/>
              </p:cNvCxnSpPr>
              <p:nvPr/>
            </p:nvCxnSpPr>
            <p:spPr>
              <a:xfrm>
                <a:off x="2735272" y="1818694"/>
                <a:ext cx="0" cy="21112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29" name="テキスト ボックス 78"/>
            <p:cNvSpPr txBox="1">
              <a:spLocks noChangeArrowheads="1"/>
            </p:cNvSpPr>
            <p:nvPr/>
          </p:nvSpPr>
          <p:spPr bwMode="auto">
            <a:xfrm>
              <a:off x="2844966" y="2214148"/>
              <a:ext cx="45486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sp>
          <p:nvSpPr>
            <p:cNvPr id="55330" name="テキスト ボックス 80"/>
            <p:cNvSpPr txBox="1">
              <a:spLocks noChangeArrowheads="1"/>
            </p:cNvSpPr>
            <p:nvPr/>
          </p:nvSpPr>
          <p:spPr bwMode="auto">
            <a:xfrm>
              <a:off x="2042338" y="2204249"/>
              <a:ext cx="56291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sp>
          <p:nvSpPr>
            <p:cNvPr id="55331" name="テキスト ボックス 81"/>
            <p:cNvSpPr txBox="1">
              <a:spLocks noChangeArrowheads="1"/>
            </p:cNvSpPr>
            <p:nvPr/>
          </p:nvSpPr>
          <p:spPr bwMode="auto">
            <a:xfrm>
              <a:off x="2809174" y="2495813"/>
              <a:ext cx="56291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  <p:grpSp>
          <p:nvGrpSpPr>
            <p:cNvPr id="55332" name="グループ化 86"/>
            <p:cNvGrpSpPr>
              <a:grpSpLocks/>
            </p:cNvGrpSpPr>
            <p:nvPr/>
          </p:nvGrpSpPr>
          <p:grpSpPr bwMode="auto">
            <a:xfrm>
              <a:off x="2670003" y="2518371"/>
              <a:ext cx="737876" cy="173469"/>
              <a:chOff x="4157133" y="872067"/>
              <a:chExt cx="1159934" cy="389466"/>
            </a:xfrm>
          </p:grpSpPr>
          <p:cxnSp>
            <p:nvCxnSpPr>
              <p:cNvPr id="88" name="直線コネクタ 87"/>
              <p:cNvCxnSpPr/>
              <p:nvPr/>
            </p:nvCxnSpPr>
            <p:spPr>
              <a:xfrm>
                <a:off x="4156563" y="872909"/>
                <a:ext cx="0" cy="3884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>
                <a:cxnSpLocks/>
              </p:cNvCxnSpPr>
              <p:nvPr/>
            </p:nvCxnSpPr>
            <p:spPr>
              <a:xfrm>
                <a:off x="4156563" y="872909"/>
                <a:ext cx="11601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>
              <a:xfrm>
                <a:off x="5316704" y="872909"/>
                <a:ext cx="0" cy="3884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333" name="グループ化 90"/>
            <p:cNvGrpSpPr>
              <a:grpSpLocks/>
            </p:cNvGrpSpPr>
            <p:nvPr/>
          </p:nvGrpSpPr>
          <p:grpSpPr bwMode="auto">
            <a:xfrm>
              <a:off x="1909113" y="2198285"/>
              <a:ext cx="1498765" cy="210916"/>
              <a:chOff x="4157133" y="872067"/>
              <a:chExt cx="1159934" cy="389466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>
                <a:off x="4157364" y="871701"/>
                <a:ext cx="0" cy="389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>
                <a:cxnSpLocks/>
              </p:cNvCxnSpPr>
              <p:nvPr/>
            </p:nvCxnSpPr>
            <p:spPr>
              <a:xfrm>
                <a:off x="4157364" y="871701"/>
                <a:ext cx="115952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>
                <a:off x="5316889" y="871701"/>
                <a:ext cx="0" cy="389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301" name="グループ化 30"/>
          <p:cNvGrpSpPr>
            <a:grpSpLocks/>
          </p:cNvGrpSpPr>
          <p:nvPr/>
        </p:nvGrpSpPr>
        <p:grpSpPr bwMode="auto">
          <a:xfrm>
            <a:off x="4819650" y="1255713"/>
            <a:ext cx="3883025" cy="5181600"/>
            <a:chOff x="4818897" y="1255917"/>
            <a:chExt cx="3884507" cy="5181633"/>
          </a:xfrm>
        </p:grpSpPr>
        <p:grpSp>
          <p:nvGrpSpPr>
            <p:cNvPr id="55302" name="グループ化 24"/>
            <p:cNvGrpSpPr>
              <a:grpSpLocks/>
            </p:cNvGrpSpPr>
            <p:nvPr/>
          </p:nvGrpSpPr>
          <p:grpSpPr bwMode="auto">
            <a:xfrm>
              <a:off x="4818897" y="1255917"/>
              <a:ext cx="3884507" cy="5181633"/>
              <a:chOff x="4818897" y="1255917"/>
              <a:chExt cx="3884507" cy="5181633"/>
            </a:xfrm>
          </p:grpSpPr>
          <p:graphicFrame>
            <p:nvGraphicFramePr>
              <p:cNvPr id="12" name="グラフ 11">
                <a:extLst/>
              </p:cNvPr>
              <p:cNvGraphicFramePr>
                <a:graphicFrameLocks/>
              </p:cNvGraphicFramePr>
              <p:nvPr/>
            </p:nvGraphicFramePr>
            <p:xfrm>
              <a:off x="4818897" y="1255917"/>
              <a:ext cx="3884507" cy="518163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55309" name="テキスト ボックス 16"/>
              <p:cNvSpPr txBox="1">
                <a:spLocks noChangeArrowheads="1"/>
              </p:cNvSpPr>
              <p:nvPr/>
            </p:nvSpPr>
            <p:spPr bwMode="auto">
              <a:xfrm>
                <a:off x="6752781" y="5381867"/>
                <a:ext cx="153246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1000" b="1"/>
                  <a:t>MEAN±SD</a:t>
                </a:r>
                <a:endParaRPr lang="ja-JP" altLang="en-US" sz="1000" b="1"/>
              </a:p>
            </p:txBody>
          </p:sp>
          <p:sp>
            <p:nvSpPr>
              <p:cNvPr id="55310" name="テキスト ボックス 17"/>
              <p:cNvSpPr txBox="1">
                <a:spLocks noChangeArrowheads="1"/>
              </p:cNvSpPr>
              <p:nvPr/>
            </p:nvSpPr>
            <p:spPr bwMode="auto">
              <a:xfrm>
                <a:off x="5355755" y="5971796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14)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5311" name="テキスト ボックス 18"/>
              <p:cNvSpPr txBox="1">
                <a:spLocks noChangeArrowheads="1"/>
              </p:cNvSpPr>
              <p:nvPr/>
            </p:nvSpPr>
            <p:spPr bwMode="auto">
              <a:xfrm>
                <a:off x="6429017" y="5992145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39)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5312" name="テキスト ボックス 19"/>
              <p:cNvSpPr txBox="1">
                <a:spLocks noChangeArrowheads="1"/>
              </p:cNvSpPr>
              <p:nvPr/>
            </p:nvSpPr>
            <p:spPr bwMode="auto">
              <a:xfrm>
                <a:off x="7423923" y="5979138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32)</a:t>
                </a:r>
                <a:r>
                  <a:rPr lang="ja-JP" altLang="en-US" sz="900" b="1"/>
                  <a:t>　　</a:t>
                </a:r>
              </a:p>
            </p:txBody>
          </p:sp>
          <p:grpSp>
            <p:nvGrpSpPr>
              <p:cNvPr id="55313" name="グループ化 39"/>
              <p:cNvGrpSpPr>
                <a:grpSpLocks/>
              </p:cNvGrpSpPr>
              <p:nvPr/>
            </p:nvGrpSpPr>
            <p:grpSpPr bwMode="auto">
              <a:xfrm>
                <a:off x="5826456" y="1961377"/>
                <a:ext cx="1965484" cy="791468"/>
                <a:chOff x="4157132" y="872067"/>
                <a:chExt cx="1159935" cy="997495"/>
              </a:xfrm>
            </p:grpSpPr>
            <p:cxnSp>
              <p:nvCxnSpPr>
                <p:cNvPr id="41" name="直線コネクタ 40"/>
                <p:cNvCxnSpPr>
                  <a:cxnSpLocks/>
                </p:cNvCxnSpPr>
                <p:nvPr/>
              </p:nvCxnSpPr>
              <p:spPr>
                <a:xfrm flipH="1">
                  <a:off x="4156719" y="871303"/>
                  <a:ext cx="0" cy="9983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コネクタ 41"/>
                <p:cNvCxnSpPr>
                  <a:cxnSpLocks/>
                </p:cNvCxnSpPr>
                <p:nvPr/>
              </p:nvCxnSpPr>
              <p:spPr>
                <a:xfrm>
                  <a:off x="4156719" y="871303"/>
                  <a:ext cx="116028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コネクタ 42"/>
                <p:cNvCxnSpPr/>
                <p:nvPr/>
              </p:nvCxnSpPr>
              <p:spPr>
                <a:xfrm>
                  <a:off x="5317003" y="871303"/>
                  <a:ext cx="0" cy="3901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314" name="テキスト ボックス 60"/>
              <p:cNvSpPr txBox="1">
                <a:spLocks noChangeArrowheads="1"/>
              </p:cNvSpPr>
              <p:nvPr/>
            </p:nvSpPr>
            <p:spPr bwMode="auto">
              <a:xfrm>
                <a:off x="7010796" y="1962693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5315" name="テキスト ボックス 62"/>
              <p:cNvSpPr txBox="1">
                <a:spLocks noChangeArrowheads="1"/>
              </p:cNvSpPr>
              <p:nvPr/>
            </p:nvSpPr>
            <p:spPr bwMode="auto">
              <a:xfrm>
                <a:off x="6028054" y="1962693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cxnSp>
            <p:nvCxnSpPr>
              <p:cNvPr id="74" name="直線コネクタ 73"/>
              <p:cNvCxnSpPr>
                <a:cxnSpLocks/>
              </p:cNvCxnSpPr>
              <p:nvPr/>
            </p:nvCxnSpPr>
            <p:spPr>
              <a:xfrm>
                <a:off x="6792913" y="1971884"/>
                <a:ext cx="0" cy="2778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303" name="グループ化 82"/>
            <p:cNvGrpSpPr>
              <a:grpSpLocks/>
            </p:cNvGrpSpPr>
            <p:nvPr/>
          </p:nvGrpSpPr>
          <p:grpSpPr bwMode="auto">
            <a:xfrm>
              <a:off x="6796021" y="2326822"/>
              <a:ext cx="995919" cy="237692"/>
              <a:chOff x="4157133" y="872067"/>
              <a:chExt cx="1159934" cy="389466"/>
            </a:xfrm>
          </p:grpSpPr>
          <p:cxnSp>
            <p:nvCxnSpPr>
              <p:cNvPr id="84" name="直線コネクタ 83"/>
              <p:cNvCxnSpPr/>
              <p:nvPr/>
            </p:nvCxnSpPr>
            <p:spPr>
              <a:xfrm>
                <a:off x="4157212" y="873155"/>
                <a:ext cx="0" cy="3875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>
                <a:cxnSpLocks/>
              </p:cNvCxnSpPr>
              <p:nvPr/>
            </p:nvCxnSpPr>
            <p:spPr>
              <a:xfrm>
                <a:off x="4157212" y="873155"/>
                <a:ext cx="115972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>
                <a:off x="5316940" y="873155"/>
                <a:ext cx="0" cy="3875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04" name="テキスト ボックス 102"/>
            <p:cNvSpPr txBox="1">
              <a:spLocks noChangeArrowheads="1"/>
            </p:cNvSpPr>
            <p:nvPr/>
          </p:nvSpPr>
          <p:spPr bwMode="auto">
            <a:xfrm>
              <a:off x="7027983" y="2313093"/>
              <a:ext cx="56291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n.s</a:t>
              </a:r>
              <a:endParaRPr lang="ja-JP" altLang="en-US" sz="1000" b="1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ctrTitle"/>
          </p:nvPr>
        </p:nvSpPr>
        <p:spPr>
          <a:xfrm>
            <a:off x="685800" y="955675"/>
            <a:ext cx="7772400" cy="781050"/>
          </a:xfrm>
        </p:spPr>
        <p:txBody>
          <a:bodyPr/>
          <a:lstStyle/>
          <a:p>
            <a:pPr eaLnBrk="1" hangingPunct="1"/>
            <a: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HD</a:t>
            </a:r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と</a:t>
            </a:r>
            <a:r>
              <a:rPr lang="en-US" altLang="ja-JP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O-HDF</a:t>
            </a:r>
            <a:r>
              <a:rPr lang="ja-JP" altLang="en-US" sz="4000" b="1">
                <a:solidFill>
                  <a:srgbClr val="002060"/>
                </a:solidFill>
                <a:latin typeface="Century" pitchFamily="18" charset="0"/>
                <a:ea typeface="HGP明朝B" pitchFamily="18" charset="-128"/>
              </a:rPr>
              <a:t>の比較検討</a:t>
            </a:r>
          </a:p>
        </p:txBody>
      </p:sp>
      <p:sp>
        <p:nvSpPr>
          <p:cNvPr id="18434" name="サブタイトル 2"/>
          <p:cNvSpPr>
            <a:spLocks noGrp="1"/>
          </p:cNvSpPr>
          <p:nvPr>
            <p:ph type="subTitle" idx="1"/>
          </p:nvPr>
        </p:nvSpPr>
        <p:spPr>
          <a:xfrm>
            <a:off x="3976688" y="4522788"/>
            <a:ext cx="4481512" cy="1912937"/>
          </a:xfrm>
        </p:spPr>
        <p:txBody>
          <a:bodyPr/>
          <a:lstStyle/>
          <a:p>
            <a:pPr algn="l" eaLnBrk="1" hangingPunct="1"/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医療法人社団</a:t>
            </a:r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高山泌尿器科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臨床工学部門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斎藤　寿　　　  友西　寛　</a:t>
            </a:r>
            <a:endParaRPr lang="en-US" altLang="ja-JP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  <a:p>
            <a:pPr algn="l" eaLnBrk="1" hangingPunct="1"/>
            <a:r>
              <a:rPr lang="ja-JP" altLang="en-US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 工藤 和歌子　 佐藤  友紀　</a:t>
            </a:r>
          </a:p>
        </p:txBody>
      </p:sp>
      <p:grpSp>
        <p:nvGrpSpPr>
          <p:cNvPr id="18435" name="Group 11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8439" name="Group 12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8441" name="Rectangle 13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442" name="Rectangle 14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8440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436" name="Group 16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8437" name="Rectangle 17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38" name="Rectangle 18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1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6344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6346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6347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6345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22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6342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43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1" name="グラフ 10">
            <a:extLst/>
          </p:cNvPr>
          <p:cNvGraphicFramePr>
            <a:graphicFrameLocks/>
          </p:cNvGraphicFramePr>
          <p:nvPr/>
        </p:nvGraphicFramePr>
        <p:xfrm>
          <a:off x="347133" y="923328"/>
          <a:ext cx="8585200" cy="5426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6324" name="テキスト ボックス 11"/>
          <p:cNvSpPr txBox="1">
            <a:spLocks noChangeArrowheads="1"/>
          </p:cNvSpPr>
          <p:nvPr/>
        </p:nvSpPr>
        <p:spPr bwMode="auto">
          <a:xfrm>
            <a:off x="6954838" y="1489075"/>
            <a:ext cx="15319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100" b="1"/>
              <a:t>MEAN±SD</a:t>
            </a:r>
            <a:endParaRPr lang="ja-JP" altLang="en-US" sz="1100" b="1"/>
          </a:p>
        </p:txBody>
      </p:sp>
      <p:sp>
        <p:nvSpPr>
          <p:cNvPr id="56325" name="テキスト ボックス 12"/>
          <p:cNvSpPr txBox="1">
            <a:spLocks noChangeArrowheads="1"/>
          </p:cNvSpPr>
          <p:nvPr/>
        </p:nvSpPr>
        <p:spPr bwMode="auto">
          <a:xfrm>
            <a:off x="2935288" y="5964238"/>
            <a:ext cx="7572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14)</a:t>
            </a:r>
            <a:r>
              <a:rPr lang="ja-JP" altLang="en-US" sz="1200" b="1"/>
              <a:t>　　</a:t>
            </a:r>
          </a:p>
        </p:txBody>
      </p:sp>
      <p:sp>
        <p:nvSpPr>
          <p:cNvPr id="56326" name="テキスト ボックス 13"/>
          <p:cNvSpPr txBox="1">
            <a:spLocks noChangeArrowheads="1"/>
          </p:cNvSpPr>
          <p:nvPr/>
        </p:nvSpPr>
        <p:spPr bwMode="auto">
          <a:xfrm>
            <a:off x="4384675" y="5957888"/>
            <a:ext cx="757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39)</a:t>
            </a:r>
            <a:r>
              <a:rPr lang="ja-JP" altLang="en-US" sz="1200" b="1"/>
              <a:t>　　</a:t>
            </a:r>
          </a:p>
        </p:txBody>
      </p:sp>
      <p:sp>
        <p:nvSpPr>
          <p:cNvPr id="56327" name="テキスト ボックス 14"/>
          <p:cNvSpPr txBox="1">
            <a:spLocks noChangeArrowheads="1"/>
          </p:cNvSpPr>
          <p:nvPr/>
        </p:nvSpPr>
        <p:spPr bwMode="auto">
          <a:xfrm>
            <a:off x="5559425" y="5951538"/>
            <a:ext cx="757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32)</a:t>
            </a:r>
            <a:r>
              <a:rPr lang="ja-JP" altLang="en-US" sz="1200" b="1"/>
              <a:t>　　</a:t>
            </a:r>
          </a:p>
        </p:txBody>
      </p:sp>
      <p:sp>
        <p:nvSpPr>
          <p:cNvPr id="56328" name="タイトル 7"/>
          <p:cNvSpPr txBox="1">
            <a:spLocks/>
          </p:cNvSpPr>
          <p:nvPr/>
        </p:nvSpPr>
        <p:spPr bwMode="auto">
          <a:xfrm>
            <a:off x="0" y="227013"/>
            <a:ext cx="476408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ＥＳＡ別：静注鉄剤投与量　</a:t>
            </a:r>
          </a:p>
        </p:txBody>
      </p:sp>
      <p:sp>
        <p:nvSpPr>
          <p:cNvPr id="56329" name="テキスト ボックス 16"/>
          <p:cNvSpPr txBox="1">
            <a:spLocks noChangeArrowheads="1"/>
          </p:cNvSpPr>
          <p:nvPr/>
        </p:nvSpPr>
        <p:spPr bwMode="auto">
          <a:xfrm>
            <a:off x="600075" y="1169988"/>
            <a:ext cx="82073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000" b="1"/>
              <a:t>(mg/</a:t>
            </a:r>
            <a:r>
              <a:rPr lang="ja-JP" altLang="en-US" sz="1100" b="1"/>
              <a:t>月</a:t>
            </a:r>
            <a:r>
              <a:rPr lang="en-US" altLang="ja-JP" sz="1000" b="1"/>
              <a:t>)</a:t>
            </a:r>
            <a:endParaRPr lang="ja-JP" altLang="en-US" sz="1000" b="1"/>
          </a:p>
        </p:txBody>
      </p:sp>
      <p:sp>
        <p:nvSpPr>
          <p:cNvPr id="56330" name="テキスト ボックス 18"/>
          <p:cNvSpPr txBox="1">
            <a:spLocks noChangeArrowheads="1"/>
          </p:cNvSpPr>
          <p:nvPr/>
        </p:nvSpPr>
        <p:spPr bwMode="auto">
          <a:xfrm>
            <a:off x="6657975" y="5951538"/>
            <a:ext cx="757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200" b="1"/>
              <a:t>(n</a:t>
            </a:r>
            <a:r>
              <a:rPr lang="ja-JP" altLang="en-US" sz="1200" b="1"/>
              <a:t>＝</a:t>
            </a:r>
            <a:r>
              <a:rPr lang="en-US" altLang="ja-JP" sz="1200" b="1"/>
              <a:t>9)</a:t>
            </a:r>
            <a:r>
              <a:rPr lang="ja-JP" altLang="en-US" sz="1200" b="1"/>
              <a:t>　　</a:t>
            </a:r>
          </a:p>
        </p:txBody>
      </p:sp>
      <p:grpSp>
        <p:nvGrpSpPr>
          <p:cNvPr id="56331" name="グループ化 20"/>
          <p:cNvGrpSpPr>
            <a:grpSpLocks/>
          </p:cNvGrpSpPr>
          <p:nvPr/>
        </p:nvGrpSpPr>
        <p:grpSpPr bwMode="auto">
          <a:xfrm>
            <a:off x="5372100" y="1749425"/>
            <a:ext cx="944563" cy="180975"/>
            <a:chOff x="6025243" y="522514"/>
            <a:chExt cx="824594" cy="153005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6033558" y="530567"/>
              <a:ext cx="0" cy="1382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>
              <a:cxnSpLocks/>
            </p:cNvCxnSpPr>
            <p:nvPr/>
          </p:nvCxnSpPr>
          <p:spPr>
            <a:xfrm flipH="1">
              <a:off x="6849837" y="530567"/>
              <a:ext cx="0" cy="1449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32" name="グループ化 24"/>
          <p:cNvGrpSpPr>
            <a:grpSpLocks/>
          </p:cNvGrpSpPr>
          <p:nvPr/>
        </p:nvGrpSpPr>
        <p:grpSpPr bwMode="auto">
          <a:xfrm>
            <a:off x="5372100" y="1539875"/>
            <a:ext cx="449263" cy="125413"/>
            <a:chOff x="6025243" y="522514"/>
            <a:chExt cx="824594" cy="153005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6033985" y="530261"/>
              <a:ext cx="0" cy="1394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cxnSpLocks/>
            </p:cNvCxnSpPr>
            <p:nvPr/>
          </p:nvCxnSpPr>
          <p:spPr>
            <a:xfrm flipH="1">
              <a:off x="6849837" y="530261"/>
              <a:ext cx="0" cy="1452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333" name="テキスト ボックス 32"/>
          <p:cNvSpPr txBox="1">
            <a:spLocks noChangeArrowheads="1"/>
          </p:cNvSpPr>
          <p:nvPr/>
        </p:nvSpPr>
        <p:spPr bwMode="auto">
          <a:xfrm>
            <a:off x="5700713" y="1744663"/>
            <a:ext cx="284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6334" name="テキスト ボックス 49"/>
          <p:cNvSpPr txBox="1">
            <a:spLocks noChangeArrowheads="1"/>
          </p:cNvSpPr>
          <p:nvPr/>
        </p:nvSpPr>
        <p:spPr bwMode="auto">
          <a:xfrm>
            <a:off x="7797800" y="1982788"/>
            <a:ext cx="828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>
                <a:solidFill>
                  <a:srgbClr val="FF0000"/>
                </a:solidFill>
              </a:rPr>
              <a:t>* </a:t>
            </a:r>
            <a:r>
              <a:rPr lang="en-US" altLang="ja-JP" sz="1000" b="1">
                <a:solidFill>
                  <a:srgbClr val="FF0000"/>
                </a:solidFill>
              </a:rPr>
              <a:t>p&lt;0.05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6335" name="テキスト ボックス 54"/>
          <p:cNvSpPr txBox="1">
            <a:spLocks noChangeArrowheads="1"/>
          </p:cNvSpPr>
          <p:nvPr/>
        </p:nvSpPr>
        <p:spPr bwMode="auto">
          <a:xfrm>
            <a:off x="5494338" y="1517650"/>
            <a:ext cx="284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5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7378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7380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381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7379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7346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7376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377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1" name="グラフ 10">
            <a:extLst/>
          </p:cNvPr>
          <p:cNvGraphicFramePr>
            <a:graphicFrameLocks/>
          </p:cNvGraphicFramePr>
          <p:nvPr/>
        </p:nvGraphicFramePr>
        <p:xfrm>
          <a:off x="1" y="711617"/>
          <a:ext cx="9116852" cy="280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8" name="テキスト ボックス 12"/>
          <p:cNvSpPr txBox="1">
            <a:spLocks noChangeArrowheads="1"/>
          </p:cNvSpPr>
          <p:nvPr/>
        </p:nvSpPr>
        <p:spPr bwMode="auto">
          <a:xfrm>
            <a:off x="3259138" y="6092825"/>
            <a:ext cx="757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14)</a:t>
            </a:r>
            <a:r>
              <a:rPr lang="ja-JP" altLang="en-US" sz="900" b="1"/>
              <a:t>　　</a:t>
            </a:r>
          </a:p>
        </p:txBody>
      </p:sp>
      <p:sp>
        <p:nvSpPr>
          <p:cNvPr id="57349" name="テキスト ボックス 13"/>
          <p:cNvSpPr txBox="1">
            <a:spLocks noChangeArrowheads="1"/>
          </p:cNvSpPr>
          <p:nvPr/>
        </p:nvSpPr>
        <p:spPr bwMode="auto">
          <a:xfrm>
            <a:off x="4532313" y="6092825"/>
            <a:ext cx="7556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39)</a:t>
            </a:r>
            <a:r>
              <a:rPr lang="ja-JP" altLang="en-US" sz="900" b="1"/>
              <a:t>　　</a:t>
            </a:r>
          </a:p>
        </p:txBody>
      </p:sp>
      <p:sp>
        <p:nvSpPr>
          <p:cNvPr id="57350" name="テキスト ボックス 14"/>
          <p:cNvSpPr txBox="1">
            <a:spLocks noChangeArrowheads="1"/>
          </p:cNvSpPr>
          <p:nvPr/>
        </p:nvSpPr>
        <p:spPr bwMode="auto">
          <a:xfrm>
            <a:off x="5753100" y="6096000"/>
            <a:ext cx="7556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32)</a:t>
            </a:r>
            <a:r>
              <a:rPr lang="ja-JP" altLang="en-US" sz="900" b="1"/>
              <a:t>　　</a:t>
            </a:r>
          </a:p>
        </p:txBody>
      </p:sp>
      <p:graphicFrame>
        <p:nvGraphicFramePr>
          <p:cNvPr id="16" name="グラフ 15">
            <a:extLst/>
          </p:cNvPr>
          <p:cNvGraphicFramePr>
            <a:graphicFrameLocks/>
          </p:cNvGraphicFramePr>
          <p:nvPr/>
        </p:nvGraphicFramePr>
        <p:xfrm>
          <a:off x="1" y="3487575"/>
          <a:ext cx="9116852" cy="2950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352" name="タイトル 7"/>
          <p:cNvSpPr txBox="1">
            <a:spLocks/>
          </p:cNvSpPr>
          <p:nvPr/>
        </p:nvSpPr>
        <p:spPr bwMode="auto">
          <a:xfrm>
            <a:off x="0" y="252413"/>
            <a:ext cx="4764088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ＥＳＡ別：Ｆｅｒｒｉｔｉｎ・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TSAT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　</a:t>
            </a:r>
          </a:p>
        </p:txBody>
      </p:sp>
      <p:sp>
        <p:nvSpPr>
          <p:cNvPr id="57353" name="テキスト ボックス 17"/>
          <p:cNvSpPr txBox="1">
            <a:spLocks noChangeArrowheads="1"/>
          </p:cNvSpPr>
          <p:nvPr/>
        </p:nvSpPr>
        <p:spPr bwMode="auto">
          <a:xfrm>
            <a:off x="7021513" y="3973513"/>
            <a:ext cx="1533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000" b="1"/>
              <a:t>MEAN±SD</a:t>
            </a:r>
            <a:endParaRPr lang="ja-JP" altLang="en-US" sz="1000" b="1"/>
          </a:p>
        </p:txBody>
      </p:sp>
      <p:sp>
        <p:nvSpPr>
          <p:cNvPr id="57354" name="テキスト ボックス 18"/>
          <p:cNvSpPr txBox="1">
            <a:spLocks noChangeArrowheads="1"/>
          </p:cNvSpPr>
          <p:nvPr/>
        </p:nvSpPr>
        <p:spPr bwMode="auto">
          <a:xfrm>
            <a:off x="7021513" y="1116013"/>
            <a:ext cx="1533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1000" b="1"/>
              <a:t>MEAN±SD</a:t>
            </a:r>
            <a:endParaRPr lang="ja-JP" altLang="en-US" sz="1000" b="1"/>
          </a:p>
        </p:txBody>
      </p:sp>
      <p:sp>
        <p:nvSpPr>
          <p:cNvPr id="57355" name="テキスト ボックス 20"/>
          <p:cNvSpPr txBox="1">
            <a:spLocks noChangeArrowheads="1"/>
          </p:cNvSpPr>
          <p:nvPr/>
        </p:nvSpPr>
        <p:spPr bwMode="auto">
          <a:xfrm>
            <a:off x="3182938" y="3221038"/>
            <a:ext cx="7572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14)</a:t>
            </a:r>
            <a:r>
              <a:rPr lang="ja-JP" altLang="en-US" sz="900" b="1"/>
              <a:t>　　</a:t>
            </a:r>
          </a:p>
        </p:txBody>
      </p:sp>
      <p:sp>
        <p:nvSpPr>
          <p:cNvPr id="57356" name="テキスト ボックス 21"/>
          <p:cNvSpPr txBox="1">
            <a:spLocks noChangeArrowheads="1"/>
          </p:cNvSpPr>
          <p:nvPr/>
        </p:nvSpPr>
        <p:spPr bwMode="auto">
          <a:xfrm>
            <a:off x="4476750" y="3216275"/>
            <a:ext cx="75723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39)</a:t>
            </a:r>
            <a:r>
              <a:rPr lang="ja-JP" altLang="en-US" sz="900" b="1"/>
              <a:t>　　</a:t>
            </a:r>
          </a:p>
        </p:txBody>
      </p:sp>
      <p:sp>
        <p:nvSpPr>
          <p:cNvPr id="57357" name="テキスト ボックス 22"/>
          <p:cNvSpPr txBox="1">
            <a:spLocks noChangeArrowheads="1"/>
          </p:cNvSpPr>
          <p:nvPr/>
        </p:nvSpPr>
        <p:spPr bwMode="auto">
          <a:xfrm>
            <a:off x="5668963" y="3205163"/>
            <a:ext cx="7572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32)</a:t>
            </a:r>
            <a:r>
              <a:rPr lang="ja-JP" altLang="en-US" sz="900" b="1"/>
              <a:t>　　</a:t>
            </a:r>
          </a:p>
        </p:txBody>
      </p:sp>
      <p:sp>
        <p:nvSpPr>
          <p:cNvPr id="57358" name="テキスト ボックス 23"/>
          <p:cNvSpPr txBox="1">
            <a:spLocks noChangeArrowheads="1"/>
          </p:cNvSpPr>
          <p:nvPr/>
        </p:nvSpPr>
        <p:spPr bwMode="auto">
          <a:xfrm>
            <a:off x="6804025" y="3213100"/>
            <a:ext cx="75723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9)</a:t>
            </a:r>
            <a:r>
              <a:rPr lang="ja-JP" altLang="en-US" sz="900" b="1"/>
              <a:t>　　</a:t>
            </a:r>
          </a:p>
        </p:txBody>
      </p:sp>
      <p:sp>
        <p:nvSpPr>
          <p:cNvPr id="57359" name="テキスト ボックス 24"/>
          <p:cNvSpPr txBox="1">
            <a:spLocks noChangeArrowheads="1"/>
          </p:cNvSpPr>
          <p:nvPr/>
        </p:nvSpPr>
        <p:spPr bwMode="auto">
          <a:xfrm>
            <a:off x="6835775" y="6096000"/>
            <a:ext cx="75723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900" b="1"/>
              <a:t>(n</a:t>
            </a:r>
            <a:r>
              <a:rPr lang="ja-JP" altLang="en-US" sz="900" b="1"/>
              <a:t>＝</a:t>
            </a:r>
            <a:r>
              <a:rPr lang="en-US" altLang="ja-JP" sz="900" b="1"/>
              <a:t>9)</a:t>
            </a:r>
            <a:r>
              <a:rPr lang="ja-JP" altLang="en-US" sz="900" b="1"/>
              <a:t>　　</a:t>
            </a:r>
          </a:p>
        </p:txBody>
      </p:sp>
      <p:sp>
        <p:nvSpPr>
          <p:cNvPr id="57360" name="テキスト ボックス 53"/>
          <p:cNvSpPr txBox="1">
            <a:spLocks noChangeArrowheads="1"/>
          </p:cNvSpPr>
          <p:nvPr/>
        </p:nvSpPr>
        <p:spPr bwMode="auto">
          <a:xfrm>
            <a:off x="588963" y="836613"/>
            <a:ext cx="82073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000" b="1"/>
              <a:t>(ng/</a:t>
            </a:r>
            <a:r>
              <a:rPr lang="en-US" altLang="ja-JP" sz="1100" b="1"/>
              <a:t>ml</a:t>
            </a:r>
            <a:r>
              <a:rPr lang="en-US" altLang="ja-JP" sz="1000" b="1"/>
              <a:t>)</a:t>
            </a:r>
            <a:endParaRPr lang="ja-JP" altLang="en-US" sz="1000" b="1"/>
          </a:p>
        </p:txBody>
      </p:sp>
      <p:sp>
        <p:nvSpPr>
          <p:cNvPr id="57361" name="テキスト ボックス 54"/>
          <p:cNvSpPr txBox="1">
            <a:spLocks noChangeArrowheads="1"/>
          </p:cNvSpPr>
          <p:nvPr/>
        </p:nvSpPr>
        <p:spPr bwMode="auto">
          <a:xfrm>
            <a:off x="588963" y="3729038"/>
            <a:ext cx="820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000" b="1"/>
              <a:t>(%)</a:t>
            </a:r>
            <a:endParaRPr lang="ja-JP" altLang="en-US" sz="1000" b="1"/>
          </a:p>
        </p:txBody>
      </p:sp>
      <p:sp>
        <p:nvSpPr>
          <p:cNvPr id="57362" name="テキスト ボックス 26"/>
          <p:cNvSpPr txBox="1">
            <a:spLocks noChangeArrowheads="1"/>
          </p:cNvSpPr>
          <p:nvPr/>
        </p:nvSpPr>
        <p:spPr bwMode="auto">
          <a:xfrm>
            <a:off x="7650163" y="2646363"/>
            <a:ext cx="885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>
                <a:solidFill>
                  <a:srgbClr val="FF0000"/>
                </a:solidFill>
              </a:rPr>
              <a:t>** </a:t>
            </a:r>
            <a:r>
              <a:rPr lang="en-US" altLang="ja-JP" sz="1000" b="1">
                <a:solidFill>
                  <a:srgbClr val="FF0000"/>
                </a:solidFill>
              </a:rPr>
              <a:t>p&lt;0.005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7363" name="テキスト ボックス 27"/>
          <p:cNvSpPr txBox="1">
            <a:spLocks noChangeArrowheads="1"/>
          </p:cNvSpPr>
          <p:nvPr/>
        </p:nvSpPr>
        <p:spPr bwMode="auto">
          <a:xfrm>
            <a:off x="6959600" y="2651125"/>
            <a:ext cx="828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>
                <a:solidFill>
                  <a:srgbClr val="FF0000"/>
                </a:solidFill>
              </a:rPr>
              <a:t>*</a:t>
            </a:r>
            <a:r>
              <a:rPr lang="ja-JP" altLang="en-US" sz="1000" b="1">
                <a:solidFill>
                  <a:srgbClr val="FF0000"/>
                </a:solidFill>
              </a:rPr>
              <a:t> </a:t>
            </a:r>
            <a:r>
              <a:rPr lang="en-US" altLang="ja-JP" sz="1000" b="1">
                <a:solidFill>
                  <a:srgbClr val="FF0000"/>
                </a:solidFill>
              </a:rPr>
              <a:t>p&lt;0.05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7364" name="テキスト ボックス 28"/>
          <p:cNvSpPr txBox="1">
            <a:spLocks noChangeArrowheads="1"/>
          </p:cNvSpPr>
          <p:nvPr/>
        </p:nvSpPr>
        <p:spPr bwMode="auto">
          <a:xfrm>
            <a:off x="7769225" y="5502275"/>
            <a:ext cx="8270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>
                <a:solidFill>
                  <a:srgbClr val="FF0000"/>
                </a:solidFill>
              </a:rPr>
              <a:t>*</a:t>
            </a:r>
            <a:r>
              <a:rPr lang="ja-JP" altLang="en-US" sz="1000" b="1">
                <a:solidFill>
                  <a:srgbClr val="FF0000"/>
                </a:solidFill>
              </a:rPr>
              <a:t> </a:t>
            </a:r>
            <a:r>
              <a:rPr lang="en-US" altLang="ja-JP" sz="1000" b="1">
                <a:solidFill>
                  <a:srgbClr val="FF0000"/>
                </a:solidFill>
              </a:rPr>
              <a:t>p&lt;0.005</a:t>
            </a:r>
            <a:endParaRPr lang="ja-JP" altLang="en-US" sz="1000" b="1">
              <a:solidFill>
                <a:srgbClr val="FF0000"/>
              </a:solidFill>
            </a:endParaRPr>
          </a:p>
        </p:txBody>
      </p:sp>
      <p:sp>
        <p:nvSpPr>
          <p:cNvPr id="57365" name="テキスト ボックス 33"/>
          <p:cNvSpPr txBox="1">
            <a:spLocks noChangeArrowheads="1"/>
          </p:cNvSpPr>
          <p:nvPr/>
        </p:nvSpPr>
        <p:spPr bwMode="auto">
          <a:xfrm>
            <a:off x="1566863" y="1143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**</a:t>
            </a:r>
          </a:p>
        </p:txBody>
      </p:sp>
      <p:sp>
        <p:nvSpPr>
          <p:cNvPr id="57366" name="テキスト ボックス 34"/>
          <p:cNvSpPr txBox="1">
            <a:spLocks noChangeArrowheads="1"/>
          </p:cNvSpPr>
          <p:nvPr/>
        </p:nvSpPr>
        <p:spPr bwMode="auto">
          <a:xfrm>
            <a:off x="1644650" y="3940175"/>
            <a:ext cx="284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  <p:grpSp>
        <p:nvGrpSpPr>
          <p:cNvPr id="57367" name="グループ化 44"/>
          <p:cNvGrpSpPr>
            <a:grpSpLocks/>
          </p:cNvGrpSpPr>
          <p:nvPr/>
        </p:nvGrpSpPr>
        <p:grpSpPr bwMode="auto">
          <a:xfrm>
            <a:off x="1608138" y="3987800"/>
            <a:ext cx="325437" cy="117475"/>
            <a:chOff x="6025243" y="522514"/>
            <a:chExt cx="824594" cy="153005"/>
          </a:xfrm>
        </p:grpSpPr>
        <p:cxnSp>
          <p:nvCxnSpPr>
            <p:cNvPr id="46" name="直線コネクタ 45"/>
            <p:cNvCxnSpPr/>
            <p:nvPr/>
          </p:nvCxnSpPr>
          <p:spPr>
            <a:xfrm>
              <a:off x="6033288" y="530785"/>
              <a:ext cx="0" cy="1385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>
              <a:cxnSpLocks/>
            </p:cNvCxnSpPr>
            <p:nvPr/>
          </p:nvCxnSpPr>
          <p:spPr>
            <a:xfrm flipH="1">
              <a:off x="6849837" y="530785"/>
              <a:ext cx="0" cy="1447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68" name="グループ化 48"/>
          <p:cNvGrpSpPr>
            <a:grpSpLocks/>
          </p:cNvGrpSpPr>
          <p:nvPr/>
        </p:nvGrpSpPr>
        <p:grpSpPr bwMode="auto">
          <a:xfrm>
            <a:off x="1500188" y="1200150"/>
            <a:ext cx="500062" cy="114300"/>
            <a:chOff x="6025243" y="522514"/>
            <a:chExt cx="824594" cy="153005"/>
          </a:xfrm>
        </p:grpSpPr>
        <p:cxnSp>
          <p:nvCxnSpPr>
            <p:cNvPr id="50" name="直線コネクタ 49"/>
            <p:cNvCxnSpPr/>
            <p:nvPr/>
          </p:nvCxnSpPr>
          <p:spPr>
            <a:xfrm>
              <a:off x="6033095" y="531014"/>
              <a:ext cx="0" cy="1381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6025243" y="522514"/>
              <a:ext cx="824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cxnSpLocks/>
            </p:cNvCxnSpPr>
            <p:nvPr/>
          </p:nvCxnSpPr>
          <p:spPr>
            <a:xfrm flipH="1">
              <a:off x="6849837" y="531014"/>
              <a:ext cx="0" cy="1445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369" name="テキスト ボックス 52"/>
          <p:cNvSpPr txBox="1">
            <a:spLocks noChangeArrowheads="1"/>
          </p:cNvSpPr>
          <p:nvPr/>
        </p:nvSpPr>
        <p:spPr bwMode="auto">
          <a:xfrm>
            <a:off x="3584575" y="1162050"/>
            <a:ext cx="284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69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8466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8468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8469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8467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8370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8464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65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8371" name="タイトル 7"/>
          <p:cNvSpPr txBox="1">
            <a:spLocks/>
          </p:cNvSpPr>
          <p:nvPr/>
        </p:nvSpPr>
        <p:spPr bwMode="auto">
          <a:xfrm>
            <a:off x="0" y="266700"/>
            <a:ext cx="6934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ＥＳＡ別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: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静注鉄剤・Ｆｅｒｒｉｔｉｎ・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TSAT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　</a:t>
            </a:r>
          </a:p>
        </p:txBody>
      </p:sp>
      <p:grpSp>
        <p:nvGrpSpPr>
          <p:cNvPr id="58372" name="グループ化 35855"/>
          <p:cNvGrpSpPr>
            <a:grpSpLocks/>
          </p:cNvGrpSpPr>
          <p:nvPr/>
        </p:nvGrpSpPr>
        <p:grpSpPr bwMode="auto">
          <a:xfrm>
            <a:off x="198438" y="881063"/>
            <a:ext cx="8520112" cy="2605087"/>
            <a:chOff x="198877" y="880887"/>
            <a:chExt cx="8520145" cy="2366003"/>
          </a:xfrm>
        </p:grpSpPr>
        <p:grpSp>
          <p:nvGrpSpPr>
            <p:cNvPr id="58435" name="グループ化 7"/>
            <p:cNvGrpSpPr>
              <a:grpSpLocks/>
            </p:cNvGrpSpPr>
            <p:nvPr/>
          </p:nvGrpSpPr>
          <p:grpSpPr bwMode="auto">
            <a:xfrm>
              <a:off x="198877" y="880887"/>
              <a:ext cx="8520145" cy="2366003"/>
              <a:chOff x="198877" y="880887"/>
              <a:chExt cx="8520145" cy="2366003"/>
            </a:xfrm>
          </p:grpSpPr>
          <p:graphicFrame>
            <p:nvGraphicFramePr>
              <p:cNvPr id="11" name="グラフ 10">
                <a:extLst/>
              </p:cNvPr>
              <p:cNvGraphicFramePr>
                <a:graphicFrameLocks/>
              </p:cNvGraphicFramePr>
              <p:nvPr/>
            </p:nvGraphicFramePr>
            <p:xfrm>
              <a:off x="198877" y="880887"/>
              <a:ext cx="8520145" cy="232006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58438" name="グループ化 29"/>
              <p:cNvGrpSpPr>
                <a:grpSpLocks/>
              </p:cNvGrpSpPr>
              <p:nvPr/>
            </p:nvGrpSpPr>
            <p:grpSpPr bwMode="auto">
              <a:xfrm flipH="1">
                <a:off x="2086643" y="1338680"/>
                <a:ext cx="5364912" cy="296369"/>
                <a:chOff x="4157133" y="872067"/>
                <a:chExt cx="1159934" cy="389466"/>
              </a:xfrm>
            </p:grpSpPr>
            <p:cxnSp>
              <p:nvCxnSpPr>
                <p:cNvPr id="31" name="直線コネクタ 30"/>
                <p:cNvCxnSpPr/>
                <p:nvPr/>
              </p:nvCxnSpPr>
              <p:spPr>
                <a:xfrm>
                  <a:off x="4156995" y="872988"/>
                  <a:ext cx="0" cy="3884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/>
                <p:cNvCxnSpPr>
                  <a:cxnSpLocks/>
                </p:cNvCxnSpPr>
                <p:nvPr/>
              </p:nvCxnSpPr>
              <p:spPr>
                <a:xfrm>
                  <a:off x="4156995" y="872988"/>
                  <a:ext cx="116012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/>
                <p:cNvCxnSpPr/>
                <p:nvPr/>
              </p:nvCxnSpPr>
              <p:spPr>
                <a:xfrm>
                  <a:off x="5317115" y="872988"/>
                  <a:ext cx="0" cy="3884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439" name="グループ化 105"/>
              <p:cNvGrpSpPr>
                <a:grpSpLocks/>
              </p:cNvGrpSpPr>
              <p:nvPr/>
            </p:nvGrpSpPr>
            <p:grpSpPr bwMode="auto">
              <a:xfrm flipH="1">
                <a:off x="5793497" y="1906322"/>
                <a:ext cx="1500158" cy="184305"/>
                <a:chOff x="4157133" y="872067"/>
                <a:chExt cx="1159934" cy="389466"/>
              </a:xfrm>
            </p:grpSpPr>
            <p:cxnSp>
              <p:nvCxnSpPr>
                <p:cNvPr id="107" name="直線コネクタ 106"/>
                <p:cNvCxnSpPr/>
                <p:nvPr/>
              </p:nvCxnSpPr>
              <p:spPr>
                <a:xfrm>
                  <a:off x="4157298" y="871409"/>
                  <a:ext cx="0" cy="38998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コネクタ 107"/>
                <p:cNvCxnSpPr>
                  <a:cxnSpLocks/>
                </p:cNvCxnSpPr>
                <p:nvPr/>
              </p:nvCxnSpPr>
              <p:spPr>
                <a:xfrm>
                  <a:off x="4157298" y="871409"/>
                  <a:ext cx="115996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コネクタ 108"/>
                <p:cNvCxnSpPr/>
                <p:nvPr/>
              </p:nvCxnSpPr>
              <p:spPr>
                <a:xfrm>
                  <a:off x="5317259" y="871409"/>
                  <a:ext cx="0" cy="38998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440" name="グループ化 109"/>
              <p:cNvGrpSpPr>
                <a:grpSpLocks/>
              </p:cNvGrpSpPr>
              <p:nvPr/>
            </p:nvGrpSpPr>
            <p:grpSpPr bwMode="auto">
              <a:xfrm flipH="1">
                <a:off x="3967692" y="1666068"/>
                <a:ext cx="3394950" cy="294205"/>
                <a:chOff x="4157133" y="872067"/>
                <a:chExt cx="1159934" cy="389466"/>
              </a:xfrm>
            </p:grpSpPr>
            <p:cxnSp>
              <p:nvCxnSpPr>
                <p:cNvPr id="111" name="直線コネクタ 110"/>
                <p:cNvCxnSpPr/>
                <p:nvPr/>
              </p:nvCxnSpPr>
              <p:spPr>
                <a:xfrm>
                  <a:off x="4156911" y="872865"/>
                  <a:ext cx="0" cy="38936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コネクタ 111"/>
                <p:cNvCxnSpPr>
                  <a:cxnSpLocks/>
                </p:cNvCxnSpPr>
                <p:nvPr/>
              </p:nvCxnSpPr>
              <p:spPr>
                <a:xfrm>
                  <a:off x="4156911" y="872865"/>
                  <a:ext cx="116018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コネクタ 112"/>
                <p:cNvCxnSpPr/>
                <p:nvPr/>
              </p:nvCxnSpPr>
              <p:spPr>
                <a:xfrm>
                  <a:off x="5317093" y="872865"/>
                  <a:ext cx="0" cy="38936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441" name="テキスト ボックス 114"/>
              <p:cNvSpPr txBox="1">
                <a:spLocks noChangeArrowheads="1"/>
              </p:cNvSpPr>
              <p:nvPr/>
            </p:nvSpPr>
            <p:spPr bwMode="auto">
              <a:xfrm>
                <a:off x="3854681" y="3008074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39)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442" name="テキスト ボックス 115"/>
              <p:cNvSpPr txBox="1">
                <a:spLocks noChangeArrowheads="1"/>
              </p:cNvSpPr>
              <p:nvPr/>
            </p:nvSpPr>
            <p:spPr bwMode="auto">
              <a:xfrm>
                <a:off x="5624801" y="3001223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32)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443" name="テキスト ボックス 133"/>
              <p:cNvSpPr txBox="1">
                <a:spLocks noChangeArrowheads="1"/>
              </p:cNvSpPr>
              <p:nvPr/>
            </p:nvSpPr>
            <p:spPr bwMode="auto">
              <a:xfrm>
                <a:off x="2057587" y="3016058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14)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444" name="テキスト ボックス 135"/>
              <p:cNvSpPr txBox="1">
                <a:spLocks noChangeArrowheads="1"/>
              </p:cNvSpPr>
              <p:nvPr/>
            </p:nvSpPr>
            <p:spPr bwMode="auto">
              <a:xfrm>
                <a:off x="635091" y="1037605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(mg/</a:t>
                </a:r>
                <a:r>
                  <a:rPr lang="ja-JP" altLang="en-US" sz="900" b="1"/>
                  <a:t>月</a:t>
                </a:r>
                <a:r>
                  <a:rPr lang="en-US" altLang="ja-JP" sz="900" b="1"/>
                  <a:t>)</a:t>
                </a:r>
                <a:r>
                  <a:rPr lang="ja-JP" altLang="en-US" sz="900" b="1"/>
                  <a:t>　　</a:t>
                </a:r>
              </a:p>
            </p:txBody>
          </p:sp>
          <p:cxnSp>
            <p:nvCxnSpPr>
              <p:cNvPr id="137" name="直線コネクタ 136"/>
              <p:cNvCxnSpPr/>
              <p:nvPr/>
            </p:nvCxnSpPr>
            <p:spPr>
              <a:xfrm flipH="1">
                <a:off x="5664660" y="1339381"/>
                <a:ext cx="0" cy="2292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>
                <a:cxnSpLocks/>
              </p:cNvCxnSpPr>
              <p:nvPr/>
            </p:nvCxnSpPr>
            <p:spPr>
              <a:xfrm flipH="1">
                <a:off x="3864428" y="1339381"/>
                <a:ext cx="0" cy="1917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447" name="テキスト ボックス 138"/>
              <p:cNvSpPr txBox="1">
                <a:spLocks noChangeArrowheads="1"/>
              </p:cNvSpPr>
              <p:nvPr/>
            </p:nvSpPr>
            <p:spPr bwMode="auto">
              <a:xfrm>
                <a:off x="6309263" y="1309971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48" name="テキスト ボックス 143"/>
              <p:cNvSpPr txBox="1">
                <a:spLocks noChangeArrowheads="1"/>
              </p:cNvSpPr>
              <p:nvPr/>
            </p:nvSpPr>
            <p:spPr bwMode="auto">
              <a:xfrm>
                <a:off x="6334426" y="1917175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49" name="テキスト ボックス 144"/>
              <p:cNvSpPr txBox="1">
                <a:spLocks noChangeArrowheads="1"/>
              </p:cNvSpPr>
              <p:nvPr/>
            </p:nvSpPr>
            <p:spPr bwMode="auto">
              <a:xfrm>
                <a:off x="6309263" y="1661385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50" name="テキスト ボックス 145"/>
              <p:cNvSpPr txBox="1">
                <a:spLocks noChangeArrowheads="1"/>
              </p:cNvSpPr>
              <p:nvPr/>
            </p:nvSpPr>
            <p:spPr bwMode="auto">
              <a:xfrm>
                <a:off x="4564356" y="1301420"/>
                <a:ext cx="4804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51" name="テキスト ボックス 146"/>
              <p:cNvSpPr txBox="1">
                <a:spLocks noChangeArrowheads="1"/>
              </p:cNvSpPr>
              <p:nvPr/>
            </p:nvSpPr>
            <p:spPr bwMode="auto">
              <a:xfrm>
                <a:off x="2435941" y="1343079"/>
                <a:ext cx="94470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>
                    <a:solidFill>
                      <a:srgbClr val="FF0000"/>
                    </a:solidFill>
                  </a:rPr>
                  <a:t>p=0.0032</a:t>
                </a:r>
                <a:endParaRPr lang="ja-JP" altLang="en-US" sz="1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8452" name="テキスト ボックス 148"/>
              <p:cNvSpPr txBox="1">
                <a:spLocks noChangeArrowheads="1"/>
              </p:cNvSpPr>
              <p:nvPr/>
            </p:nvSpPr>
            <p:spPr bwMode="auto">
              <a:xfrm>
                <a:off x="4343991" y="1673948"/>
                <a:ext cx="94470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>
                    <a:solidFill>
                      <a:srgbClr val="FF0000"/>
                    </a:solidFill>
                  </a:rPr>
                  <a:t>p=0.016</a:t>
                </a:r>
                <a:endParaRPr lang="ja-JP" altLang="en-US" sz="1000" b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51" name="直線コネクタ 150"/>
              <p:cNvCxnSpPr>
                <a:cxnSpLocks/>
              </p:cNvCxnSpPr>
              <p:nvPr/>
            </p:nvCxnSpPr>
            <p:spPr>
              <a:xfrm>
                <a:off x="5672598" y="1682531"/>
                <a:ext cx="0" cy="1585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454" name="テキスト ボックス 154"/>
              <p:cNvSpPr txBox="1">
                <a:spLocks noChangeArrowheads="1"/>
              </p:cNvSpPr>
              <p:nvPr/>
            </p:nvSpPr>
            <p:spPr bwMode="auto">
              <a:xfrm>
                <a:off x="7431377" y="2993090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9)</a:t>
                </a:r>
                <a:r>
                  <a:rPr lang="ja-JP" altLang="en-US" sz="900" b="1"/>
                  <a:t>　　</a:t>
                </a:r>
              </a:p>
            </p:txBody>
          </p:sp>
        </p:grpSp>
        <p:sp>
          <p:nvSpPr>
            <p:cNvPr id="58436" name="テキスト ボックス 113"/>
            <p:cNvSpPr txBox="1">
              <a:spLocks noChangeArrowheads="1"/>
            </p:cNvSpPr>
            <p:nvPr/>
          </p:nvSpPr>
          <p:spPr bwMode="auto">
            <a:xfrm>
              <a:off x="6862584" y="1306133"/>
              <a:ext cx="153246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1000" b="1"/>
                <a:t>MEAN±SD</a:t>
              </a:r>
              <a:endParaRPr lang="ja-JP" altLang="en-US" sz="1000" b="1"/>
            </a:p>
          </p:txBody>
        </p:sp>
      </p:grpSp>
      <p:grpSp>
        <p:nvGrpSpPr>
          <p:cNvPr id="58373" name="グループ化 35856"/>
          <p:cNvGrpSpPr>
            <a:grpSpLocks/>
          </p:cNvGrpSpPr>
          <p:nvPr/>
        </p:nvGrpSpPr>
        <p:grpSpPr bwMode="auto">
          <a:xfrm>
            <a:off x="603250" y="3429000"/>
            <a:ext cx="3960813" cy="2833688"/>
            <a:chOff x="602908" y="3429001"/>
            <a:chExt cx="3666066" cy="2833108"/>
          </a:xfrm>
        </p:grpSpPr>
        <p:sp>
          <p:nvSpPr>
            <p:cNvPr id="58405" name="テキスト ボックス 18"/>
            <p:cNvSpPr txBox="1">
              <a:spLocks noChangeArrowheads="1"/>
            </p:cNvSpPr>
            <p:nvPr/>
          </p:nvSpPr>
          <p:spPr bwMode="auto">
            <a:xfrm>
              <a:off x="1145377" y="6023005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14)</a:t>
              </a:r>
              <a:r>
                <a:rPr lang="ja-JP" altLang="en-US" sz="900" b="1"/>
                <a:t>　　</a:t>
              </a:r>
            </a:p>
          </p:txBody>
        </p:sp>
        <p:sp>
          <p:nvSpPr>
            <p:cNvPr id="58406" name="テキスト ボックス 20"/>
            <p:cNvSpPr txBox="1">
              <a:spLocks noChangeArrowheads="1"/>
            </p:cNvSpPr>
            <p:nvPr/>
          </p:nvSpPr>
          <p:spPr bwMode="auto">
            <a:xfrm>
              <a:off x="2715817" y="6015935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32)</a:t>
              </a:r>
              <a:r>
                <a:rPr lang="ja-JP" altLang="en-US" sz="900" b="1"/>
                <a:t>　　</a:t>
              </a:r>
            </a:p>
          </p:txBody>
        </p:sp>
        <p:sp>
          <p:nvSpPr>
            <p:cNvPr id="58407" name="テキスト ボックス 26"/>
            <p:cNvSpPr txBox="1">
              <a:spLocks noChangeArrowheads="1"/>
            </p:cNvSpPr>
            <p:nvPr/>
          </p:nvSpPr>
          <p:spPr bwMode="auto">
            <a:xfrm>
              <a:off x="3429294" y="6015935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9)</a:t>
              </a:r>
              <a:r>
                <a:rPr lang="ja-JP" altLang="en-US" sz="900" b="1"/>
                <a:t>　　</a:t>
              </a:r>
            </a:p>
          </p:txBody>
        </p:sp>
        <p:sp>
          <p:nvSpPr>
            <p:cNvPr id="58408" name="テキスト ボックス 27"/>
            <p:cNvSpPr txBox="1">
              <a:spLocks noChangeArrowheads="1"/>
            </p:cNvSpPr>
            <p:nvPr/>
          </p:nvSpPr>
          <p:spPr bwMode="auto">
            <a:xfrm>
              <a:off x="1919369" y="6031277"/>
              <a:ext cx="75670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900" b="1"/>
                <a:t>(n</a:t>
              </a:r>
              <a:r>
                <a:rPr lang="ja-JP" altLang="en-US" sz="900" b="1"/>
                <a:t>＝</a:t>
              </a:r>
              <a:r>
                <a:rPr lang="en-US" altLang="ja-JP" sz="900" b="1"/>
                <a:t>39)</a:t>
              </a:r>
              <a:r>
                <a:rPr lang="ja-JP" altLang="en-US" sz="900" b="1"/>
                <a:t>　　</a:t>
              </a:r>
            </a:p>
          </p:txBody>
        </p:sp>
        <p:grpSp>
          <p:nvGrpSpPr>
            <p:cNvPr id="58409" name="グループ化 35854"/>
            <p:cNvGrpSpPr>
              <a:grpSpLocks/>
            </p:cNvGrpSpPr>
            <p:nvPr/>
          </p:nvGrpSpPr>
          <p:grpSpPr bwMode="auto">
            <a:xfrm>
              <a:off x="602908" y="3429001"/>
              <a:ext cx="3666066" cy="2743200"/>
              <a:chOff x="602908" y="3429001"/>
              <a:chExt cx="3666066" cy="2743200"/>
            </a:xfrm>
          </p:grpSpPr>
          <p:graphicFrame>
            <p:nvGraphicFramePr>
              <p:cNvPr id="12" name="グラフ 11">
                <a:extLst/>
              </p:cNvPr>
              <p:cNvGraphicFramePr>
                <a:graphicFrameLocks/>
              </p:cNvGraphicFramePr>
              <p:nvPr/>
            </p:nvGraphicFramePr>
            <p:xfrm>
              <a:off x="602908" y="3429001"/>
              <a:ext cx="3666066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58412" name="テキスト ボックス 131"/>
              <p:cNvSpPr txBox="1">
                <a:spLocks noChangeArrowheads="1"/>
              </p:cNvSpPr>
              <p:nvPr/>
            </p:nvSpPr>
            <p:spPr bwMode="auto">
              <a:xfrm>
                <a:off x="3116515" y="4161060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13" name="テキスト ボックス 147"/>
              <p:cNvSpPr txBox="1">
                <a:spLocks noChangeArrowheads="1"/>
              </p:cNvSpPr>
              <p:nvPr/>
            </p:nvSpPr>
            <p:spPr bwMode="auto">
              <a:xfrm>
                <a:off x="2142362" y="4143518"/>
                <a:ext cx="94470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>
                    <a:solidFill>
                      <a:srgbClr val="FF0000"/>
                    </a:solidFill>
                  </a:rPr>
                  <a:t>p=0.029</a:t>
                </a:r>
                <a:endParaRPr lang="ja-JP" altLang="en-US" sz="1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8414" name="テキスト ボックス 157"/>
              <p:cNvSpPr txBox="1">
                <a:spLocks noChangeArrowheads="1"/>
              </p:cNvSpPr>
              <p:nvPr/>
            </p:nvSpPr>
            <p:spPr bwMode="auto">
              <a:xfrm>
                <a:off x="635091" y="3693137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(ng/ml)</a:t>
                </a:r>
                <a:r>
                  <a:rPr lang="ja-JP" altLang="en-US" sz="900" b="1"/>
                  <a:t>　　</a:t>
                </a:r>
              </a:p>
            </p:txBody>
          </p:sp>
          <p:grpSp>
            <p:nvGrpSpPr>
              <p:cNvPr id="58415" name="グループ化 162"/>
              <p:cNvGrpSpPr>
                <a:grpSpLocks/>
              </p:cNvGrpSpPr>
              <p:nvPr/>
            </p:nvGrpSpPr>
            <p:grpSpPr bwMode="auto">
              <a:xfrm flipH="1">
                <a:off x="3058104" y="4354047"/>
                <a:ext cx="572119" cy="180674"/>
                <a:chOff x="4157133" y="872067"/>
                <a:chExt cx="1159934" cy="389466"/>
              </a:xfrm>
            </p:grpSpPr>
            <p:cxnSp>
              <p:nvCxnSpPr>
                <p:cNvPr id="164" name="直線コネクタ 163"/>
                <p:cNvCxnSpPr/>
                <p:nvPr/>
              </p:nvCxnSpPr>
              <p:spPr>
                <a:xfrm>
                  <a:off x="4157992" y="872664"/>
                  <a:ext cx="0" cy="3900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線コネクタ 164"/>
                <p:cNvCxnSpPr>
                  <a:cxnSpLocks/>
                </p:cNvCxnSpPr>
                <p:nvPr/>
              </p:nvCxnSpPr>
              <p:spPr>
                <a:xfrm>
                  <a:off x="4157992" y="872664"/>
                  <a:ext cx="115884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直線コネクタ 165"/>
                <p:cNvCxnSpPr/>
                <p:nvPr/>
              </p:nvCxnSpPr>
              <p:spPr>
                <a:xfrm>
                  <a:off x="5316838" y="872664"/>
                  <a:ext cx="0" cy="3900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416" name="グループ化 170"/>
              <p:cNvGrpSpPr>
                <a:grpSpLocks/>
              </p:cNvGrpSpPr>
              <p:nvPr/>
            </p:nvGrpSpPr>
            <p:grpSpPr bwMode="auto">
              <a:xfrm flipH="1">
                <a:off x="1391799" y="3998535"/>
                <a:ext cx="2344353" cy="137943"/>
                <a:chOff x="4157133" y="872067"/>
                <a:chExt cx="1159934" cy="389466"/>
              </a:xfrm>
            </p:grpSpPr>
            <p:cxnSp>
              <p:nvCxnSpPr>
                <p:cNvPr id="172" name="直線コネクタ 171"/>
                <p:cNvCxnSpPr/>
                <p:nvPr/>
              </p:nvCxnSpPr>
              <p:spPr>
                <a:xfrm>
                  <a:off x="4157409" y="872807"/>
                  <a:ext cx="0" cy="38986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線コネクタ 172"/>
                <p:cNvCxnSpPr>
                  <a:cxnSpLocks/>
                </p:cNvCxnSpPr>
                <p:nvPr/>
              </p:nvCxnSpPr>
              <p:spPr>
                <a:xfrm>
                  <a:off x="4157409" y="872807"/>
                  <a:ext cx="115958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線コネクタ 173"/>
                <p:cNvCxnSpPr/>
                <p:nvPr/>
              </p:nvCxnSpPr>
              <p:spPr>
                <a:xfrm>
                  <a:off x="5316989" y="872807"/>
                  <a:ext cx="0" cy="38986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6" name="直線コネクタ 175"/>
              <p:cNvCxnSpPr/>
              <p:nvPr/>
            </p:nvCxnSpPr>
            <p:spPr>
              <a:xfrm flipH="1">
                <a:off x="2226557" y="4005146"/>
                <a:ext cx="0" cy="1380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コネクタ 176"/>
              <p:cNvCxnSpPr/>
              <p:nvPr/>
            </p:nvCxnSpPr>
            <p:spPr>
              <a:xfrm flipH="1">
                <a:off x="2999443" y="4005146"/>
                <a:ext cx="0" cy="1380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419" name="テキスト ボックス 182"/>
              <p:cNvSpPr txBox="1">
                <a:spLocks noChangeArrowheads="1"/>
              </p:cNvSpPr>
              <p:nvPr/>
            </p:nvSpPr>
            <p:spPr bwMode="auto">
              <a:xfrm>
                <a:off x="2366818" y="3944395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20" name="テキスト ボックス 183"/>
              <p:cNvSpPr txBox="1">
                <a:spLocks noChangeArrowheads="1"/>
              </p:cNvSpPr>
              <p:nvPr/>
            </p:nvSpPr>
            <p:spPr bwMode="auto">
              <a:xfrm>
                <a:off x="3116515" y="3951435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21" name="テキスト ボックス 184"/>
              <p:cNvSpPr txBox="1">
                <a:spLocks noChangeArrowheads="1"/>
              </p:cNvSpPr>
              <p:nvPr/>
            </p:nvSpPr>
            <p:spPr bwMode="auto">
              <a:xfrm>
                <a:off x="3106457" y="4343171"/>
                <a:ext cx="50881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422" name="テキスト ボックス 185"/>
              <p:cNvSpPr txBox="1">
                <a:spLocks noChangeArrowheads="1"/>
              </p:cNvSpPr>
              <p:nvPr/>
            </p:nvSpPr>
            <p:spPr bwMode="auto">
              <a:xfrm>
                <a:off x="1523731" y="3951435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grpSp>
            <p:nvGrpSpPr>
              <p:cNvPr id="58423" name="グループ化 8"/>
              <p:cNvGrpSpPr>
                <a:grpSpLocks/>
              </p:cNvGrpSpPr>
              <p:nvPr/>
            </p:nvGrpSpPr>
            <p:grpSpPr bwMode="auto">
              <a:xfrm>
                <a:off x="2297723" y="4188518"/>
                <a:ext cx="1396184" cy="268092"/>
                <a:chOff x="10205388" y="2866735"/>
                <a:chExt cx="1103841" cy="183067"/>
              </a:xfrm>
            </p:grpSpPr>
            <p:grpSp>
              <p:nvGrpSpPr>
                <p:cNvPr id="58424" name="グループ化 166"/>
                <p:cNvGrpSpPr>
                  <a:grpSpLocks/>
                </p:cNvGrpSpPr>
                <p:nvPr/>
              </p:nvGrpSpPr>
              <p:grpSpPr bwMode="auto">
                <a:xfrm flipH="1">
                  <a:off x="10205388" y="2866735"/>
                  <a:ext cx="1103841" cy="183067"/>
                  <a:chOff x="4157133" y="872067"/>
                  <a:chExt cx="1159934" cy="389466"/>
                </a:xfrm>
              </p:grpSpPr>
              <p:cxnSp>
                <p:nvCxnSpPr>
                  <p:cNvPr id="168" name="直線コネクタ 167"/>
                  <p:cNvCxnSpPr/>
                  <p:nvPr/>
                </p:nvCxnSpPr>
                <p:spPr>
                  <a:xfrm>
                    <a:off x="4156680" y="861612"/>
                    <a:ext cx="0" cy="39889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コネクタ 168"/>
                  <p:cNvCxnSpPr>
                    <a:cxnSpLocks/>
                  </p:cNvCxnSpPr>
                  <p:nvPr/>
                </p:nvCxnSpPr>
                <p:spPr>
                  <a:xfrm>
                    <a:off x="4156680" y="861612"/>
                    <a:ext cx="11609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直線コネクタ 169"/>
                  <p:cNvCxnSpPr/>
                  <p:nvPr/>
                </p:nvCxnSpPr>
                <p:spPr>
                  <a:xfrm>
                    <a:off x="5317596" y="861612"/>
                    <a:ext cx="0" cy="39889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7" name="直線コネクタ 186"/>
                <p:cNvCxnSpPr>
                  <a:cxnSpLocks/>
                </p:cNvCxnSpPr>
                <p:nvPr/>
              </p:nvCxnSpPr>
              <p:spPr>
                <a:xfrm flipH="1">
                  <a:off x="10775278" y="2869408"/>
                  <a:ext cx="0" cy="14631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410" name="テキスト ボックス 197"/>
            <p:cNvSpPr txBox="1">
              <a:spLocks noChangeArrowheads="1"/>
            </p:cNvSpPr>
            <p:nvPr/>
          </p:nvSpPr>
          <p:spPr bwMode="auto">
            <a:xfrm>
              <a:off x="2632663" y="5593020"/>
              <a:ext cx="153246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900" b="1"/>
                <a:t>MEAN±SD</a:t>
              </a:r>
              <a:endParaRPr lang="ja-JP" altLang="en-US" sz="900" b="1"/>
            </a:p>
          </p:txBody>
        </p:sp>
      </p:grpSp>
      <p:grpSp>
        <p:nvGrpSpPr>
          <p:cNvPr id="58374" name="グループ化 35860"/>
          <p:cNvGrpSpPr>
            <a:grpSpLocks/>
          </p:cNvGrpSpPr>
          <p:nvPr/>
        </p:nvGrpSpPr>
        <p:grpSpPr bwMode="auto">
          <a:xfrm>
            <a:off x="4467225" y="3429000"/>
            <a:ext cx="4178300" cy="2833688"/>
            <a:chOff x="4622484" y="3429001"/>
            <a:chExt cx="3835716" cy="2833108"/>
          </a:xfrm>
        </p:grpSpPr>
        <p:grpSp>
          <p:nvGrpSpPr>
            <p:cNvPr id="58375" name="グループ化 35859"/>
            <p:cNvGrpSpPr>
              <a:grpSpLocks/>
            </p:cNvGrpSpPr>
            <p:nvPr/>
          </p:nvGrpSpPr>
          <p:grpSpPr bwMode="auto">
            <a:xfrm>
              <a:off x="4622484" y="3429001"/>
              <a:ext cx="3835716" cy="2833108"/>
              <a:chOff x="4622484" y="3429001"/>
              <a:chExt cx="3835716" cy="2833108"/>
            </a:xfrm>
          </p:grpSpPr>
          <p:graphicFrame>
            <p:nvGraphicFramePr>
              <p:cNvPr id="13" name="グラフ 12">
                <a:extLst/>
              </p:cNvPr>
              <p:cNvGraphicFramePr>
                <a:graphicFrameLocks/>
              </p:cNvGraphicFramePr>
              <p:nvPr/>
            </p:nvGraphicFramePr>
            <p:xfrm>
              <a:off x="4829175" y="3429001"/>
              <a:ext cx="3629025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58378" name="テキスト ボックス 14"/>
              <p:cNvSpPr txBox="1">
                <a:spLocks noChangeArrowheads="1"/>
              </p:cNvSpPr>
              <p:nvPr/>
            </p:nvSpPr>
            <p:spPr bwMode="auto">
              <a:xfrm>
                <a:off x="5244165" y="6031277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14)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379" name="テキスト ボックス 23"/>
              <p:cNvSpPr txBox="1">
                <a:spLocks noChangeArrowheads="1"/>
              </p:cNvSpPr>
              <p:nvPr/>
            </p:nvSpPr>
            <p:spPr bwMode="auto">
              <a:xfrm>
                <a:off x="6117430" y="6020744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39)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380" name="テキスト ボックス 28"/>
              <p:cNvSpPr txBox="1">
                <a:spLocks noChangeArrowheads="1"/>
              </p:cNvSpPr>
              <p:nvPr/>
            </p:nvSpPr>
            <p:spPr bwMode="auto">
              <a:xfrm>
                <a:off x="6933847" y="6016465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32)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381" name="テキスト ボックス 132"/>
              <p:cNvSpPr txBox="1">
                <a:spLocks noChangeArrowheads="1"/>
              </p:cNvSpPr>
              <p:nvPr/>
            </p:nvSpPr>
            <p:spPr bwMode="auto">
              <a:xfrm flipH="1">
                <a:off x="7707839" y="6024075"/>
                <a:ext cx="594183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900" b="1"/>
                  <a:t>(n</a:t>
                </a:r>
                <a:r>
                  <a:rPr lang="ja-JP" altLang="en-US" sz="900" b="1"/>
                  <a:t>＝</a:t>
                </a:r>
                <a:r>
                  <a:rPr lang="en-US" altLang="ja-JP" sz="900" b="1"/>
                  <a:t>9)</a:t>
                </a:r>
                <a:r>
                  <a:rPr lang="ja-JP" altLang="en-US" sz="900" b="1"/>
                  <a:t>　　</a:t>
                </a:r>
              </a:p>
            </p:txBody>
          </p:sp>
          <p:sp>
            <p:nvSpPr>
              <p:cNvPr id="58382" name="テキスト ボックス 139"/>
              <p:cNvSpPr txBox="1">
                <a:spLocks noChangeArrowheads="1"/>
              </p:cNvSpPr>
              <p:nvPr/>
            </p:nvSpPr>
            <p:spPr bwMode="auto">
              <a:xfrm>
                <a:off x="6528433" y="4124971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383" name="テキスト ボックス 140"/>
              <p:cNvSpPr txBox="1">
                <a:spLocks noChangeArrowheads="1"/>
              </p:cNvSpPr>
              <p:nvPr/>
            </p:nvSpPr>
            <p:spPr bwMode="auto">
              <a:xfrm>
                <a:off x="7245058" y="3952421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384" name="テキスト ボックス 141"/>
              <p:cNvSpPr txBox="1">
                <a:spLocks noChangeArrowheads="1"/>
              </p:cNvSpPr>
              <p:nvPr/>
            </p:nvSpPr>
            <p:spPr bwMode="auto">
              <a:xfrm>
                <a:off x="7293654" y="4360461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385" name="テキスト ボックス 142"/>
              <p:cNvSpPr txBox="1">
                <a:spLocks noChangeArrowheads="1"/>
              </p:cNvSpPr>
              <p:nvPr/>
            </p:nvSpPr>
            <p:spPr bwMode="auto">
              <a:xfrm>
                <a:off x="5668169" y="3959282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sp>
            <p:nvSpPr>
              <p:cNvPr id="58386" name="テキスト ボックス 156"/>
              <p:cNvSpPr txBox="1">
                <a:spLocks noChangeArrowheads="1"/>
              </p:cNvSpPr>
              <p:nvPr/>
            </p:nvSpPr>
            <p:spPr bwMode="auto">
              <a:xfrm>
                <a:off x="4622484" y="3663652"/>
                <a:ext cx="756708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altLang="ja-JP" sz="900" b="1"/>
                  <a:t>(%)</a:t>
                </a:r>
                <a:r>
                  <a:rPr lang="ja-JP" altLang="en-US" sz="900" b="1"/>
                  <a:t>　　</a:t>
                </a:r>
              </a:p>
            </p:txBody>
          </p:sp>
          <p:grpSp>
            <p:nvGrpSpPr>
              <p:cNvPr id="58387" name="グループ化 158"/>
              <p:cNvGrpSpPr>
                <a:grpSpLocks/>
              </p:cNvGrpSpPr>
              <p:nvPr/>
            </p:nvGrpSpPr>
            <p:grpSpPr bwMode="auto">
              <a:xfrm flipH="1">
                <a:off x="5594518" y="3998613"/>
                <a:ext cx="2377173" cy="229510"/>
                <a:chOff x="4157133" y="872067"/>
                <a:chExt cx="1159934" cy="389466"/>
              </a:xfrm>
            </p:grpSpPr>
            <p:cxnSp>
              <p:nvCxnSpPr>
                <p:cNvPr id="160" name="直線コネクタ 159"/>
                <p:cNvCxnSpPr/>
                <p:nvPr/>
              </p:nvCxnSpPr>
              <p:spPr>
                <a:xfrm>
                  <a:off x="4157251" y="872379"/>
                  <a:ext cx="0" cy="3878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直線コネクタ 160"/>
                <p:cNvCxnSpPr>
                  <a:cxnSpLocks/>
                </p:cNvCxnSpPr>
                <p:nvPr/>
              </p:nvCxnSpPr>
              <p:spPr>
                <a:xfrm>
                  <a:off x="4157251" y="872379"/>
                  <a:ext cx="115981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直線コネクタ 161"/>
                <p:cNvCxnSpPr/>
                <p:nvPr/>
              </p:nvCxnSpPr>
              <p:spPr>
                <a:xfrm>
                  <a:off x="5317061" y="872379"/>
                  <a:ext cx="0" cy="3878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388" name="テキスト ボックス 177"/>
              <p:cNvSpPr txBox="1">
                <a:spLocks noChangeArrowheads="1"/>
              </p:cNvSpPr>
              <p:nvPr/>
            </p:nvSpPr>
            <p:spPr bwMode="auto">
              <a:xfrm>
                <a:off x="6267837" y="3968763"/>
                <a:ext cx="94470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>
                    <a:solidFill>
                      <a:srgbClr val="FF0000"/>
                    </a:solidFill>
                  </a:rPr>
                  <a:t>p=0.013</a:t>
                </a:r>
              </a:p>
            </p:txBody>
          </p:sp>
          <p:sp>
            <p:nvSpPr>
              <p:cNvPr id="58389" name="テキスト ボックス 181"/>
              <p:cNvSpPr txBox="1">
                <a:spLocks noChangeArrowheads="1"/>
              </p:cNvSpPr>
              <p:nvPr/>
            </p:nvSpPr>
            <p:spPr bwMode="auto">
              <a:xfrm>
                <a:off x="7277034" y="4120692"/>
                <a:ext cx="56291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ja-JP" sz="1000" b="1"/>
                  <a:t>n.s</a:t>
                </a:r>
                <a:endParaRPr lang="ja-JP" altLang="en-US" sz="1000" b="1"/>
              </a:p>
            </p:txBody>
          </p:sp>
          <p:cxnSp>
            <p:nvCxnSpPr>
              <p:cNvPr id="204" name="直線コネクタ 203"/>
              <p:cNvCxnSpPr/>
              <p:nvPr/>
            </p:nvCxnSpPr>
            <p:spPr>
              <a:xfrm flipH="1">
                <a:off x="7178656" y="4005146"/>
                <a:ext cx="0" cy="1730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/>
              <p:cNvCxnSpPr/>
              <p:nvPr/>
            </p:nvCxnSpPr>
            <p:spPr>
              <a:xfrm flipH="1">
                <a:off x="6334858" y="4025779"/>
                <a:ext cx="0" cy="1714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392" name="グループ化 207"/>
              <p:cNvGrpSpPr>
                <a:grpSpLocks/>
              </p:cNvGrpSpPr>
              <p:nvPr/>
            </p:nvGrpSpPr>
            <p:grpSpPr bwMode="auto">
              <a:xfrm flipH="1">
                <a:off x="7256229" y="4421358"/>
                <a:ext cx="590685" cy="136394"/>
                <a:chOff x="4157133" y="872067"/>
                <a:chExt cx="1159934" cy="389466"/>
              </a:xfrm>
            </p:grpSpPr>
            <p:cxnSp>
              <p:nvCxnSpPr>
                <p:cNvPr id="209" name="直線コネクタ 208"/>
                <p:cNvCxnSpPr/>
                <p:nvPr/>
              </p:nvCxnSpPr>
              <p:spPr>
                <a:xfrm>
                  <a:off x="4155835" y="871005"/>
                  <a:ext cx="0" cy="3897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コネクタ 209"/>
                <p:cNvCxnSpPr>
                  <a:cxnSpLocks/>
                </p:cNvCxnSpPr>
                <p:nvPr/>
              </p:nvCxnSpPr>
              <p:spPr>
                <a:xfrm>
                  <a:off x="4155835" y="871005"/>
                  <a:ext cx="116188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直線コネクタ 210"/>
                <p:cNvCxnSpPr/>
                <p:nvPr/>
              </p:nvCxnSpPr>
              <p:spPr>
                <a:xfrm>
                  <a:off x="5317721" y="871005"/>
                  <a:ext cx="0" cy="3897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393" name="グループ化 212"/>
              <p:cNvGrpSpPr>
                <a:grpSpLocks/>
              </p:cNvGrpSpPr>
              <p:nvPr/>
            </p:nvGrpSpPr>
            <p:grpSpPr bwMode="auto">
              <a:xfrm>
                <a:off x="6425141" y="4177952"/>
                <a:ext cx="1460718" cy="176095"/>
                <a:chOff x="9726842" y="5667692"/>
                <a:chExt cx="1103841" cy="156160"/>
              </a:xfrm>
            </p:grpSpPr>
            <p:grpSp>
              <p:nvGrpSpPr>
                <p:cNvPr id="58394" name="グループ化 213"/>
                <p:cNvGrpSpPr>
                  <a:grpSpLocks/>
                </p:cNvGrpSpPr>
                <p:nvPr/>
              </p:nvGrpSpPr>
              <p:grpSpPr bwMode="auto">
                <a:xfrm flipH="1">
                  <a:off x="9726842" y="5667693"/>
                  <a:ext cx="1103841" cy="156159"/>
                  <a:chOff x="4157133" y="872067"/>
                  <a:chExt cx="1159934" cy="389466"/>
                </a:xfrm>
              </p:grpSpPr>
              <p:cxnSp>
                <p:nvCxnSpPr>
                  <p:cNvPr id="216" name="直線コネクタ 215"/>
                  <p:cNvCxnSpPr/>
                  <p:nvPr/>
                </p:nvCxnSpPr>
                <p:spPr>
                  <a:xfrm>
                    <a:off x="4157445" y="872498"/>
                    <a:ext cx="0" cy="38965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コネクタ 216"/>
                  <p:cNvCxnSpPr>
                    <a:cxnSpLocks/>
                  </p:cNvCxnSpPr>
                  <p:nvPr/>
                </p:nvCxnSpPr>
                <p:spPr>
                  <a:xfrm>
                    <a:off x="4157445" y="872498"/>
                    <a:ext cx="1159565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直線コネクタ 217"/>
                  <p:cNvCxnSpPr/>
                  <p:nvPr/>
                </p:nvCxnSpPr>
                <p:spPr>
                  <a:xfrm>
                    <a:off x="5317010" y="872498"/>
                    <a:ext cx="0" cy="38965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5" name="直線コネクタ 214"/>
                <p:cNvCxnSpPr>
                  <a:cxnSpLocks/>
                </p:cNvCxnSpPr>
                <p:nvPr/>
              </p:nvCxnSpPr>
              <p:spPr>
                <a:xfrm>
                  <a:off x="10300666" y="5667866"/>
                  <a:ext cx="0" cy="1562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376" name="テキスト ボックス 200"/>
            <p:cNvSpPr txBox="1">
              <a:spLocks noChangeArrowheads="1"/>
            </p:cNvSpPr>
            <p:nvPr/>
          </p:nvSpPr>
          <p:spPr bwMode="auto">
            <a:xfrm>
              <a:off x="6783103" y="5601484"/>
              <a:ext cx="153246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altLang="ja-JP" sz="900" b="1"/>
                <a:t>MEAN±SD</a:t>
              </a:r>
              <a:endParaRPr lang="ja-JP" altLang="en-US" sz="900" b="1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3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59405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59407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9408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9406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9394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59403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04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9395" name="タイトル 7"/>
          <p:cNvSpPr txBox="1">
            <a:spLocks/>
          </p:cNvSpPr>
          <p:nvPr/>
        </p:nvSpPr>
        <p:spPr bwMode="auto">
          <a:xfrm>
            <a:off x="0" y="250825"/>
            <a:ext cx="2468563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まとめ 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sp>
        <p:nvSpPr>
          <p:cNvPr id="59396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544513" y="1130300"/>
            <a:ext cx="7772400" cy="452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当院の貧血管理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59397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827088" y="2044700"/>
            <a:ext cx="6848475" cy="45243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ＥＳＡ非投与＝２１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９％ ： ＥＳＡ投与群＝７８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.1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％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59398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827088" y="3214688"/>
            <a:ext cx="7242175" cy="45243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平均Ｈｂ値＝１１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１９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２９ 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ｄｌ ： 平均ＥＲＩ値＝５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６４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７２</a:t>
            </a:r>
          </a:p>
        </p:txBody>
      </p:sp>
      <p:sp>
        <p:nvSpPr>
          <p:cNvPr id="59399" name="サブタイトル 13"/>
          <p:cNvSpPr txBox="1">
            <a:spLocks/>
          </p:cNvSpPr>
          <p:nvPr/>
        </p:nvSpPr>
        <p:spPr bwMode="auto">
          <a:xfrm>
            <a:off x="3182938" y="1185863"/>
            <a:ext cx="27781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２０１７</a:t>
            </a:r>
            <a:r>
              <a:rPr lang="en-US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１～２１１７</a:t>
            </a:r>
            <a:r>
              <a:rPr lang="en-US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４ </a:t>
            </a:r>
          </a:p>
        </p:txBody>
      </p:sp>
      <p:sp>
        <p:nvSpPr>
          <p:cNvPr id="59400" name="サブタイトル 13"/>
          <p:cNvSpPr>
            <a:spLocks/>
          </p:cNvSpPr>
          <p:nvPr/>
        </p:nvSpPr>
        <p:spPr bwMode="auto">
          <a:xfrm>
            <a:off x="827088" y="4356100"/>
            <a:ext cx="684847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ＥＳＡ比率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59401" name="サブタイトル 13"/>
          <p:cNvSpPr>
            <a:spLocks/>
          </p:cNvSpPr>
          <p:nvPr/>
        </p:nvSpPr>
        <p:spPr bwMode="auto">
          <a:xfrm>
            <a:off x="1233488" y="4743450"/>
            <a:ext cx="73247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ＥｐｏＢＳ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=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１７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６％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(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３３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８％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)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：ＣＥＲＡ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=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４５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３％：ＤＡ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=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４２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.1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％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59402" name="サブタイトル 13"/>
          <p:cNvSpPr txBox="1">
            <a:spLocks/>
          </p:cNvSpPr>
          <p:nvPr/>
        </p:nvSpPr>
        <p:spPr bwMode="auto">
          <a:xfrm>
            <a:off x="2422525" y="4356100"/>
            <a:ext cx="27781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 ２</a:t>
            </a:r>
            <a:r>
              <a:rPr lang="en-US" altLang="ja-JP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0</a:t>
            </a:r>
            <a:r>
              <a:rPr lang="ja-JP" altLang="en-US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１７</a:t>
            </a:r>
            <a:r>
              <a:rPr lang="en-US" altLang="ja-JP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.</a:t>
            </a:r>
            <a:r>
              <a:rPr lang="ja-JP" altLang="en-US" b="1" dirty="0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４末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7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60440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60442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0443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6044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0418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60438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39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0419" name="タイトル 7"/>
          <p:cNvSpPr txBox="1">
            <a:spLocks/>
          </p:cNvSpPr>
          <p:nvPr/>
        </p:nvSpPr>
        <p:spPr bwMode="auto">
          <a:xfrm>
            <a:off x="0" y="250825"/>
            <a:ext cx="1995488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まとめ 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　</a:t>
            </a:r>
          </a:p>
        </p:txBody>
      </p:sp>
      <p:sp>
        <p:nvSpPr>
          <p:cNvPr id="60420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423863" y="914400"/>
            <a:ext cx="7772400" cy="452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各ＥＳＡ比較</a:t>
            </a:r>
            <a:endParaRPr lang="en-US" altLang="ja-JP" sz="24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grpSp>
        <p:nvGrpSpPr>
          <p:cNvPr id="60421" name="グループ化 1"/>
          <p:cNvGrpSpPr>
            <a:grpSpLocks/>
          </p:cNvGrpSpPr>
          <p:nvPr/>
        </p:nvGrpSpPr>
        <p:grpSpPr bwMode="auto">
          <a:xfrm>
            <a:off x="2724150" y="974725"/>
            <a:ext cx="4832350" cy="325438"/>
            <a:chOff x="2686050" y="3333750"/>
            <a:chExt cx="4831867" cy="325991"/>
          </a:xfrm>
        </p:grpSpPr>
        <p:sp>
          <p:nvSpPr>
            <p:cNvPr id="60436" name="サブタイトル 13"/>
            <p:cNvSpPr txBox="1">
              <a:spLocks/>
            </p:cNvSpPr>
            <p:nvPr/>
          </p:nvSpPr>
          <p:spPr bwMode="auto">
            <a:xfrm>
              <a:off x="2686050" y="3333750"/>
              <a:ext cx="2778125" cy="319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※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 ２０１７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１～２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0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１７</a:t>
              </a:r>
              <a:r>
                <a:rPr lang="en-US" altLang="ja-JP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.</a:t>
              </a:r>
              <a:r>
                <a:rPr lang="ja-JP" altLang="en-US" b="1" dirty="0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４ </a:t>
              </a:r>
            </a:p>
          </p:txBody>
        </p:sp>
        <p:sp>
          <p:nvSpPr>
            <p:cNvPr id="60437" name="サブタイトル 13"/>
            <p:cNvSpPr txBox="1">
              <a:spLocks/>
            </p:cNvSpPr>
            <p:nvPr/>
          </p:nvSpPr>
          <p:spPr bwMode="auto">
            <a:xfrm>
              <a:off x="4739792" y="3340654"/>
              <a:ext cx="2778125" cy="319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spcBef>
                  <a:spcPts val="1000"/>
                </a:spcBef>
                <a:buFont typeface="Arial" charset="0"/>
                <a:buNone/>
              </a:pP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(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ＥｐｏＢＳ：ＣＥＲＡ：ＤＡ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)</a:t>
              </a:r>
              <a:endParaRPr lang="ja-JP" altLang="en-US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sp>
        <p:nvSpPr>
          <p:cNvPr id="60422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944563" y="1390650"/>
            <a:ext cx="2424112" cy="45402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平均Ｈｂ値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3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873125" y="2649035"/>
            <a:ext cx="2424113" cy="45243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平均ＥＲＩ値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4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1292225" y="1809750"/>
            <a:ext cx="7640638" cy="452438"/>
          </a:xfrm>
        </p:spPr>
        <p:txBody>
          <a:bodyPr/>
          <a:lstStyle/>
          <a:p>
            <a:pPr>
              <a:lnSpc>
                <a:spcPct val="70000"/>
              </a:lnSpc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ＥｐｏＢＳ＝１１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０９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０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９６ 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ｄｌ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5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930275" y="5413375"/>
            <a:ext cx="7897813" cy="88265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鉄代謝 ： 半減期長期型のＥＳＡで、鉄剤投与増の傾向が見られ、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6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1379538" y="3018922"/>
            <a:ext cx="5775325" cy="452438"/>
          </a:xfrm>
        </p:spPr>
        <p:txBody>
          <a:bodyPr/>
          <a:lstStyle/>
          <a:p>
            <a:pPr>
              <a:lnSpc>
                <a:spcPct val="70000"/>
              </a:lnSpc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ＥｐｏＢＳ＝５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１８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６９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7" name="正方形/長方形 1"/>
          <p:cNvSpPr>
            <a:spLocks noChangeArrowheads="1"/>
          </p:cNvSpPr>
          <p:nvPr/>
        </p:nvSpPr>
        <p:spPr bwMode="auto">
          <a:xfrm>
            <a:off x="2386013" y="5683250"/>
            <a:ext cx="589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酸化ストレスの惹起、ＦＧＦ２３の上昇が懸念された．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8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873125" y="3949700"/>
            <a:ext cx="2825750" cy="45243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平均静注鉄剤投与量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29" name="サブタイトル 13"/>
          <p:cNvSpPr>
            <a:spLocks noGrp="1"/>
          </p:cNvSpPr>
          <p:nvPr>
            <p:ph type="subTitle" idx="4294967295"/>
          </p:nvPr>
        </p:nvSpPr>
        <p:spPr>
          <a:xfrm>
            <a:off x="1282700" y="4340225"/>
            <a:ext cx="7589838" cy="327025"/>
          </a:xfrm>
        </p:spPr>
        <p:txBody>
          <a:bodyPr/>
          <a:lstStyle/>
          <a:p>
            <a:pPr>
              <a:lnSpc>
                <a:spcPct val="70000"/>
              </a:lnSpc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 ＥｐｏＢＳ＝１８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５７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５２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２７ｍｇ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月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30" name="サブタイトル 13"/>
          <p:cNvSpPr>
            <a:spLocks/>
          </p:cNvSpPr>
          <p:nvPr/>
        </p:nvSpPr>
        <p:spPr bwMode="auto">
          <a:xfrm>
            <a:off x="4894263" y="1814513"/>
            <a:ext cx="4249737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ＣＥＲＡ＝１１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5±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１６ｇ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ｄｌ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31" name="サブタイトル 13"/>
          <p:cNvSpPr>
            <a:spLocks/>
          </p:cNvSpPr>
          <p:nvPr/>
        </p:nvSpPr>
        <p:spPr bwMode="auto">
          <a:xfrm>
            <a:off x="1433513" y="2168525"/>
            <a:ext cx="458787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ＤＡ＝１１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０７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３０ｇ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ｄｌ　　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32" name="サブタイトル 13"/>
          <p:cNvSpPr>
            <a:spLocks/>
          </p:cNvSpPr>
          <p:nvPr/>
        </p:nvSpPr>
        <p:spPr bwMode="auto">
          <a:xfrm>
            <a:off x="4365625" y="3049085"/>
            <a:ext cx="37782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ＣＥＲＡ＝６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１７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１７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33" name="サブタイトル 13"/>
          <p:cNvSpPr>
            <a:spLocks/>
          </p:cNvSpPr>
          <p:nvPr/>
        </p:nvSpPr>
        <p:spPr bwMode="auto">
          <a:xfrm>
            <a:off x="1517650" y="3377697"/>
            <a:ext cx="5775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ＤＡ＝６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１６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９６　　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34" name="サブタイトル 13"/>
          <p:cNvSpPr>
            <a:spLocks/>
          </p:cNvSpPr>
          <p:nvPr/>
        </p:nvSpPr>
        <p:spPr bwMode="auto">
          <a:xfrm>
            <a:off x="5000625" y="4303713"/>
            <a:ext cx="41433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ＣＥＲＡ＝５０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９７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７５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０１ｍｇ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月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60435" name="サブタイトル 13"/>
          <p:cNvSpPr>
            <a:spLocks/>
          </p:cNvSpPr>
          <p:nvPr/>
        </p:nvSpPr>
        <p:spPr bwMode="auto">
          <a:xfrm>
            <a:off x="1384300" y="4632325"/>
            <a:ext cx="75898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ＤＡ＝３０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５７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±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６３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３７ｍｇ</a:t>
            </a:r>
            <a:r>
              <a:rPr lang="en-US" altLang="ja-JP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/</a:t>
            </a:r>
            <a:r>
              <a:rPr lang="ja-JP" altLang="en-US" sz="20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月　　</a:t>
            </a:r>
            <a:endParaRPr lang="en-US" altLang="ja-JP" sz="2000" b="1">
              <a:solidFill>
                <a:srgbClr val="002060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7"/>
          <p:cNvSpPr>
            <a:spLocks noGrp="1"/>
          </p:cNvSpPr>
          <p:nvPr>
            <p:ph type="ctrTitle"/>
          </p:nvPr>
        </p:nvSpPr>
        <p:spPr>
          <a:xfrm>
            <a:off x="0" y="268288"/>
            <a:ext cx="2247900" cy="650875"/>
          </a:xfrm>
        </p:spPr>
        <p:txBody>
          <a:bodyPr/>
          <a:lstStyle/>
          <a:p>
            <a:pPr eaLnBrk="1" hangingPunct="1"/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目　的</a:t>
            </a:r>
          </a:p>
        </p:txBody>
      </p:sp>
      <p:sp>
        <p:nvSpPr>
          <p:cNvPr id="19458" name="サブタイトル 13"/>
          <p:cNvSpPr>
            <a:spLocks noGrp="1"/>
          </p:cNvSpPr>
          <p:nvPr>
            <p:ph type="subTitle" idx="1"/>
          </p:nvPr>
        </p:nvSpPr>
        <p:spPr>
          <a:xfrm>
            <a:off x="668338" y="1274763"/>
            <a:ext cx="7772400" cy="1147762"/>
          </a:xfr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ja-JP" altLang="en-US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２０１２</a:t>
            </a:r>
            <a:r>
              <a:rPr lang="ja-JP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年</a:t>
            </a:r>
            <a:r>
              <a:rPr lang="ja-JP" altLang="en-US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４</a:t>
            </a:r>
            <a:r>
              <a:rPr lang="ja-JP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月、血液透析濾過</a:t>
            </a:r>
            <a:r>
              <a:rPr lang="en-US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(=</a:t>
            </a:r>
            <a:r>
              <a:rPr lang="ja-JP" altLang="en-US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</a:t>
            </a:r>
            <a:r>
              <a:rPr lang="en-US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が</a:t>
            </a:r>
            <a:r>
              <a:rPr lang="ja-JP" altLang="en-US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、</a:t>
            </a:r>
            <a:r>
              <a:rPr lang="ja-JP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施設基準</a:t>
            </a:r>
            <a:r>
              <a:rPr lang="en-US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</a:t>
            </a:r>
            <a:r>
              <a:rPr lang="ja-JP" altLang="en-US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水質管理加算２</a:t>
            </a:r>
            <a:r>
              <a:rPr lang="en-US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ja-JP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を条件に診療報酬算定が可能となった。</a:t>
            </a:r>
            <a:endParaRPr lang="ja-JP" altLang="en-US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sp>
        <p:nvSpPr>
          <p:cNvPr id="19459" name="サブタイトル 13"/>
          <p:cNvSpPr txBox="1">
            <a:spLocks/>
          </p:cNvSpPr>
          <p:nvPr/>
        </p:nvSpPr>
        <p:spPr bwMode="auto">
          <a:xfrm>
            <a:off x="668338" y="4608513"/>
            <a:ext cx="8016875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当院の維持透析患者、</a:t>
            </a:r>
            <a:r>
              <a: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通常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ＨＤ患者</a:t>
            </a:r>
            <a:r>
              <a: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と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Ｏ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-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(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＝オンラインＨＤＦ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/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前置換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患者で、透析効率、貧血栄養、栄養状態</a:t>
            </a:r>
            <a:r>
              <a: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を比較検討した。</a:t>
            </a:r>
          </a:p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19460" name="Group 12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19466" name="Group 13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19468" name="Rectangle 14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469" name="Rectangle 15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19467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61" name="Group 17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19464" name="Rectangle 18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65" name="Rectangle 19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462" name="サブタイトル 13"/>
          <p:cNvSpPr txBox="1">
            <a:spLocks/>
          </p:cNvSpPr>
          <p:nvPr/>
        </p:nvSpPr>
        <p:spPr bwMode="auto">
          <a:xfrm>
            <a:off x="668338" y="2763838"/>
            <a:ext cx="7891462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ＨＤＦ患者は、２０１２年＝２１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７２５名、２０１３年＝３１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３７１名、２０１４年＝４３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２８３名、２０１５年＝５３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,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７７６名と年々増加傾向を示している。</a:t>
            </a:r>
          </a:p>
        </p:txBody>
      </p:sp>
      <p:sp>
        <p:nvSpPr>
          <p:cNvPr id="19463" name="サブタイトル 13"/>
          <p:cNvSpPr txBox="1">
            <a:spLocks/>
          </p:cNvSpPr>
          <p:nvPr/>
        </p:nvSpPr>
        <p:spPr bwMode="auto">
          <a:xfrm>
            <a:off x="2846388" y="4010025"/>
            <a:ext cx="59023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ts val="1000"/>
              </a:spcBef>
              <a:buFont typeface="Arial" charset="0"/>
              <a:buNone/>
            </a:pPr>
            <a:r>
              <a:rPr lang="en-US" altLang="ja-JP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日本透析医学会　わが国の慢性透析療法の現況</a:t>
            </a:r>
            <a:r>
              <a:rPr lang="en-US" altLang="ja-JP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2015</a:t>
            </a:r>
            <a:r>
              <a:rPr lang="ja-JP" altLang="en-US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年</a:t>
            </a:r>
            <a:r>
              <a:rPr lang="en-US" altLang="ja-JP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12</a:t>
            </a:r>
            <a:r>
              <a:rPr lang="ja-JP" altLang="en-US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月</a:t>
            </a:r>
            <a:r>
              <a:rPr lang="en-US" altLang="ja-JP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31</a:t>
            </a:r>
            <a:r>
              <a:rPr lang="ja-JP" altLang="en-US" sz="1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日現在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7"/>
          <p:cNvSpPr txBox="1">
            <a:spLocks/>
          </p:cNvSpPr>
          <p:nvPr/>
        </p:nvSpPr>
        <p:spPr bwMode="auto">
          <a:xfrm>
            <a:off x="0" y="261938"/>
            <a:ext cx="2247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8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対　象　</a:t>
            </a:r>
          </a:p>
        </p:txBody>
      </p:sp>
      <p:grpSp>
        <p:nvGrpSpPr>
          <p:cNvPr id="20482" name="Group 44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0520" name="Group 45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0522" name="Rectangle 46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3" name="Rectangle 47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0521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483" name="Group 49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0518" name="Rectangle 50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9" name="Rectangle 51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0525" name="Group 45"/>
          <p:cNvGraphicFramePr>
            <a:graphicFrameLocks noGrp="1"/>
          </p:cNvGraphicFramePr>
          <p:nvPr/>
        </p:nvGraphicFramePr>
        <p:xfrm>
          <a:off x="401638" y="1000125"/>
          <a:ext cx="8431212" cy="5178364"/>
        </p:xfrm>
        <a:graphic>
          <a:graphicData uri="http://schemas.openxmlformats.org/drawingml/2006/table">
            <a:tbl>
              <a:tblPr/>
              <a:tblGrid>
                <a:gridCol w="280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游ゴシック"/>
                        <a:cs typeface="游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10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HD</a:t>
                      </a: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10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O-HDF</a:t>
                      </a: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人　　数　   　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名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　</a:t>
                      </a: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56 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M:44 / F:12 )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30 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M:23 / F:7 )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年　　齢　　   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歳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62.6±10.5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57.0±14.0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透 析 歴　     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年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 7.4±5.9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9.7±7.4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透析時間　 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 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時間 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</a:t>
                      </a:r>
                      <a:r>
                        <a:rPr kumimoji="1" lang="en-US" altLang="ja-JP" sz="2400" b="1" i="0" u="sng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400" b="1" i="0" u="sng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透析液流量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(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ｍｌ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/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ｍｉｎ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2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QD=500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QD=500 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/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</a:t>
                      </a:r>
                      <a:r>
                        <a:rPr kumimoji="1" lang="en-US" altLang="ja-JP" sz="1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QF=200(Pre)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  原 疾 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糖尿病性腎症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慢性糸球体腎炎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×4</a:t>
                      </a:r>
                      <a:endParaRPr kumimoji="1" lang="ja-JP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IgA</a:t>
                      </a: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腎症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腎硬化症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慢性腎不全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シェ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―</a:t>
                      </a: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グレン症候群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尿閉による腎後性腎不全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不明</a:t>
                      </a: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糖尿病性腎症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腎硬化症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IgA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腎症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高血圧症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慢性糸球体腎炎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  <a:endParaRPr kumimoji="1" lang="ja-JP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慢性腎不全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多発性嚢胞腎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アルポート症候群慢性腎不全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先天性ネフロン症候群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不明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</a:rPr>
                        <a:t>×2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7"/>
          <p:cNvSpPr txBox="1">
            <a:spLocks/>
          </p:cNvSpPr>
          <p:nvPr/>
        </p:nvSpPr>
        <p:spPr>
          <a:xfrm>
            <a:off x="0" y="258763"/>
            <a:ext cx="2247900" cy="5715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方　法　</a:t>
            </a:r>
          </a:p>
        </p:txBody>
      </p:sp>
      <p:grpSp>
        <p:nvGrpSpPr>
          <p:cNvPr id="21506" name="Group 23"/>
          <p:cNvGrpSpPr>
            <a:grpSpLocks/>
          </p:cNvGrpSpPr>
          <p:nvPr/>
        </p:nvGrpSpPr>
        <p:grpSpPr bwMode="auto">
          <a:xfrm>
            <a:off x="754063" y="1166813"/>
            <a:ext cx="6065837" cy="1203325"/>
            <a:chOff x="367" y="860"/>
            <a:chExt cx="3821" cy="758"/>
          </a:xfrm>
        </p:grpSpPr>
        <p:sp>
          <p:nvSpPr>
            <p:cNvPr id="21525" name="サブタイトル 13"/>
            <p:cNvSpPr txBox="1">
              <a:spLocks/>
            </p:cNvSpPr>
            <p:nvPr/>
          </p:nvSpPr>
          <p:spPr bwMode="auto">
            <a:xfrm>
              <a:off x="367" y="872"/>
              <a:ext cx="158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透析効率 ：</a:t>
              </a:r>
              <a:endPara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21526" name="サブタイトル 13"/>
            <p:cNvSpPr txBox="1">
              <a:spLocks/>
            </p:cNvSpPr>
            <p:nvPr/>
          </p:nvSpPr>
          <p:spPr bwMode="auto">
            <a:xfrm>
              <a:off x="1829" y="860"/>
              <a:ext cx="2359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Ｋｔ</a:t>
              </a:r>
              <a:r>
                <a:rPr lang="en-US" altLang="ja-JP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/</a:t>
              </a: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Ｖｓｐ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en-US" altLang="ja-JP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β</a:t>
              </a:r>
              <a:r>
                <a:rPr lang="ja-JP" altLang="ja-JP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2ＭG除去率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grpSp>
        <p:nvGrpSpPr>
          <p:cNvPr id="21507" name="Group 22"/>
          <p:cNvGrpSpPr>
            <a:grpSpLocks/>
          </p:cNvGrpSpPr>
          <p:nvPr/>
        </p:nvGrpSpPr>
        <p:grpSpPr bwMode="auto">
          <a:xfrm>
            <a:off x="785813" y="4348163"/>
            <a:ext cx="6048375" cy="2105025"/>
            <a:chOff x="384" y="1773"/>
            <a:chExt cx="3810" cy="1326"/>
          </a:xfrm>
        </p:grpSpPr>
        <p:sp>
          <p:nvSpPr>
            <p:cNvPr id="21523" name="サブタイトル 13"/>
            <p:cNvSpPr txBox="1">
              <a:spLocks/>
            </p:cNvSpPr>
            <p:nvPr/>
          </p:nvSpPr>
          <p:spPr bwMode="auto">
            <a:xfrm>
              <a:off x="384" y="1773"/>
              <a:ext cx="145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栄養状態 ：</a:t>
              </a:r>
              <a:endPara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19473" name="サブタイトル 13"/>
            <p:cNvSpPr txBox="1">
              <a:spLocks/>
            </p:cNvSpPr>
            <p:nvPr/>
          </p:nvSpPr>
          <p:spPr bwMode="auto">
            <a:xfrm>
              <a:off x="1835" y="1773"/>
              <a:ext cx="2359" cy="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  <a:defRPr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Ａｌｂ値</a:t>
              </a:r>
            </a:p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  <a:defRPr/>
              </a:pP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ｎ</a:t>
              </a:r>
              <a:r>
                <a:rPr lang="en-US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-</a:t>
              </a:r>
              <a:r>
                <a:rPr lang="ja-JP" altLang="en-US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ＰＣＲ</a:t>
              </a:r>
            </a:p>
            <a:p>
              <a:pPr marL="342900" indent="-342900" defTabSz="914400">
                <a:spcBef>
                  <a:spcPts val="300"/>
                </a:spcBef>
                <a:buFont typeface="Wingdings" pitchFamily="2" charset="2"/>
                <a:buChar char="ü"/>
                <a:defRPr/>
              </a:pPr>
              <a:r>
                <a:rPr lang="ja-JP" altLang="ja-JP" sz="2400" b="1" dirty="0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ＧＮＲＩ</a:t>
              </a: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defTabSz="914400">
                <a:spcBef>
                  <a:spcPts val="300"/>
                </a:spcBef>
                <a:defRPr/>
              </a:pPr>
              <a:endParaRPr lang="ja-JP" altLang="en-US" sz="2400" b="1" dirty="0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grpSp>
        <p:nvGrpSpPr>
          <p:cNvPr id="21508" name="Group 21"/>
          <p:cNvGrpSpPr>
            <a:grpSpLocks/>
          </p:cNvGrpSpPr>
          <p:nvPr/>
        </p:nvGrpSpPr>
        <p:grpSpPr bwMode="auto">
          <a:xfrm>
            <a:off x="754063" y="2465388"/>
            <a:ext cx="7572375" cy="1177925"/>
            <a:chOff x="382" y="3152"/>
            <a:chExt cx="4770" cy="742"/>
          </a:xfrm>
        </p:grpSpPr>
        <p:sp>
          <p:nvSpPr>
            <p:cNvPr id="21521" name="サブタイトル 13"/>
            <p:cNvSpPr txBox="1">
              <a:spLocks/>
            </p:cNvSpPr>
            <p:nvPr/>
          </p:nvSpPr>
          <p:spPr bwMode="auto">
            <a:xfrm>
              <a:off x="382" y="3164"/>
              <a:ext cx="1556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貧血状態 ：</a:t>
              </a:r>
              <a:endParaRPr lang="ja-JP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  <a:p>
              <a:pPr marL="342900" indent="-342900" defTabSz="914400">
                <a:spcBef>
                  <a:spcPts val="1000"/>
                </a:spcBef>
                <a:buFont typeface="Wingdings" pitchFamily="2" charset="2"/>
                <a:buChar char="Ø"/>
              </a:pP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21522" name="サブタイトル 13"/>
            <p:cNvSpPr txBox="1">
              <a:spLocks/>
            </p:cNvSpPr>
            <p:nvPr/>
          </p:nvSpPr>
          <p:spPr bwMode="auto">
            <a:xfrm>
              <a:off x="1844" y="3152"/>
              <a:ext cx="3308" cy="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en-US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Ｈｂ値</a:t>
              </a:r>
            </a:p>
            <a:p>
              <a:pPr marL="342900" indent="-342900" defTabSz="914400">
                <a:spcBef>
                  <a:spcPts val="500"/>
                </a:spcBef>
                <a:buFont typeface="Wingdings" pitchFamily="2" charset="2"/>
                <a:buChar char="ü"/>
              </a:pPr>
              <a:r>
                <a:rPr lang="ja-JP" altLang="ja-JP" sz="2400" b="1">
                  <a:solidFill>
                    <a:srgbClr val="002060"/>
                  </a:solidFill>
                  <a:latin typeface="Century" pitchFamily="18" charset="0"/>
                  <a:ea typeface="HGP明朝E" pitchFamily="18" charset="-128"/>
                </a:rPr>
                <a:t>ＥＲＩ*</a:t>
              </a:r>
              <a:endPara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  <p:sp>
        <p:nvSpPr>
          <p:cNvPr id="21509" name="サブタイトル 13"/>
          <p:cNvSpPr txBox="1">
            <a:spLocks/>
          </p:cNvSpPr>
          <p:nvPr/>
        </p:nvSpPr>
        <p:spPr bwMode="auto">
          <a:xfrm>
            <a:off x="2111375" y="5838825"/>
            <a:ext cx="5006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1000"/>
              </a:spcBef>
              <a:buFont typeface="Wingdings" pitchFamily="2" charset="2"/>
              <a:buNone/>
            </a:pPr>
            <a:r>
              <a:rPr lang="ja-JP" altLang="en-US" sz="2400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rPr>
              <a:t>⇒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 ６ヶ月間の平均値比較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(t</a:t>
            </a:r>
            <a:r>
              <a:rPr lang="ja-JP" altLang="en-US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検定</a:t>
            </a:r>
            <a:r>
              <a:rPr lang="en-US" altLang="ja-JP" sz="2400" b="1">
                <a:solidFill>
                  <a:srgbClr val="002060"/>
                </a:solidFill>
                <a:latin typeface="Century" pitchFamily="18" charset="0"/>
                <a:ea typeface="HGP明朝E" pitchFamily="18" charset="-128"/>
              </a:rPr>
              <a:t>)</a:t>
            </a:r>
            <a:endParaRPr lang="ja-JP" altLang="ja-JP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  <a:p>
            <a:pPr marL="342900" indent="-342900" defTabSz="914400">
              <a:spcBef>
                <a:spcPts val="1000"/>
              </a:spcBef>
              <a:buFont typeface="Wingdings" pitchFamily="2" charset="2"/>
              <a:buChar char="Ø"/>
            </a:pPr>
            <a:endParaRPr lang="ja-JP" altLang="en-US" sz="2400" b="1">
              <a:solidFill>
                <a:srgbClr val="002060"/>
              </a:solidFill>
              <a:latin typeface="Century" pitchFamily="18" charset="0"/>
              <a:ea typeface="HGP明朝E" pitchFamily="18" charset="-128"/>
            </a:endParaRPr>
          </a:p>
        </p:txBody>
      </p:sp>
      <p:grpSp>
        <p:nvGrpSpPr>
          <p:cNvPr id="21510" name="Group 20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1517" name="Group 21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1519" name="Rectangle 22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520" name="Rectangle 23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151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11" name="Group 25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1515" name="Rectangle 26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16" name="Rectangle 27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1512" name="グループ化 1"/>
          <p:cNvGrpSpPr>
            <a:grpSpLocks/>
          </p:cNvGrpSpPr>
          <p:nvPr/>
        </p:nvGrpSpPr>
        <p:grpSpPr bwMode="auto">
          <a:xfrm>
            <a:off x="3224213" y="3382963"/>
            <a:ext cx="5721350" cy="688975"/>
            <a:chOff x="3139546" y="5088989"/>
            <a:chExt cx="5721350" cy="690044"/>
          </a:xfrm>
        </p:grpSpPr>
        <p:sp>
          <p:nvSpPr>
            <p:cNvPr id="21513" name="Rectangle 21"/>
            <p:cNvSpPr>
              <a:spLocks noChangeArrowheads="1"/>
            </p:cNvSpPr>
            <p:nvPr/>
          </p:nvSpPr>
          <p:spPr bwMode="auto">
            <a:xfrm>
              <a:off x="3139546" y="5088989"/>
              <a:ext cx="3894137" cy="369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spcBef>
                  <a:spcPts val="500"/>
                </a:spcBef>
                <a:buFont typeface="Wingdings" pitchFamily="2" charset="2"/>
                <a:buNone/>
              </a:pPr>
              <a:r>
                <a:rPr lang="ja-JP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 ESA月投与量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**</a:t>
              </a:r>
              <a:r>
                <a:rPr lang="ja-JP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 / Ｈｂ値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(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月平均値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)</a:t>
              </a:r>
              <a:endParaRPr lang="ja-JP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  <p:sp>
          <p:nvSpPr>
            <p:cNvPr id="21514" name="Rectangle 22"/>
            <p:cNvSpPr>
              <a:spLocks noChangeArrowheads="1"/>
            </p:cNvSpPr>
            <p:nvPr/>
          </p:nvSpPr>
          <p:spPr bwMode="auto">
            <a:xfrm>
              <a:off x="3139546" y="5409701"/>
              <a:ext cx="5721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500"/>
                </a:spcBef>
                <a:buFont typeface="Wingdings" pitchFamily="2" charset="2"/>
                <a:buNone/>
              </a:pPr>
              <a:r>
                <a:rPr lang="ja-JP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** ESA換算比＝C.E.R.A：D.A：E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POα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B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S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＝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1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：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1</a:t>
              </a:r>
              <a:r>
                <a:rPr lang="ja-JP" altLang="en-US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：</a:t>
              </a:r>
              <a:r>
                <a:rPr lang="en-US" altLang="ja-JP" b="1">
                  <a:solidFill>
                    <a:srgbClr val="FF0000"/>
                  </a:solidFill>
                  <a:latin typeface="Century" pitchFamily="18" charset="0"/>
                  <a:ea typeface="HGP明朝E" pitchFamily="18" charset="-128"/>
                </a:rPr>
                <a:t>300</a:t>
              </a:r>
              <a:endParaRPr lang="ja-JP" altLang="ja-JP" b="1">
                <a:solidFill>
                  <a:srgbClr val="FF0000"/>
                </a:solidFill>
                <a:latin typeface="Century" pitchFamily="18" charset="0"/>
                <a:ea typeface="HGP明朝E" pitchFamily="18" charset="-128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7"/>
          <p:cNvSpPr txBox="1">
            <a:spLocks/>
          </p:cNvSpPr>
          <p:nvPr/>
        </p:nvSpPr>
        <p:spPr bwMode="auto">
          <a:xfrm>
            <a:off x="0" y="222250"/>
            <a:ext cx="2247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8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背景因子　</a:t>
            </a:r>
          </a:p>
        </p:txBody>
      </p:sp>
      <p:grpSp>
        <p:nvGrpSpPr>
          <p:cNvPr id="22530" name="Group 44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2683" name="Group 45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2685" name="Rectangle 46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686" name="Rectangle 47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2684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531" name="Group 49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2681" name="Rectangle 50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682" name="Rectangle 51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7568" name="Group 160"/>
          <p:cNvGraphicFramePr>
            <a:graphicFrameLocks noGrp="1"/>
          </p:cNvGraphicFramePr>
          <p:nvPr/>
        </p:nvGraphicFramePr>
        <p:xfrm>
          <a:off x="331788" y="1069975"/>
          <a:ext cx="3951287" cy="2682240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HD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O-HDF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年齢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歳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62.59±11.7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59.50±15.2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男女比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44:12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23:7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透析歴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7.4±5.9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9.7±7.4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BMI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23.06±3.9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21.94±3.7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CTR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48.02±4.6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48.53±6.1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DW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㎏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62.59±11.7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59.36±10.6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QB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(ml/min)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244.29±24.4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249.24±21.4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0.0026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%CGR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106.63±19.0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105.33±19.2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569" name="Group 161"/>
          <p:cNvGraphicFramePr>
            <a:graphicFrameLocks noGrp="1"/>
          </p:cNvGraphicFramePr>
          <p:nvPr/>
        </p:nvGraphicFramePr>
        <p:xfrm>
          <a:off x="4394200" y="1055688"/>
          <a:ext cx="4564063" cy="5125728"/>
        </p:xfrm>
        <a:graphic>
          <a:graphicData uri="http://schemas.openxmlformats.org/drawingml/2006/table">
            <a:tbl>
              <a:tblPr/>
              <a:tblGrid>
                <a:gridCol w="1154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HD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O-HDF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群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B-TP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6.43±0.4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6.33±0.6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0.025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RBC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(10×4/</a:t>
                      </a:r>
                      <a:r>
                        <a:rPr kumimoji="1" lang="en-US" altLang="ja-JP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μL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364.84±44.2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362.50±46.00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MCV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fl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97.72±4.6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96.1±5.6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MCH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pg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30.99±1.6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30.91±1.9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MCHC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31.71±1.2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31.56±1.3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Plate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(10×4/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μL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18.08±5.4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17.35±5.8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WBC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μL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5973.68</a:t>
                      </a:r>
                      <a:r>
                        <a:rPr kumimoji="1" lang="en-US" altLang="ja-JP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±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1735.1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5739.09</a:t>
                      </a:r>
                      <a:r>
                        <a:rPr kumimoji="1" lang="en-US" altLang="ja-JP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±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1569.6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0.046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CRP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0.25±0.7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0.35±0.9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Na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mEq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139.35±1.5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139.89±2.7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K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</a:t>
                      </a: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mEq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4.45±0.7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4.61±0.8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5.30±1.1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5.05±1.2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0.0053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補正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Ca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9.20±0.6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9.09±0.6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0.007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Fe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(μg/dl)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67.89±26.4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68.18±25.1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Ferritin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(ng/dl)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226.08±104.1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201.73±101.4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p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₌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0.013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TSAT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32.89±13.7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30.62±10.7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iPTH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(pg/dl)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175.05±95.44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182.74±80.9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β2MG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 </a:t>
                      </a: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(mg/l)</a:t>
                      </a:r>
                      <a:endParaRPr kumimoji="1" lang="ja-JP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27.70±5.4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26.82±5.3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" pitchFamily="18" charset="0"/>
                          <a:ea typeface="HGP明朝E" pitchFamily="18" charset="-128"/>
                          <a:cs typeface="游ゴシック"/>
                        </a:rPr>
                        <a:t>n.s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entury" pitchFamily="18" charset="0"/>
                        <a:ea typeface="HGP明朝E" pitchFamily="18" charset="-128"/>
                        <a:cs typeface="游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2"/>
          <p:cNvGrpSpPr>
            <a:grpSpLocks/>
          </p:cNvGrpSpPr>
          <p:nvPr/>
        </p:nvGrpSpPr>
        <p:grpSpPr bwMode="auto">
          <a:xfrm rot="10800000">
            <a:off x="0" y="0"/>
            <a:ext cx="9144000" cy="238125"/>
            <a:chOff x="0" y="4170"/>
            <a:chExt cx="5760" cy="150"/>
          </a:xfrm>
        </p:grpSpPr>
        <p:sp>
          <p:nvSpPr>
            <p:cNvPr id="23608" name="Rectangle 3"/>
            <p:cNvSpPr>
              <a:spLocks noChangeArrowheads="1"/>
            </p:cNvSpPr>
            <p:nvPr/>
          </p:nvSpPr>
          <p:spPr bwMode="auto">
            <a:xfrm>
              <a:off x="0" y="4170"/>
              <a:ext cx="5760" cy="150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609" name="Rectangle 4"/>
            <p:cNvSpPr>
              <a:spLocks noChangeArrowheads="1"/>
            </p:cNvSpPr>
            <p:nvPr/>
          </p:nvSpPr>
          <p:spPr bwMode="auto">
            <a:xfrm>
              <a:off x="0" y="4220"/>
              <a:ext cx="5760" cy="100"/>
            </a:xfrm>
            <a:prstGeom prst="rect">
              <a:avLst/>
            </a:prstGeom>
            <a:solidFill>
              <a:srgbClr val="1A42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3554" name="タイトル 7"/>
          <p:cNvSpPr txBox="1">
            <a:spLocks/>
          </p:cNvSpPr>
          <p:nvPr/>
        </p:nvSpPr>
        <p:spPr bwMode="auto">
          <a:xfrm>
            <a:off x="0" y="284163"/>
            <a:ext cx="3579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lnSpc>
                <a:spcPct val="90000"/>
              </a:lnSpc>
            </a:pP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結果：透析効率</a:t>
            </a:r>
            <a:r>
              <a:rPr lang="en-US" altLang="ja-JP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ja-JP" altLang="en-US" sz="3200" b="1">
                <a:solidFill>
                  <a:srgbClr val="002060"/>
                </a:solidFill>
                <a:latin typeface="HGP明朝E" pitchFamily="18" charset="-128"/>
                <a:ea typeface="HGP明朝E" pitchFamily="18" charset="-128"/>
              </a:rPr>
              <a:t>　</a:t>
            </a:r>
          </a:p>
        </p:txBody>
      </p:sp>
      <p:grpSp>
        <p:nvGrpSpPr>
          <p:cNvPr id="23555" name="Group 8"/>
          <p:cNvGrpSpPr>
            <a:grpSpLocks/>
          </p:cNvGrpSpPr>
          <p:nvPr/>
        </p:nvGrpSpPr>
        <p:grpSpPr bwMode="auto">
          <a:xfrm>
            <a:off x="0" y="6264275"/>
            <a:ext cx="9144000" cy="593725"/>
            <a:chOff x="0" y="3946"/>
            <a:chExt cx="5760" cy="374"/>
          </a:xfrm>
        </p:grpSpPr>
        <p:grpSp>
          <p:nvGrpSpPr>
            <p:cNvPr id="23604" name="Group 9"/>
            <p:cNvGrpSpPr>
              <a:grpSpLocks/>
            </p:cNvGrpSpPr>
            <p:nvPr/>
          </p:nvGrpSpPr>
          <p:grpSpPr bwMode="auto">
            <a:xfrm>
              <a:off x="0" y="4170"/>
              <a:ext cx="5760" cy="150"/>
              <a:chOff x="0" y="4170"/>
              <a:chExt cx="5760" cy="150"/>
            </a:xfrm>
          </p:grpSpPr>
          <p:sp>
            <p:nvSpPr>
              <p:cNvPr id="23606" name="Rectangle 10"/>
              <p:cNvSpPr>
                <a:spLocks noChangeArrowheads="1"/>
              </p:cNvSpPr>
              <p:nvPr/>
            </p:nvSpPr>
            <p:spPr bwMode="auto">
              <a:xfrm>
                <a:off x="0" y="4170"/>
                <a:ext cx="5760" cy="15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607" name="Rectangle 11"/>
              <p:cNvSpPr>
                <a:spLocks noChangeArrowheads="1"/>
              </p:cNvSpPr>
              <p:nvPr/>
            </p:nvSpPr>
            <p:spPr bwMode="auto">
              <a:xfrm>
                <a:off x="0" y="4220"/>
                <a:ext cx="5760" cy="100"/>
              </a:xfrm>
              <a:prstGeom prst="rect">
                <a:avLst/>
              </a:prstGeom>
              <a:solidFill>
                <a:srgbClr val="1A423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3605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6" y="3946"/>
              <a:ext cx="41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56" name="グループ化 2"/>
          <p:cNvGrpSpPr>
            <a:grpSpLocks/>
          </p:cNvGrpSpPr>
          <p:nvPr/>
        </p:nvGrpSpPr>
        <p:grpSpPr bwMode="auto">
          <a:xfrm>
            <a:off x="522288" y="896938"/>
            <a:ext cx="8258175" cy="5443537"/>
            <a:chOff x="522288" y="896938"/>
            <a:chExt cx="8258175" cy="5443537"/>
          </a:xfrm>
        </p:grpSpPr>
        <p:grpSp>
          <p:nvGrpSpPr>
            <p:cNvPr id="23557" name="グループ化 54"/>
            <p:cNvGrpSpPr>
              <a:grpSpLocks/>
            </p:cNvGrpSpPr>
            <p:nvPr/>
          </p:nvGrpSpPr>
          <p:grpSpPr bwMode="auto">
            <a:xfrm>
              <a:off x="6989763" y="3255963"/>
              <a:ext cx="231775" cy="152400"/>
              <a:chOff x="9931400" y="1591732"/>
              <a:chExt cx="228600" cy="152401"/>
            </a:xfrm>
          </p:grpSpPr>
          <p:cxnSp>
            <p:nvCxnSpPr>
              <p:cNvPr id="56" name="直線コネクタ 55"/>
              <p:cNvCxnSpPr/>
              <p:nvPr/>
            </p:nvCxnSpPr>
            <p:spPr>
              <a:xfrm>
                <a:off x="9931400" y="1599669"/>
                <a:ext cx="0" cy="1444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10160000" y="1599669"/>
                <a:ext cx="0" cy="1444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58" name="グループ化 58"/>
            <p:cNvGrpSpPr>
              <a:grpSpLocks/>
            </p:cNvGrpSpPr>
            <p:nvPr/>
          </p:nvGrpSpPr>
          <p:grpSpPr bwMode="auto">
            <a:xfrm>
              <a:off x="2041525" y="1730375"/>
              <a:ext cx="231775" cy="152400"/>
              <a:chOff x="9931400" y="1591732"/>
              <a:chExt cx="228600" cy="152401"/>
            </a:xfrm>
          </p:grpSpPr>
          <p:cxnSp>
            <p:nvCxnSpPr>
              <p:cNvPr id="60" name="直線コネクタ 59"/>
              <p:cNvCxnSpPr/>
              <p:nvPr/>
            </p:nvCxnSpPr>
            <p:spPr>
              <a:xfrm>
                <a:off x="9931400" y="1599670"/>
                <a:ext cx="0" cy="1444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10160000" y="1599670"/>
                <a:ext cx="0" cy="1444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4" name="グラフ 13">
              <a:extLst/>
            </p:cNvPr>
            <p:cNvGraphicFramePr>
              <a:graphicFrameLocks/>
            </p:cNvGraphicFramePr>
            <p:nvPr/>
          </p:nvGraphicFramePr>
          <p:xfrm>
            <a:off x="522288" y="896938"/>
            <a:ext cx="8258175" cy="54435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3560" name="テキスト ボックス 15"/>
            <p:cNvSpPr txBox="1">
              <a:spLocks noChangeArrowheads="1"/>
            </p:cNvSpPr>
            <p:nvPr/>
          </p:nvSpPr>
          <p:spPr bwMode="auto">
            <a:xfrm>
              <a:off x="6911197" y="1311216"/>
              <a:ext cx="9535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  <a:r>
                <a:rPr lang="ja-JP" altLang="en-US" sz="1000" b="1"/>
                <a:t> </a:t>
              </a:r>
              <a:r>
                <a:rPr lang="en-US" altLang="ja-JP" sz="1000" b="1"/>
                <a:t>p&lt;0.05</a:t>
              </a:r>
              <a:endParaRPr lang="ja-JP" altLang="en-US" sz="1000" b="1"/>
            </a:p>
          </p:txBody>
        </p:sp>
        <p:grpSp>
          <p:nvGrpSpPr>
            <p:cNvPr id="23561" name="グループ化 20"/>
            <p:cNvGrpSpPr>
              <a:grpSpLocks/>
            </p:cNvGrpSpPr>
            <p:nvPr/>
          </p:nvGrpSpPr>
          <p:grpSpPr bwMode="auto">
            <a:xfrm>
              <a:off x="6946530" y="1701697"/>
              <a:ext cx="502084" cy="319067"/>
              <a:chOff x="6854175" y="1701799"/>
              <a:chExt cx="494848" cy="319108"/>
            </a:xfrm>
          </p:grpSpPr>
          <p:grpSp>
            <p:nvGrpSpPr>
              <p:cNvPr id="23593" name="グループ化 46"/>
              <p:cNvGrpSpPr>
                <a:grpSpLocks/>
              </p:cNvGrpSpPr>
              <p:nvPr/>
            </p:nvGrpSpPr>
            <p:grpSpPr bwMode="auto">
              <a:xfrm>
                <a:off x="6854175" y="1701799"/>
                <a:ext cx="494848" cy="203201"/>
                <a:chOff x="9931400" y="1591732"/>
                <a:chExt cx="228600" cy="152401"/>
              </a:xfrm>
            </p:grpSpPr>
            <p:cxnSp>
              <p:nvCxnSpPr>
                <p:cNvPr id="48" name="直線コネクタ 47"/>
                <p:cNvCxnSpPr/>
                <p:nvPr/>
              </p:nvCxnSpPr>
              <p:spPr>
                <a:xfrm>
                  <a:off x="9931568" y="1600145"/>
                  <a:ext cx="0" cy="14408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/>
                <p:cNvCxnSpPr>
                  <a:cxnSpLocks/>
                </p:cNvCxnSpPr>
                <p:nvPr/>
              </p:nvCxnSpPr>
              <p:spPr>
                <a:xfrm flipV="1">
                  <a:off x="9931568" y="1591809"/>
                  <a:ext cx="22840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/>
                <p:cNvCxnSpPr>
                  <a:cxnSpLocks/>
                </p:cNvCxnSpPr>
                <p:nvPr/>
              </p:nvCxnSpPr>
              <p:spPr>
                <a:xfrm>
                  <a:off x="10159971" y="1600145"/>
                  <a:ext cx="0" cy="7382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594" name="テキスト ボックス 75"/>
              <p:cNvSpPr txBox="1">
                <a:spLocks noChangeArrowheads="1"/>
              </p:cNvSpPr>
              <p:nvPr/>
            </p:nvSpPr>
            <p:spPr bwMode="auto">
              <a:xfrm>
                <a:off x="6896398" y="1713091"/>
                <a:ext cx="423793" cy="307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ja-JP" altLang="en-US" sz="1400" b="1">
                    <a:solidFill>
                      <a:srgbClr val="FF0000"/>
                    </a:solidFill>
                  </a:rPr>
                  <a:t>＊</a:t>
                </a:r>
              </a:p>
            </p:txBody>
          </p:sp>
        </p:grpSp>
        <p:sp>
          <p:nvSpPr>
            <p:cNvPr id="23562" name="テキスト ボックス 77"/>
            <p:cNvSpPr txBox="1">
              <a:spLocks noChangeArrowheads="1"/>
            </p:cNvSpPr>
            <p:nvPr/>
          </p:nvSpPr>
          <p:spPr bwMode="auto">
            <a:xfrm>
              <a:off x="3893818" y="1712989"/>
              <a:ext cx="4166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23563" name="テキスト ボックス 86"/>
            <p:cNvSpPr txBox="1">
              <a:spLocks noChangeArrowheads="1"/>
            </p:cNvSpPr>
            <p:nvPr/>
          </p:nvSpPr>
          <p:spPr bwMode="auto">
            <a:xfrm>
              <a:off x="1762125" y="1701800"/>
              <a:ext cx="5111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23564" name="テキスト ボックス 89"/>
            <p:cNvSpPr txBox="1">
              <a:spLocks noChangeArrowheads="1"/>
            </p:cNvSpPr>
            <p:nvPr/>
          </p:nvSpPr>
          <p:spPr bwMode="auto">
            <a:xfrm>
              <a:off x="5937250" y="3119438"/>
              <a:ext cx="493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</a:p>
          </p:txBody>
        </p:sp>
        <p:grpSp>
          <p:nvGrpSpPr>
            <p:cNvPr id="23565" name="グループ化 62"/>
            <p:cNvGrpSpPr>
              <a:grpSpLocks/>
            </p:cNvGrpSpPr>
            <p:nvPr/>
          </p:nvGrpSpPr>
          <p:grpSpPr bwMode="auto">
            <a:xfrm>
              <a:off x="6932613" y="3090863"/>
              <a:ext cx="515937" cy="509587"/>
              <a:chOff x="9931400" y="1591732"/>
              <a:chExt cx="228600" cy="268743"/>
            </a:xfrm>
          </p:grpSpPr>
          <p:cxnSp>
            <p:nvCxnSpPr>
              <p:cNvPr id="64" name="直線コネクタ 63"/>
              <p:cNvCxnSpPr>
                <a:cxnSpLocks/>
              </p:cNvCxnSpPr>
              <p:nvPr/>
            </p:nvCxnSpPr>
            <p:spPr>
              <a:xfrm>
                <a:off x="9931400" y="1600104"/>
                <a:ext cx="0" cy="2603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10160000" y="1600104"/>
                <a:ext cx="0" cy="14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566" name="テキスト ボックス 87"/>
            <p:cNvSpPr txBox="1">
              <a:spLocks noChangeArrowheads="1"/>
            </p:cNvSpPr>
            <p:nvPr/>
          </p:nvSpPr>
          <p:spPr bwMode="auto">
            <a:xfrm>
              <a:off x="6964363" y="3111500"/>
              <a:ext cx="4937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</a:p>
          </p:txBody>
        </p:sp>
        <p:grpSp>
          <p:nvGrpSpPr>
            <p:cNvPr id="23567" name="グループ化 70"/>
            <p:cNvGrpSpPr>
              <a:grpSpLocks/>
            </p:cNvGrpSpPr>
            <p:nvPr/>
          </p:nvGrpSpPr>
          <p:grpSpPr bwMode="auto">
            <a:xfrm>
              <a:off x="5921375" y="3090863"/>
              <a:ext cx="522288" cy="414337"/>
              <a:chOff x="9931400" y="1589738"/>
              <a:chExt cx="236095" cy="154395"/>
            </a:xfrm>
          </p:grpSpPr>
          <p:cxnSp>
            <p:nvCxnSpPr>
              <p:cNvPr id="72" name="直線コネクタ 71"/>
              <p:cNvCxnSpPr/>
              <p:nvPr/>
            </p:nvCxnSpPr>
            <p:spPr>
              <a:xfrm>
                <a:off x="9931400" y="1600386"/>
                <a:ext cx="0" cy="143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>
                <a:cxnSpLocks/>
              </p:cNvCxnSpPr>
              <p:nvPr/>
            </p:nvCxnSpPr>
            <p:spPr>
              <a:xfrm flipV="1">
                <a:off x="9931400" y="1591512"/>
                <a:ext cx="22891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>
                <a:cxnSpLocks/>
              </p:cNvCxnSpPr>
              <p:nvPr/>
            </p:nvCxnSpPr>
            <p:spPr>
              <a:xfrm flipH="1">
                <a:off x="10166777" y="1589738"/>
                <a:ext cx="718" cy="8045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68" name="グループ化 66"/>
            <p:cNvGrpSpPr>
              <a:grpSpLocks/>
            </p:cNvGrpSpPr>
            <p:nvPr/>
          </p:nvGrpSpPr>
          <p:grpSpPr bwMode="auto">
            <a:xfrm>
              <a:off x="1720850" y="1704975"/>
              <a:ext cx="544513" cy="420688"/>
              <a:chOff x="9931400" y="1591732"/>
              <a:chExt cx="228600" cy="366255"/>
            </a:xfrm>
          </p:grpSpPr>
          <p:cxnSp>
            <p:nvCxnSpPr>
              <p:cNvPr id="68" name="直線コネクタ 67"/>
              <p:cNvCxnSpPr>
                <a:cxnSpLocks/>
              </p:cNvCxnSpPr>
              <p:nvPr/>
            </p:nvCxnSpPr>
            <p:spPr>
              <a:xfrm>
                <a:off x="9931400" y="1600025"/>
                <a:ext cx="0" cy="3579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>
                <a:cxnSpLocks/>
              </p:cNvCxnSpPr>
              <p:nvPr/>
            </p:nvCxnSpPr>
            <p:spPr>
              <a:xfrm flipV="1">
                <a:off x="9931400" y="1591732"/>
                <a:ext cx="228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>
                <a:cxnSpLocks/>
              </p:cNvCxnSpPr>
              <p:nvPr/>
            </p:nvCxnSpPr>
            <p:spPr>
              <a:xfrm>
                <a:off x="10160000" y="1600025"/>
                <a:ext cx="0" cy="773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69" name="グループ化 80"/>
            <p:cNvGrpSpPr>
              <a:grpSpLocks/>
            </p:cNvGrpSpPr>
            <p:nvPr/>
          </p:nvGrpSpPr>
          <p:grpSpPr bwMode="auto">
            <a:xfrm>
              <a:off x="3833813" y="1682750"/>
              <a:ext cx="519112" cy="442913"/>
              <a:chOff x="10270067" y="999067"/>
              <a:chExt cx="423333" cy="379697"/>
            </a:xfrm>
          </p:grpSpPr>
          <p:cxnSp>
            <p:nvCxnSpPr>
              <p:cNvPr id="82" name="直線コネクタ 81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>
                <a:cxnSpLocks/>
              </p:cNvCxnSpPr>
              <p:nvPr/>
            </p:nvCxnSpPr>
            <p:spPr>
              <a:xfrm>
                <a:off x="10270067" y="1007233"/>
                <a:ext cx="0" cy="3715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10693400" y="1007233"/>
                <a:ext cx="0" cy="1605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70" name="グループ化 84"/>
            <p:cNvGrpSpPr>
              <a:grpSpLocks/>
            </p:cNvGrpSpPr>
            <p:nvPr/>
          </p:nvGrpSpPr>
          <p:grpSpPr bwMode="auto">
            <a:xfrm>
              <a:off x="3825875" y="3090863"/>
              <a:ext cx="527050" cy="414337"/>
              <a:chOff x="10270067" y="999067"/>
              <a:chExt cx="423333" cy="350797"/>
            </a:xfrm>
          </p:grpSpPr>
          <p:cxnSp>
            <p:nvCxnSpPr>
              <p:cNvPr id="86" name="直線コネクタ 85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>
                <a:cxnSpLocks/>
              </p:cNvCxnSpPr>
              <p:nvPr/>
            </p:nvCxnSpPr>
            <p:spPr>
              <a:xfrm>
                <a:off x="10270067" y="1007131"/>
                <a:ext cx="0" cy="3427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>
                <a:off x="10693400" y="1007131"/>
                <a:ext cx="0" cy="1612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71" name="グループ化 93"/>
            <p:cNvGrpSpPr>
              <a:grpSpLocks/>
            </p:cNvGrpSpPr>
            <p:nvPr/>
          </p:nvGrpSpPr>
          <p:grpSpPr bwMode="auto">
            <a:xfrm>
              <a:off x="1762125" y="3092450"/>
              <a:ext cx="511175" cy="508000"/>
              <a:chOff x="10270067" y="999067"/>
              <a:chExt cx="423333" cy="385458"/>
            </a:xfrm>
          </p:grpSpPr>
          <p:cxnSp>
            <p:nvCxnSpPr>
              <p:cNvPr id="95" name="直線コネクタ 94"/>
              <p:cNvCxnSpPr/>
              <p:nvPr/>
            </p:nvCxnSpPr>
            <p:spPr>
              <a:xfrm>
                <a:off x="10270067" y="999067"/>
                <a:ext cx="4233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>
                <a:cxnSpLocks/>
              </p:cNvCxnSpPr>
              <p:nvPr/>
            </p:nvCxnSpPr>
            <p:spPr>
              <a:xfrm>
                <a:off x="10270067" y="1007499"/>
                <a:ext cx="0" cy="3770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>
                <a:off x="10693400" y="1007499"/>
                <a:ext cx="0" cy="1614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572" name="テキスト ボックス 97"/>
            <p:cNvSpPr txBox="1">
              <a:spLocks noChangeArrowheads="1"/>
            </p:cNvSpPr>
            <p:nvPr/>
          </p:nvSpPr>
          <p:spPr bwMode="auto">
            <a:xfrm>
              <a:off x="3851275" y="3090863"/>
              <a:ext cx="493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23573" name="テキスト ボックス 90"/>
            <p:cNvSpPr txBox="1">
              <a:spLocks noChangeArrowheads="1"/>
            </p:cNvSpPr>
            <p:nvPr/>
          </p:nvSpPr>
          <p:spPr bwMode="auto">
            <a:xfrm>
              <a:off x="1784350" y="3090863"/>
              <a:ext cx="485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1400" b="1">
                  <a:solidFill>
                    <a:srgbClr val="FF0000"/>
                  </a:solidFill>
                </a:rPr>
                <a:t>＊</a:t>
              </a:r>
            </a:p>
          </p:txBody>
        </p:sp>
        <p:sp>
          <p:nvSpPr>
            <p:cNvPr id="23574" name="テキスト ボックス 1"/>
            <p:cNvSpPr txBox="1">
              <a:spLocks noChangeArrowheads="1"/>
            </p:cNvSpPr>
            <p:nvPr/>
          </p:nvSpPr>
          <p:spPr bwMode="auto">
            <a:xfrm>
              <a:off x="6747405" y="5154544"/>
              <a:ext cx="94826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000" b="1"/>
                <a:t>MEAN±S.D</a:t>
              </a:r>
              <a:endParaRPr lang="ja-JP" altLang="en-US" sz="1000" b="1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4301</TotalTime>
  <Words>3063</Words>
  <Application>Microsoft Office PowerPoint</Application>
  <PresentationFormat>画面に合わせる (4:3)</PresentationFormat>
  <Paragraphs>857</Paragraphs>
  <Slides>44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8" baseType="lpstr">
      <vt:lpstr>HGPｺﾞｼｯｸE</vt:lpstr>
      <vt:lpstr>HGP創英角ｺﾞｼｯｸUB</vt:lpstr>
      <vt:lpstr>HGP明朝B</vt:lpstr>
      <vt:lpstr>HGP明朝E</vt:lpstr>
      <vt:lpstr>ＭＳ Ｐゴシック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協和発酵キリン(株) 　 　　　社員研修会</vt:lpstr>
      <vt:lpstr>スケジュール</vt:lpstr>
      <vt:lpstr>スケジュール</vt:lpstr>
      <vt:lpstr>HDとO-HDFの比較検討</vt:lpstr>
      <vt:lpstr>目　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通常ＨＤとＯ-ＨＤＦを比較検討。</vt:lpstr>
      <vt:lpstr>日本透析医学会 ＣＯ Ｉ 開示 　 筆頭発表者名：　斎藤　寿</vt:lpstr>
      <vt:lpstr>スケジュール</vt:lpstr>
      <vt:lpstr>当院における貧血管理の現況</vt:lpstr>
      <vt:lpstr>当院における貧血管理の現況</vt:lpstr>
      <vt:lpstr>目標Ｈｂ値</vt:lpstr>
      <vt:lpstr>当院における貧血管理の現況</vt:lpstr>
      <vt:lpstr>ＥＳＡ投与法</vt:lpstr>
      <vt:lpstr>当院における貧血管理の現況</vt:lpstr>
      <vt:lpstr>鉄評価</vt:lpstr>
      <vt:lpstr>当院における貧血管理の現況</vt:lpstr>
      <vt:lpstr>鉄剤投与法</vt:lpstr>
      <vt:lpstr>当院における貧血管理の現況</vt:lpstr>
      <vt:lpstr>ＥＳＡ使用状況</vt:lpstr>
      <vt:lpstr>ＥＳＡ使用状況2</vt:lpstr>
      <vt:lpstr>Ｈｂ値・ＥＲＩ　</vt:lpstr>
      <vt:lpstr>スケジュール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高山泌尿器科</dc:creator>
  <cp:lastModifiedBy>高山泌尿器科</cp:lastModifiedBy>
  <cp:revision>284</cp:revision>
  <cp:lastPrinted>2017-02-27T09:07:06Z</cp:lastPrinted>
  <dcterms:created xsi:type="dcterms:W3CDTF">2017-01-02T07:41:06Z</dcterms:created>
  <dcterms:modified xsi:type="dcterms:W3CDTF">2017-06-14T00:33:59Z</dcterms:modified>
</cp:coreProperties>
</file>