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303" r:id="rId4"/>
    <p:sldId id="258" r:id="rId5"/>
    <p:sldId id="296" r:id="rId6"/>
    <p:sldId id="291" r:id="rId7"/>
    <p:sldId id="292" r:id="rId8"/>
    <p:sldId id="290" r:id="rId9"/>
    <p:sldId id="294" r:id="rId10"/>
    <p:sldId id="302" r:id="rId11"/>
    <p:sldId id="293" r:id="rId12"/>
    <p:sldId id="286" r:id="rId13"/>
    <p:sldId id="287" r:id="rId14"/>
    <p:sldId id="301" r:id="rId15"/>
  </p:sldIdLst>
  <p:sldSz cx="9144000" cy="6858000" type="screen4x3"/>
  <p:notesSz cx="6742113" cy="987266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1A4236"/>
    <a:srgbClr val="1B454B"/>
    <a:srgbClr val="1B4B3C"/>
    <a:srgbClr val="155139"/>
    <a:srgbClr val="CC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44" autoAdjust="0"/>
    <p:restoredTop sz="94660" autoAdjust="0"/>
  </p:normalViewPr>
  <p:slideViewPr>
    <p:cSldViewPr snapToGrid="0">
      <p:cViewPr varScale="1">
        <p:scale>
          <a:sx n="97" d="100"/>
          <a:sy n="97" d="100"/>
        </p:scale>
        <p:origin x="75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+mn-ea"/>
                <a:ea typeface="+mn-ea"/>
              </a:defRPr>
            </a:pPr>
            <a:r>
              <a:rPr lang="ja-JP" altLang="en-US" sz="1600" dirty="0">
                <a:latin typeface="+mn-ea"/>
                <a:ea typeface="+mn-ea"/>
              </a:rPr>
              <a:t>透析効率</a:t>
            </a:r>
          </a:p>
        </c:rich>
      </c:tx>
      <c:layout>
        <c:manualLayout>
          <c:xMode val="edge"/>
          <c:yMode val="edge"/>
          <c:x val="0.44418775687527612"/>
          <c:y val="3.16059561807397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776730478598671"/>
          <c:y val="0.12465075390868174"/>
          <c:w val="0.75432722574456068"/>
          <c:h val="0.69911045222765333"/>
        </c:manualLayout>
      </c:layout>
      <c:lineChart>
        <c:grouping val="standard"/>
        <c:varyColors val="0"/>
        <c:ser>
          <c:idx val="0"/>
          <c:order val="0"/>
          <c:tx>
            <c:strRef>
              <c:f>Sheet1!$A$118</c:f>
              <c:strCache>
                <c:ptCount val="1"/>
                <c:pt idx="0">
                  <c:v>HD：Kt/Vsp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810090078047688E-3"/>
                  <c:y val="1.16637311412621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304532013361562E-2"/>
                      <c:h val="4.48004831539904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D940-4BA2-AF2B-52A76363F875}"/>
                </c:ext>
              </c:extLst>
            </c:dLbl>
            <c:dLbl>
              <c:idx val="2"/>
              <c:layout>
                <c:manualLayout>
                  <c:x val="-1.0922497691409162E-2"/>
                  <c:y val="1.63292235977669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940-4BA2-AF2B-52A76363F875}"/>
                </c:ext>
              </c:extLst>
            </c:dLbl>
            <c:dLbl>
              <c:idx val="4"/>
              <c:layout>
                <c:manualLayout>
                  <c:x val="-3.120713626116945E-3"/>
                  <c:y val="1.86619698260193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261320695835591E-2"/>
                      <c:h val="5.41314680670001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940-4BA2-AF2B-52A76363F875}"/>
                </c:ext>
              </c:extLst>
            </c:dLbl>
            <c:dLbl>
              <c:idx val="6"/>
              <c:layout>
                <c:manualLayout>
                  <c:x val="-9.3621408783507807E-3"/>
                  <c:y val="9.330984913009708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40-4BA2-AF2B-52A76363F875}"/>
                </c:ext>
              </c:extLst>
            </c:dLbl>
            <c:dLbl>
              <c:idx val="8"/>
              <c:layout>
                <c:manualLayout>
                  <c:x val="-7.8017840652923314E-3"/>
                  <c:y val="1.1663731141262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40-4BA2-AF2B-52A76363F875}"/>
                </c:ext>
              </c:extLst>
            </c:dLbl>
            <c:dLbl>
              <c:idx val="10"/>
              <c:layout>
                <c:manualLayout>
                  <c:x val="-4.6810704391754407E-3"/>
                  <c:y val="2.09947160542717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40-4BA2-AF2B-52A76363F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/>
                </a:pPr>
                <a:endParaRPr lang="ja-JP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Sheet1!$D$118:$O$118</c:f>
              <c:numCache>
                <c:formatCode>General</c:formatCode>
                <c:ptCount val="12"/>
                <c:pt idx="0" formatCode="0.00_);[Red]\(0.00\)">
                  <c:v>1.5</c:v>
                </c:pt>
                <c:pt idx="2" formatCode="0.00_);[Red]\(0.00\)">
                  <c:v>1.49</c:v>
                </c:pt>
                <c:pt idx="4" formatCode="0.00_);[Red]\(0.00\)">
                  <c:v>1.48</c:v>
                </c:pt>
                <c:pt idx="6" formatCode="0.00_);[Red]\(0.00\)">
                  <c:v>1.48</c:v>
                </c:pt>
                <c:pt idx="8" formatCode="0.00_);[Red]\(0.00\)">
                  <c:v>1.51</c:v>
                </c:pt>
                <c:pt idx="10" formatCode="0.00_);[Red]\(0.00\)">
                  <c:v>1.48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F5-4676-95FC-99E245DF0972}"/>
            </c:ext>
          </c:extLst>
        </c:ser>
        <c:ser>
          <c:idx val="1"/>
          <c:order val="1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Sheet1!$D$119:$O$119</c:f>
              <c:numCache>
                <c:formatCode>General</c:formatCode>
                <c:ptCount val="12"/>
                <c:pt idx="0" formatCode="0.00_);[Red]\(0.00\)">
                  <c:v>1.34</c:v>
                </c:pt>
                <c:pt idx="2" formatCode="0.00_);[Red]\(0.00\)">
                  <c:v>1.31</c:v>
                </c:pt>
                <c:pt idx="4" formatCode="0.00_);[Red]\(0.00\)">
                  <c:v>1.29</c:v>
                </c:pt>
                <c:pt idx="6" formatCode="0.00_);[Red]\(0.00\)">
                  <c:v>1.27</c:v>
                </c:pt>
                <c:pt idx="8" formatCode="0.00_);[Red]\(0.00\)">
                  <c:v>1.32</c:v>
                </c:pt>
                <c:pt idx="10" formatCode="0.00_);[Red]\(0.00\)">
                  <c:v>1.33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F5-4676-95FC-99E245DF0972}"/>
            </c:ext>
          </c:extLst>
        </c:ser>
        <c:ser>
          <c:idx val="2"/>
          <c:order val="2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Sheet1!$D$120:$O$120</c:f>
              <c:numCache>
                <c:formatCode>General</c:formatCode>
                <c:ptCount val="12"/>
                <c:pt idx="0" formatCode="0.00_);[Red]\(0.00\)">
                  <c:v>1.61</c:v>
                </c:pt>
                <c:pt idx="2" formatCode="0.00_);[Red]\(0.00\)">
                  <c:v>1.63</c:v>
                </c:pt>
                <c:pt idx="4" formatCode="0.00_);[Red]\(0.00\)">
                  <c:v>1.61</c:v>
                </c:pt>
                <c:pt idx="6" formatCode="0.00_);[Red]\(0.00\)">
                  <c:v>1.61</c:v>
                </c:pt>
                <c:pt idx="8" formatCode="0.00_);[Red]\(0.00\)">
                  <c:v>1.7</c:v>
                </c:pt>
                <c:pt idx="10" formatCode="0.00_);[Red]\(0.00\)">
                  <c:v>1.63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F5-4676-95FC-99E245DF0972}"/>
            </c:ext>
          </c:extLst>
        </c:ser>
        <c:ser>
          <c:idx val="3"/>
          <c:order val="3"/>
          <c:tx>
            <c:strRef>
              <c:f>Sheet1!$A$121</c:f>
              <c:strCache>
                <c:ptCount val="1"/>
                <c:pt idx="0">
                  <c:v>O‐HDF：Kt/Vsp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1"/>
              <c:layout>
                <c:manualLayout>
                  <c:x val="-4.6810704391753539E-3"/>
                  <c:y val="-1.3996477369514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40-4BA2-AF2B-52A76363F875}"/>
                </c:ext>
              </c:extLst>
            </c:dLbl>
            <c:dLbl>
              <c:idx val="3"/>
              <c:layout>
                <c:manualLayout>
                  <c:x val="-5.7212422222692803E-17"/>
                  <c:y val="-1.3996477369514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40-4BA2-AF2B-52A76363F875}"/>
                </c:ext>
              </c:extLst>
            </c:dLbl>
            <c:dLbl>
              <c:idx val="5"/>
              <c:layout>
                <c:manualLayout>
                  <c:x val="-1.5603506699213905E-2"/>
                  <c:y val="-1.16636393008594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864888826420001E-2"/>
                      <c:h val="7.04606916647670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940-4BA2-AF2B-52A76363F875}"/>
                </c:ext>
              </c:extLst>
            </c:dLbl>
            <c:dLbl>
              <c:idx val="7"/>
              <c:layout>
                <c:manualLayout>
                  <c:x val="-9.3621408783507807E-3"/>
                  <c:y val="-1.3996477369514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40-4BA2-AF2B-52A76363F875}"/>
                </c:ext>
              </c:extLst>
            </c:dLbl>
            <c:dLbl>
              <c:idx val="9"/>
              <c:layout>
                <c:manualLayout>
                  <c:x val="0"/>
                  <c:y val="-1.3996477369514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40-4BA2-AF2B-52A76363F875}"/>
                </c:ext>
              </c:extLst>
            </c:dLbl>
            <c:dLbl>
              <c:idx val="11"/>
              <c:layout>
                <c:manualLayout>
                  <c:x val="-1.0922497691409216E-2"/>
                  <c:y val="-9.3309849130097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40-4BA2-AF2B-52A76363F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Sheet1!$D$121:$O$121</c:f>
              <c:numCache>
                <c:formatCode>0.00_);[Red]\(0.00\)</c:formatCode>
                <c:ptCount val="12"/>
                <c:pt idx="1">
                  <c:v>1.68</c:v>
                </c:pt>
                <c:pt idx="3">
                  <c:v>1.67</c:v>
                </c:pt>
                <c:pt idx="5">
                  <c:v>1.68</c:v>
                </c:pt>
                <c:pt idx="7">
                  <c:v>1.67</c:v>
                </c:pt>
                <c:pt idx="9">
                  <c:v>1.62</c:v>
                </c:pt>
                <c:pt idx="11">
                  <c:v>1.63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F5-4676-95FC-99E245DF0972}"/>
            </c:ext>
          </c:extLst>
        </c:ser>
        <c:ser>
          <c:idx val="4"/>
          <c:order val="4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Sheet1!$D$122:$O$122</c:f>
              <c:numCache>
                <c:formatCode>0.00_);[Red]\(0.00\)</c:formatCode>
                <c:ptCount val="12"/>
                <c:pt idx="1">
                  <c:v>1.54</c:v>
                </c:pt>
                <c:pt idx="3">
                  <c:v>1.54</c:v>
                </c:pt>
                <c:pt idx="5">
                  <c:v>1.53</c:v>
                </c:pt>
                <c:pt idx="7">
                  <c:v>1.48</c:v>
                </c:pt>
                <c:pt idx="9">
                  <c:v>1.42</c:v>
                </c:pt>
                <c:pt idx="11">
                  <c:v>1.44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4F5-4676-95FC-99E245DF0972}"/>
            </c:ext>
          </c:extLst>
        </c:ser>
        <c:ser>
          <c:idx val="5"/>
          <c:order val="5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Sheet1!$D$123:$O$123</c:f>
              <c:numCache>
                <c:formatCode>0.00_);[Red]\(0.00\)</c:formatCode>
                <c:ptCount val="12"/>
                <c:pt idx="1">
                  <c:v>1.83</c:v>
                </c:pt>
                <c:pt idx="3">
                  <c:v>1.79</c:v>
                </c:pt>
                <c:pt idx="5">
                  <c:v>1.81</c:v>
                </c:pt>
                <c:pt idx="7">
                  <c:v>1.83</c:v>
                </c:pt>
                <c:pt idx="9">
                  <c:v>1.81</c:v>
                </c:pt>
                <c:pt idx="11">
                  <c:v>1.78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4F5-4676-95FC-99E245DF0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5432704"/>
        <c:axId val="35520512"/>
      </c:lineChart>
      <c:lineChart>
        <c:grouping val="standard"/>
        <c:varyColors val="0"/>
        <c:ser>
          <c:idx val="6"/>
          <c:order val="6"/>
          <c:tx>
            <c:strRef>
              <c:f>Sheet1!$A$124</c:f>
              <c:strCache>
                <c:ptCount val="1"/>
                <c:pt idx="0">
                  <c:v>HD：β2MG除去率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0"/>
              <c:layout>
                <c:manualLayout>
                  <c:x val="0"/>
                  <c:y val="2.7992954739028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940-4BA2-AF2B-52A76363F875}"/>
                </c:ext>
              </c:extLst>
            </c:dLbl>
            <c:dLbl>
              <c:idx val="2"/>
              <c:layout>
                <c:manualLayout>
                  <c:x val="-9.3621408783507234E-3"/>
                  <c:y val="1.632922359776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940-4BA2-AF2B-52A76363F875}"/>
                </c:ext>
              </c:extLst>
            </c:dLbl>
            <c:dLbl>
              <c:idx val="4"/>
              <c:layout>
                <c:manualLayout>
                  <c:x val="-6.2414272522338336E-3"/>
                  <c:y val="1.8661969826019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940-4BA2-AF2B-52A76363F875}"/>
                </c:ext>
              </c:extLst>
            </c:dLbl>
            <c:dLbl>
              <c:idx val="6"/>
              <c:layout>
                <c:manualLayout>
                  <c:x val="-1.5603568130584434E-3"/>
                  <c:y val="1.3996477369514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940-4BA2-AF2B-52A76363F875}"/>
                </c:ext>
              </c:extLst>
            </c:dLbl>
            <c:dLbl>
              <c:idx val="8"/>
              <c:layout>
                <c:manualLayout>
                  <c:x val="-1.5603568130585581E-3"/>
                  <c:y val="1.8661969826019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940-4BA2-AF2B-52A76363F875}"/>
                </c:ext>
              </c:extLst>
            </c:dLbl>
            <c:dLbl>
              <c:idx val="10"/>
              <c:layout>
                <c:manualLayout>
                  <c:x val="-1.5603568130585581E-3"/>
                  <c:y val="1.6329223597766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940-4BA2-AF2B-52A76363F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Sheet1!$D$124:$O$124</c:f>
              <c:numCache>
                <c:formatCode>General</c:formatCode>
                <c:ptCount val="12"/>
                <c:pt idx="0" formatCode="0.00%">
                  <c:v>0.67910000000000004</c:v>
                </c:pt>
                <c:pt idx="2" formatCode="0.00%">
                  <c:v>0.67869999999999997</c:v>
                </c:pt>
                <c:pt idx="4" formatCode="0.00%">
                  <c:v>0.67</c:v>
                </c:pt>
                <c:pt idx="6" formatCode="0.00%">
                  <c:v>0.67320000000000002</c:v>
                </c:pt>
                <c:pt idx="8" formatCode="0.00%">
                  <c:v>0.68100000000000005</c:v>
                </c:pt>
                <c:pt idx="10" formatCode="0.00%">
                  <c:v>0.66810000000000003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4F5-4676-95FC-99E245DF0972}"/>
            </c:ext>
          </c:extLst>
        </c:ser>
        <c:ser>
          <c:idx val="7"/>
          <c:order val="7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Sheet1!$D$125:$O$125</c:f>
              <c:numCache>
                <c:formatCode>General</c:formatCode>
                <c:ptCount val="12"/>
                <c:pt idx="0" formatCode="0.00%">
                  <c:v>0.64339999999999997</c:v>
                </c:pt>
                <c:pt idx="2" formatCode="0.00%">
                  <c:v>0.6371</c:v>
                </c:pt>
                <c:pt idx="4" formatCode="0.00%">
                  <c:v>0.63</c:v>
                </c:pt>
                <c:pt idx="6" formatCode="0.00%">
                  <c:v>0.62229999999999996</c:v>
                </c:pt>
                <c:pt idx="8" formatCode="0.00%">
                  <c:v>0.64049999999999996</c:v>
                </c:pt>
                <c:pt idx="10" formatCode="0.00%">
                  <c:v>0.63919999999999999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4F5-4676-95FC-99E245DF0972}"/>
            </c:ext>
          </c:extLst>
        </c:ser>
        <c:ser>
          <c:idx val="8"/>
          <c:order val="8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Sheet1!$D$126:$O$126</c:f>
              <c:numCache>
                <c:formatCode>General</c:formatCode>
                <c:ptCount val="12"/>
                <c:pt idx="0" formatCode="0.00%">
                  <c:v>0.70669999999999999</c:v>
                </c:pt>
                <c:pt idx="2" formatCode="0.00%">
                  <c:v>0.71530000000000005</c:v>
                </c:pt>
                <c:pt idx="4" formatCode="0.00%">
                  <c:v>0.71</c:v>
                </c:pt>
                <c:pt idx="6" formatCode="0.00%">
                  <c:v>0.70720000000000005</c:v>
                </c:pt>
                <c:pt idx="8" formatCode="0.00%">
                  <c:v>0.72450000000000003</c:v>
                </c:pt>
                <c:pt idx="10" formatCode="0.00%">
                  <c:v>0.7147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F5-4676-95FC-99E245DF0972}"/>
            </c:ext>
          </c:extLst>
        </c:ser>
        <c:ser>
          <c:idx val="9"/>
          <c:order val="9"/>
          <c:tx>
            <c:strRef>
              <c:f>Sheet1!$A$127</c:f>
              <c:strCache>
                <c:ptCount val="1"/>
                <c:pt idx="0">
                  <c:v>O‐HDF：β2MG除去率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dLbls>
            <c:dLbl>
              <c:idx val="1"/>
              <c:layout>
                <c:manualLayout>
                  <c:x val="-9.3621408783507009E-3"/>
                  <c:y val="-1.6329223597767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940-4BA2-AF2B-52A76363F875}"/>
                </c:ext>
              </c:extLst>
            </c:dLbl>
            <c:dLbl>
              <c:idx val="3"/>
              <c:layout>
                <c:manualLayout>
                  <c:x val="-4.6810704391753296E-3"/>
                  <c:y val="-2.0994716054271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940-4BA2-AF2B-52A76363F875}"/>
                </c:ext>
              </c:extLst>
            </c:dLbl>
            <c:dLbl>
              <c:idx val="5"/>
              <c:layout>
                <c:manualLayout>
                  <c:x val="-3.1207136261168869E-3"/>
                  <c:y val="-1.3996477369514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940-4BA2-AF2B-52A76363F875}"/>
                </c:ext>
              </c:extLst>
            </c:dLbl>
            <c:dLbl>
              <c:idx val="7"/>
              <c:layout>
                <c:manualLayout>
                  <c:x val="-1.2347825033981479E-2"/>
                  <c:y val="-2.21620611745635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83890811226437E-2"/>
                      <c:h val="5.1805287628246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D940-4BA2-AF2B-52A76363F875}"/>
                </c:ext>
              </c:extLst>
            </c:dLbl>
            <c:dLbl>
              <c:idx val="9"/>
              <c:layout>
                <c:manualLayout>
                  <c:x val="-7.8017840652922135E-3"/>
                  <c:y val="-1.6329223597766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940-4BA2-AF2B-52A76363F875}"/>
                </c:ext>
              </c:extLst>
            </c:dLbl>
            <c:dLbl>
              <c:idx val="11"/>
              <c:layout>
                <c:manualLayout>
                  <c:x val="-7.8017840652923314E-3"/>
                  <c:y val="-1.3996477369514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940-4BA2-AF2B-52A76363F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Sheet1!$D$127:$O$127</c:f>
              <c:numCache>
                <c:formatCode>0.00%</c:formatCode>
                <c:ptCount val="12"/>
                <c:pt idx="1">
                  <c:v>0.71970000000000001</c:v>
                </c:pt>
                <c:pt idx="3">
                  <c:v>0.71750000000000003</c:v>
                </c:pt>
                <c:pt idx="5">
                  <c:v>0.71889999999999998</c:v>
                </c:pt>
                <c:pt idx="7">
                  <c:v>0.71599999999999997</c:v>
                </c:pt>
                <c:pt idx="9">
                  <c:v>0.7046</c:v>
                </c:pt>
                <c:pt idx="11">
                  <c:v>0.70950000000000002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4F5-4676-95FC-99E245DF0972}"/>
            </c:ext>
          </c:extLst>
        </c:ser>
        <c:ser>
          <c:idx val="10"/>
          <c:order val="10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Sheet1!$D$128:$O$128</c:f>
              <c:numCache>
                <c:formatCode>0.00%</c:formatCode>
                <c:ptCount val="12"/>
                <c:pt idx="1">
                  <c:v>0.69289999999999996</c:v>
                </c:pt>
                <c:pt idx="3">
                  <c:v>0.69340000000000002</c:v>
                </c:pt>
                <c:pt idx="5">
                  <c:v>0.69199999999999995</c:v>
                </c:pt>
                <c:pt idx="7">
                  <c:v>0.68089999999999995</c:v>
                </c:pt>
                <c:pt idx="9">
                  <c:v>0.6704</c:v>
                </c:pt>
                <c:pt idx="11">
                  <c:v>0.6673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4F5-4676-95FC-99E245DF0972}"/>
            </c:ext>
          </c:extLst>
        </c:ser>
        <c:ser>
          <c:idx val="11"/>
          <c:order val="11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Sheet1!$D$129:$O$129</c:f>
              <c:numCache>
                <c:formatCode>0.00%</c:formatCode>
                <c:ptCount val="12"/>
                <c:pt idx="1">
                  <c:v>0.75360000000000005</c:v>
                </c:pt>
                <c:pt idx="3">
                  <c:v>0.74950000000000006</c:v>
                </c:pt>
                <c:pt idx="5">
                  <c:v>0.74919999999999998</c:v>
                </c:pt>
                <c:pt idx="7">
                  <c:v>0.75319999999999998</c:v>
                </c:pt>
                <c:pt idx="9">
                  <c:v>0.74819999999999998</c:v>
                </c:pt>
                <c:pt idx="11">
                  <c:v>0.74890000000000001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4F5-4676-95FC-99E245DF0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5523968"/>
        <c:axId val="35522432"/>
      </c:lineChart>
      <c:catAx>
        <c:axId val="35432704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low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ja-JP"/>
          </a:p>
        </c:txPr>
        <c:crossAx val="35520512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35520512"/>
        <c:scaling>
          <c:orientation val="minMax"/>
          <c:max val="2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>
                    <a:latin typeface="+mn-ea"/>
                    <a:ea typeface="+mn-ea"/>
                  </a:defRPr>
                </a:pPr>
                <a:r>
                  <a:rPr lang="en-US" altLang="ja-JP" sz="1200" dirty="0" err="1">
                    <a:latin typeface="+mn-ea"/>
                    <a:ea typeface="+mn-ea"/>
                  </a:rPr>
                  <a:t>Kt</a:t>
                </a:r>
                <a:r>
                  <a:rPr lang="en-US" altLang="ja-JP" sz="1200" dirty="0">
                    <a:latin typeface="+mn-ea"/>
                    <a:ea typeface="+mn-ea"/>
                  </a:rPr>
                  <a:t>/V</a:t>
                </a:r>
                <a:r>
                  <a:rPr lang="ja-JP" altLang="en-US" sz="1200" dirty="0">
                    <a:latin typeface="+mn-ea"/>
                    <a:ea typeface="+mn-ea"/>
                  </a:rPr>
                  <a:t> </a:t>
                </a:r>
                <a:r>
                  <a:rPr lang="en-US" altLang="ja-JP" sz="1200" dirty="0" err="1">
                    <a:latin typeface="+mn-ea"/>
                    <a:ea typeface="+mn-ea"/>
                  </a:rPr>
                  <a:t>sp</a:t>
                </a:r>
                <a:endParaRPr lang="ja-JP" altLang="en-US" sz="1200" dirty="0">
                  <a:latin typeface="+mn-ea"/>
                  <a:ea typeface="+mn-ea"/>
                </a:endParaRPr>
              </a:p>
            </c:rich>
          </c:tx>
          <c:layout>
            <c:manualLayout>
              <c:xMode val="edge"/>
              <c:yMode val="edge"/>
              <c:x val="1.7574040773720739E-2"/>
              <c:y val="0.39109528396762344"/>
            </c:manualLayout>
          </c:layout>
          <c:overlay val="0"/>
        </c:title>
        <c:numFmt formatCode="#,##0.0_);\(#,##0.0\)" sourceLinked="0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 b="1">
                <a:solidFill>
                  <a:schemeClr val="tx1"/>
                </a:solidFill>
                <a:latin typeface="+mn-ea"/>
                <a:ea typeface="+mn-ea"/>
              </a:defRPr>
            </a:pPr>
            <a:endParaRPr lang="ja-JP"/>
          </a:p>
        </c:txPr>
        <c:crossAx val="35432704"/>
        <c:crosses val="autoZero"/>
        <c:crossBetween val="between"/>
        <c:majorUnit val="0.5"/>
      </c:valAx>
      <c:valAx>
        <c:axId val="35522432"/>
        <c:scaling>
          <c:orientation val="minMax"/>
          <c:max val="1"/>
          <c:min val="0.5"/>
        </c:scaling>
        <c:delete val="0"/>
        <c:axPos val="r"/>
        <c:numFmt formatCode="0%" sourceLinked="0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100" b="1">
                <a:solidFill>
                  <a:sysClr val="windowText" lastClr="000000"/>
                </a:solidFill>
                <a:latin typeface="+mn-ea"/>
                <a:ea typeface="+mn-ea"/>
              </a:defRPr>
            </a:pPr>
            <a:endParaRPr lang="ja-JP"/>
          </a:p>
        </c:txPr>
        <c:crossAx val="35523968"/>
        <c:crosses val="max"/>
        <c:crossBetween val="between"/>
        <c:majorUnit val="0.1"/>
      </c:valAx>
      <c:catAx>
        <c:axId val="35523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5522432"/>
        <c:crosses val="autoZero"/>
        <c:auto val="1"/>
        <c:lblAlgn val="ctr"/>
        <c:lblOffset val="100"/>
        <c:noMultiLvlLbl val="0"/>
      </c:catAx>
      <c:spPr>
        <a:solidFill>
          <a:schemeClr val="bg1">
            <a:lumMod val="95000"/>
          </a:schemeClr>
        </a:solidFill>
        <a:ln>
          <a:solidFill>
            <a:schemeClr val="bg1">
              <a:lumMod val="50000"/>
            </a:schemeClr>
          </a:solidFill>
        </a:ln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1.093522479240268E-2"/>
          <c:y val="0.90280585287865522"/>
          <c:w val="0.9158575593275754"/>
          <c:h val="5.1850647701295396E-2"/>
        </c:manualLayout>
      </c:layout>
      <c:overlay val="0"/>
      <c:txPr>
        <a:bodyPr/>
        <a:lstStyle/>
        <a:p>
          <a:pPr>
            <a:defRPr sz="1400" b="1">
              <a:latin typeface="+mn-ea"/>
              <a:ea typeface="+mn-ea"/>
            </a:defRPr>
          </a:pPr>
          <a:endParaRPr lang="ja-JP"/>
        </a:p>
      </c:txPr>
    </c:legend>
    <c:plotVisOnly val="1"/>
    <c:dispBlanksAs val="span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/>
              <a:t>GNRI</a:t>
            </a:r>
            <a:endParaRPr lang="ja-JP" altLang="en-US" dirty="0"/>
          </a:p>
        </c:rich>
      </c:tx>
      <c:layout>
        <c:manualLayout>
          <c:xMode val="edge"/>
          <c:yMode val="edge"/>
          <c:x val="0.47096367545097706"/>
          <c:y val="1.01985479762348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676380822871184"/>
          <c:y val="8.8402551407657584E-2"/>
          <c:w val="0.72113213134698884"/>
          <c:h val="0.7980795049934679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4527-475F-BF6E-8A8DF744A71E}"/>
              </c:ext>
            </c:extLst>
          </c:dPt>
          <c:dLbls>
            <c:dLbl>
              <c:idx val="0"/>
              <c:layout>
                <c:manualLayout>
                  <c:x val="2.3687393540065796E-3"/>
                  <c:y val="0.1327403495750886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100" dirty="0"/>
                      <a:t>94.31</a:t>
                    </a:r>
                  </a:p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100" dirty="0"/>
                      <a:t>±5.47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88269164279964"/>
                      <c:h val="0.119972751538598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A1F-4360-92B7-6BBA0A4ED2A5}"/>
                </c:ext>
              </c:extLst>
            </c:dLbl>
            <c:dLbl>
              <c:idx val="1"/>
              <c:layout>
                <c:manualLayout>
                  <c:x val="1.8386963201802804E-7"/>
                  <c:y val="0.1167949099120461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100" dirty="0"/>
                      <a:t>93.60</a:t>
                    </a:r>
                  </a:p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100" dirty="0"/>
                      <a:t>±5.24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67249334526344"/>
                      <c:h val="0.109025093841683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527-475F-BF6E-8A8DF744A7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グラフ!$O$207:$P$207</c:f>
                <c:numCache>
                  <c:formatCode>General</c:formatCode>
                  <c:ptCount val="2"/>
                  <c:pt idx="0">
                    <c:v>5.47</c:v>
                  </c:pt>
                  <c:pt idx="1">
                    <c:v>5.24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グラフ!$O$203:$P$203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グラフ!$O$204:$P$204</c:f>
              <c:numCache>
                <c:formatCode>0.00_);[Red]\(0.00\)</c:formatCode>
                <c:ptCount val="2"/>
                <c:pt idx="0">
                  <c:v>94.31</c:v>
                </c:pt>
                <c:pt idx="1">
                  <c:v>92.62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27-475F-BF6E-8A8DF744A7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185792"/>
        <c:axId val="37224448"/>
      </c:barChart>
      <c:catAx>
        <c:axId val="3718579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37224448"/>
        <c:crosses val="autoZero"/>
        <c:auto val="1"/>
        <c:lblAlgn val="ctr"/>
        <c:lblOffset val="100"/>
        <c:noMultiLvlLbl val="0"/>
      </c:catAx>
      <c:valAx>
        <c:axId val="37224448"/>
        <c:scaling>
          <c:orientation val="minMax"/>
          <c:max val="105"/>
          <c:min val="85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37185792"/>
        <c:crosses val="autoZero"/>
        <c:crossBetween val="between"/>
        <c:majorUnit val="5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+mn-ea"/>
                <a:ea typeface="+mn-ea"/>
              </a:defRPr>
            </a:pPr>
            <a:r>
              <a:rPr lang="en-US" altLang="ja-JP" sz="1600">
                <a:latin typeface="+mn-ea"/>
                <a:ea typeface="+mn-ea"/>
              </a:rPr>
              <a:t>Kt/Vsp</a:t>
            </a:r>
            <a:endParaRPr lang="ja-JP" altLang="en-US" sz="1600">
              <a:latin typeface="+mn-ea"/>
              <a:ea typeface="+mn-ea"/>
            </a:endParaRPr>
          </a:p>
        </c:rich>
      </c:tx>
      <c:layout>
        <c:manualLayout>
          <c:xMode val="edge"/>
          <c:yMode val="edge"/>
          <c:x val="0.43840156027933486"/>
          <c:y val="3.448217798179659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999488866712736"/>
          <c:y val="0.12897347525804365"/>
          <c:w val="0.84304583585107928"/>
          <c:h val="0.7879849033275849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9620-49A1-A607-7565711FB61D}"/>
              </c:ext>
            </c:extLst>
          </c:dPt>
          <c:dLbls>
            <c:dLbl>
              <c:idx val="0"/>
              <c:layout>
                <c:manualLayout>
                  <c:x val="3.3599341347084902E-3"/>
                  <c:y val="0.1527668227117102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1.49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±0.26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69233903269877"/>
                      <c:h val="0.14579952096793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F46-47CA-AE03-8C61696FFDF0}"/>
                </c:ext>
              </c:extLst>
            </c:dLbl>
            <c:dLbl>
              <c:idx val="1"/>
              <c:layout>
                <c:manualLayout>
                  <c:x val="-1.6797025056113774E-3"/>
                  <c:y val="0.1551691212813174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1.66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±0.25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87126108116856"/>
                      <c:h val="0.146720347893608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620-49A1-A607-7565711FB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グラフ!$C$207:$D$207</c:f>
                <c:numCache>
                  <c:formatCode>General</c:formatCode>
                  <c:ptCount val="2"/>
                  <c:pt idx="0">
                    <c:v>0.26</c:v>
                  </c:pt>
                  <c:pt idx="1">
                    <c:v>0.25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グラフ!$C$203:$D$203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グラフ!$C$204:$D$204</c:f>
              <c:numCache>
                <c:formatCode>0.00_);[Red]\(0.00\)</c:formatCode>
                <c:ptCount val="2"/>
                <c:pt idx="0">
                  <c:v>1.49</c:v>
                </c:pt>
                <c:pt idx="1">
                  <c:v>1.66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20-49A1-A607-7565711FB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19872"/>
        <c:axId val="35121408"/>
      </c:barChart>
      <c:catAx>
        <c:axId val="3511987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400" b="1" baseline="0">
                <a:latin typeface="+mn-ea"/>
                <a:ea typeface="+mn-ea"/>
              </a:defRPr>
            </a:pPr>
            <a:endParaRPr lang="ja-JP"/>
          </a:p>
        </c:txPr>
        <c:crossAx val="35121408"/>
        <c:crosses val="autoZero"/>
        <c:auto val="1"/>
        <c:lblAlgn val="ctr"/>
        <c:lblOffset val="100"/>
        <c:noMultiLvlLbl val="0"/>
      </c:catAx>
      <c:valAx>
        <c:axId val="35121408"/>
        <c:scaling>
          <c:orientation val="minMax"/>
          <c:min val="1.2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 baseline="0"/>
            </a:pPr>
            <a:endParaRPr lang="ja-JP"/>
          </a:p>
        </c:txPr>
        <c:crossAx val="35119872"/>
        <c:crosses val="autoZero"/>
        <c:crossBetween val="between"/>
        <c:majorUnit val="0.2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l-GR" altLang="ja-JP" sz="1600" dirty="0"/>
              <a:t>β2</a:t>
            </a:r>
            <a:r>
              <a:rPr lang="en-US" altLang="ja-JP" sz="1600" dirty="0"/>
              <a:t>MG</a:t>
            </a:r>
            <a:r>
              <a:rPr lang="ja-JP" altLang="en-US" sz="1600" dirty="0"/>
              <a:t>除去率</a:t>
            </a:r>
          </a:p>
        </c:rich>
      </c:tx>
      <c:layout>
        <c:manualLayout>
          <c:xMode val="edge"/>
          <c:yMode val="edge"/>
          <c:x val="0.37392619093026563"/>
          <c:y val="2.093157887650955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044626503834569"/>
          <c:y val="0.12213487725452675"/>
          <c:w val="0.80265289810244644"/>
          <c:h val="0.7949355769691451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74EE-439A-866E-4FEC6DF34CBF}"/>
              </c:ext>
            </c:extLst>
          </c:dPt>
          <c:dLbls>
            <c:dLbl>
              <c:idx val="0"/>
              <c:layout>
                <c:manualLayout>
                  <c:x val="0"/>
                  <c:y val="0.14645177793580019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67.64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±5.93%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08-4533-A3CF-9FB59D288E00}"/>
                </c:ext>
              </c:extLst>
            </c:dLbl>
            <c:dLbl>
              <c:idx val="1"/>
              <c:layout>
                <c:manualLayout>
                  <c:x val="1.6773107663276298E-3"/>
                  <c:y val="0.1662205049183457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71.47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±5.07%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73998143599989"/>
                      <c:h val="0.163910100202804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4EE-439A-866E-4FEC6DF34C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グラフ!$F$207:$G$207</c:f>
                <c:numCache>
                  <c:formatCode>General</c:formatCode>
                  <c:ptCount val="2"/>
                  <c:pt idx="0">
                    <c:v>5.9299999999999999E-2</c:v>
                  </c:pt>
                  <c:pt idx="1">
                    <c:v>5.0700000000000002E-2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グラフ!$F$203:$G$203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グラフ!$F$204:$G$204</c:f>
              <c:numCache>
                <c:formatCode>0.00%</c:formatCode>
                <c:ptCount val="2"/>
                <c:pt idx="0">
                  <c:v>0.6764</c:v>
                </c:pt>
                <c:pt idx="1">
                  <c:v>0.7147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EE-439A-866E-4FEC6DF34C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51232"/>
        <c:axId val="35161216"/>
      </c:barChart>
      <c:catAx>
        <c:axId val="3515123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500" b="1" baseline="0"/>
            </a:pPr>
            <a:endParaRPr lang="ja-JP"/>
          </a:p>
        </c:txPr>
        <c:crossAx val="35161216"/>
        <c:crosses val="autoZero"/>
        <c:auto val="1"/>
        <c:lblAlgn val="ctr"/>
        <c:lblOffset val="100"/>
        <c:noMultiLvlLbl val="0"/>
      </c:catAx>
      <c:valAx>
        <c:axId val="35161216"/>
        <c:scaling>
          <c:orientation val="minMax"/>
          <c:max val="0.8"/>
          <c:min val="0.60000000000000064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200" b="1" baseline="0"/>
            </a:pPr>
            <a:endParaRPr lang="ja-JP"/>
          </a:p>
        </c:txPr>
        <c:crossAx val="35151232"/>
        <c:crosses val="autoZero"/>
        <c:crossBetween val="between"/>
        <c:majorUnit val="0.05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>
                <a:latin typeface="+mn-ea"/>
                <a:ea typeface="+mn-ea"/>
              </a:defRPr>
            </a:pPr>
            <a:r>
              <a:rPr lang="ja-JP" altLang="en-US" sz="1600" b="1" dirty="0">
                <a:latin typeface="+mn-ea"/>
                <a:ea typeface="+mn-ea"/>
              </a:rPr>
              <a:t>貧血状態</a:t>
            </a:r>
          </a:p>
        </c:rich>
      </c:tx>
      <c:layout>
        <c:manualLayout>
          <c:xMode val="edge"/>
          <c:yMode val="edge"/>
          <c:x val="0.45619111966956977"/>
          <c:y val="1.292423385780805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56595827323294"/>
          <c:y val="9.7434256794958443E-2"/>
          <c:w val="0.77579919888254389"/>
          <c:h val="0.7115548570091387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Sheet1!$A$205</c:f>
              <c:strCache>
                <c:ptCount val="1"/>
                <c:pt idx="0">
                  <c:v>HD：Hb</c:v>
                </c:pt>
              </c:strCache>
            </c:strRef>
          </c:tx>
          <c:spPr>
            <a:ln w="6350">
              <a:solidFill>
                <a:sysClr val="windowText" lastClr="000000"/>
              </a:solidFill>
            </a:ln>
          </c:spPr>
          <c:marker>
            <c:symbol val="circle"/>
            <c:size val="8"/>
            <c:spPr>
              <a:solidFill>
                <a:srgbClr val="0070C0"/>
              </a:solidFill>
            </c:spPr>
          </c:marker>
          <c:dLbls>
            <c:dLbl>
              <c:idx val="0"/>
              <c:layout>
                <c:manualLayout>
                  <c:x val="0"/>
                  <c:y val="-1.634559252772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B5-4150-A56F-D9BAE9E9E744}"/>
                </c:ext>
              </c:extLst>
            </c:dLbl>
            <c:dLbl>
              <c:idx val="2"/>
              <c:layout>
                <c:manualLayout>
                  <c:x val="-7.621952134380717E-3"/>
                  <c:y val="-2.1015761821366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B5-4150-A56F-D9BAE9E9E744}"/>
                </c:ext>
              </c:extLst>
            </c:dLbl>
            <c:dLbl>
              <c:idx val="4"/>
              <c:layout>
                <c:manualLayout>
                  <c:x val="-9.1463425612568448E-3"/>
                  <c:y val="-2.5685931115002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B5-4150-A56F-D9BAE9E9E744}"/>
                </c:ext>
              </c:extLst>
            </c:dLbl>
            <c:dLbl>
              <c:idx val="6"/>
              <c:layout>
                <c:manualLayout>
                  <c:x val="0"/>
                  <c:y val="-1.1675423234092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B5-4150-A56F-D9BAE9E9E744}"/>
                </c:ext>
              </c:extLst>
            </c:dLbl>
            <c:dLbl>
              <c:idx val="8"/>
              <c:layout>
                <c:manualLayout>
                  <c:x val="-7.6219521343807725E-3"/>
                  <c:y val="-2.8021015761821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B5-4150-A56F-D9BAE9E9E744}"/>
                </c:ext>
              </c:extLst>
            </c:dLbl>
            <c:dLbl>
              <c:idx val="10"/>
              <c:layout>
                <c:manualLayout>
                  <c:x val="-4.5731712806285109E-3"/>
                  <c:y val="-2.1015761821366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B5-4150-A56F-D9BAE9E9E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Sheet1!$D$205:$O$205</c:f>
              <c:numCache>
                <c:formatCode>General</c:formatCode>
                <c:ptCount val="12"/>
                <c:pt idx="0" formatCode="0.00_);[Red]\(0.00\)">
                  <c:v>11.12</c:v>
                </c:pt>
                <c:pt idx="2" formatCode="0.00_);[Red]\(0.00\)">
                  <c:v>11.26</c:v>
                </c:pt>
                <c:pt idx="4" formatCode="0.00_);[Red]\(0.00\)">
                  <c:v>11.42</c:v>
                </c:pt>
                <c:pt idx="6" formatCode="0.00_);[Red]\(0.00\)">
                  <c:v>11.42</c:v>
                </c:pt>
                <c:pt idx="8" formatCode="0.00_);[Red]\(0.00\)">
                  <c:v>11.19</c:v>
                </c:pt>
                <c:pt idx="10" formatCode="0.00_);[Red]\(0.00\)">
                  <c:v>11.28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92-4304-A165-A90E3670B0C9}"/>
            </c:ext>
          </c:extLst>
        </c:ser>
        <c:ser>
          <c:idx val="1"/>
          <c:order val="1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Sheet1!$D$206:$O$206</c:f>
              <c:numCache>
                <c:formatCode>General</c:formatCode>
                <c:ptCount val="12"/>
                <c:pt idx="0" formatCode="0.00_);[Red]\(0.00\)">
                  <c:v>10.3</c:v>
                </c:pt>
                <c:pt idx="2" formatCode="0.00_);[Red]\(0.00\)">
                  <c:v>10.4</c:v>
                </c:pt>
                <c:pt idx="4" formatCode="0.00_);[Red]\(0.00\)">
                  <c:v>10.5</c:v>
                </c:pt>
                <c:pt idx="6" formatCode="0.00_);[Red]\(0.00\)">
                  <c:v>10.7</c:v>
                </c:pt>
                <c:pt idx="8" formatCode="0.00_);[Red]\(0.00\)">
                  <c:v>10.050000000000001</c:v>
                </c:pt>
                <c:pt idx="10" formatCode="0.00_);[Red]\(0.00\)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92-4304-A165-A90E3670B0C9}"/>
            </c:ext>
          </c:extLst>
        </c:ser>
        <c:ser>
          <c:idx val="2"/>
          <c:order val="2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Sheet1!$D$207:$O$207</c:f>
              <c:numCache>
                <c:formatCode>General</c:formatCode>
                <c:ptCount val="12"/>
                <c:pt idx="0" formatCode="0.00_);[Red]\(0.00\)">
                  <c:v>11.7</c:v>
                </c:pt>
                <c:pt idx="2" formatCode="0.00_);[Red]\(0.00\)">
                  <c:v>11.8</c:v>
                </c:pt>
                <c:pt idx="4" formatCode="0.00_);[Red]\(0.00\)">
                  <c:v>12.18</c:v>
                </c:pt>
                <c:pt idx="6" formatCode="0.00_);[Red]\(0.00\)">
                  <c:v>12.13</c:v>
                </c:pt>
                <c:pt idx="8" formatCode="0.00_);[Red]\(0.00\)">
                  <c:v>12.08</c:v>
                </c:pt>
                <c:pt idx="10" formatCode="0.00_);[Red]\(0.00\)">
                  <c:v>12.15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92-4304-A165-A90E3670B0C9}"/>
            </c:ext>
          </c:extLst>
        </c:ser>
        <c:ser>
          <c:idx val="3"/>
          <c:order val="3"/>
          <c:tx>
            <c:strRef>
              <c:f>Sheet1!$A$208</c:f>
              <c:strCache>
                <c:ptCount val="1"/>
                <c:pt idx="0">
                  <c:v>O‐HDF：Hb</c:v>
                </c:pt>
              </c:strCache>
            </c:strRef>
          </c:tx>
          <c:spPr>
            <a:ln w="6350">
              <a:solidFill>
                <a:sysClr val="windowText" lastClr="000000"/>
              </a:solidFill>
            </a:ln>
          </c:spPr>
          <c:marker>
            <c:symbol val="circle"/>
            <c:size val="8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dLbls>
            <c:dLbl>
              <c:idx val="1"/>
              <c:layout>
                <c:manualLayout>
                  <c:x val="-4.573171280628399E-3"/>
                  <c:y val="9.34033858727378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B5-4150-A56F-D9BAE9E9E744}"/>
                </c:ext>
              </c:extLst>
            </c:dLbl>
            <c:dLbl>
              <c:idx val="3"/>
              <c:layout>
                <c:manualLayout>
                  <c:x val="-6.0975617075045311E-3"/>
                  <c:y val="1.8680677174547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B5-4150-A56F-D9BAE9E9E744}"/>
                </c:ext>
              </c:extLst>
            </c:dLbl>
            <c:dLbl>
              <c:idx val="5"/>
              <c:layout>
                <c:manualLayout>
                  <c:x val="0"/>
                  <c:y val="1.8680677174547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B5-4150-A56F-D9BAE9E9E744}"/>
                </c:ext>
              </c:extLst>
            </c:dLbl>
            <c:dLbl>
              <c:idx val="7"/>
              <c:layout>
                <c:manualLayout>
                  <c:x val="-3.048780853752266E-3"/>
                  <c:y val="1.8680677174547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B5-4150-A56F-D9BAE9E9E744}"/>
                </c:ext>
              </c:extLst>
            </c:dLbl>
            <c:dLbl>
              <c:idx val="9"/>
              <c:layout>
                <c:manualLayout>
                  <c:x val="-4.5731712806285109E-3"/>
                  <c:y val="2.3350846468184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B5-4150-A56F-D9BAE9E9E744}"/>
                </c:ext>
              </c:extLst>
            </c:dLbl>
            <c:dLbl>
              <c:idx val="11"/>
              <c:layout>
                <c:manualLayout>
                  <c:x val="-1.067073298813292E-2"/>
                  <c:y val="1.1675423234092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4B5-4150-A56F-D9BAE9E9E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Sheet1!$D$208:$O$208</c:f>
              <c:numCache>
                <c:formatCode>0.00_);[Red]\(0.00\)</c:formatCode>
                <c:ptCount val="12"/>
                <c:pt idx="1">
                  <c:v>10.85</c:v>
                </c:pt>
                <c:pt idx="3">
                  <c:v>10.96</c:v>
                </c:pt>
                <c:pt idx="5">
                  <c:v>11.54</c:v>
                </c:pt>
                <c:pt idx="7">
                  <c:v>11.48</c:v>
                </c:pt>
                <c:pt idx="9">
                  <c:v>11.27</c:v>
                </c:pt>
                <c:pt idx="11">
                  <c:v>11.26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092-4304-A165-A90E3670B0C9}"/>
            </c:ext>
          </c:extLst>
        </c:ser>
        <c:ser>
          <c:idx val="4"/>
          <c:order val="4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Sheet1!$D$209:$O$209</c:f>
              <c:numCache>
                <c:formatCode>0.00_);[Red]\(0.00\)</c:formatCode>
                <c:ptCount val="12"/>
                <c:pt idx="1">
                  <c:v>10.3</c:v>
                </c:pt>
                <c:pt idx="3">
                  <c:v>10.1</c:v>
                </c:pt>
                <c:pt idx="5">
                  <c:v>10.8</c:v>
                </c:pt>
                <c:pt idx="7">
                  <c:v>10.83</c:v>
                </c:pt>
                <c:pt idx="9">
                  <c:v>10.4</c:v>
                </c:pt>
                <c:pt idx="11">
                  <c:v>10.63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092-4304-A165-A90E3670B0C9}"/>
            </c:ext>
          </c:extLst>
        </c:ser>
        <c:ser>
          <c:idx val="5"/>
          <c:order val="5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Sheet1!$D$210:$O$210</c:f>
              <c:numCache>
                <c:formatCode>0.00_);[Red]\(0.00\)</c:formatCode>
                <c:ptCount val="12"/>
                <c:pt idx="1">
                  <c:v>11.5</c:v>
                </c:pt>
                <c:pt idx="3">
                  <c:v>11.4</c:v>
                </c:pt>
                <c:pt idx="5">
                  <c:v>12.28</c:v>
                </c:pt>
                <c:pt idx="7">
                  <c:v>12.2</c:v>
                </c:pt>
                <c:pt idx="9">
                  <c:v>12.08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092-4304-A165-A90E3670B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45380736"/>
        <c:axId val="45382656"/>
      </c:lineChart>
      <c:lineChart>
        <c:grouping val="standard"/>
        <c:varyColors val="0"/>
        <c:ser>
          <c:idx val="6"/>
          <c:order val="6"/>
          <c:tx>
            <c:strRef>
              <c:f>Sheet1!$A$211</c:f>
              <c:strCache>
                <c:ptCount val="1"/>
                <c:pt idx="0">
                  <c:v>HD：ERI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9.1463425612567893E-3"/>
                  <c:y val="-1.4010507880910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B5-4150-A56F-D9BAE9E9E744}"/>
                </c:ext>
              </c:extLst>
            </c:dLbl>
            <c:dLbl>
              <c:idx val="2"/>
              <c:layout>
                <c:manualLayout>
                  <c:x val="-6.0975617075045311E-3"/>
                  <c:y val="-1.4010507880910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4B5-4150-A56F-D9BAE9E9E744}"/>
                </c:ext>
              </c:extLst>
            </c:dLbl>
            <c:dLbl>
              <c:idx val="4"/>
              <c:layout>
                <c:manualLayout>
                  <c:x val="-5.5893669963680018E-17"/>
                  <c:y val="-2.8021015761821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4B5-4150-A56F-D9BAE9E9E744}"/>
                </c:ext>
              </c:extLst>
            </c:dLbl>
            <c:dLbl>
              <c:idx val="6"/>
              <c:layout>
                <c:manualLayout>
                  <c:x val="-3.048780853752266E-3"/>
                  <c:y val="-2.1015761821366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4B5-4150-A56F-D9BAE9E9E744}"/>
                </c:ext>
              </c:extLst>
            </c:dLbl>
            <c:dLbl>
              <c:idx val="8"/>
              <c:layout>
                <c:manualLayout>
                  <c:x val="-1.1178733992735999E-16"/>
                  <c:y val="-1.6345592527729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4B5-4150-A56F-D9BAE9E9E744}"/>
                </c:ext>
              </c:extLst>
            </c:dLbl>
            <c:dLbl>
              <c:idx val="10"/>
              <c:layout>
                <c:manualLayout>
                  <c:x val="-4.5731712806285109E-3"/>
                  <c:y val="-1.4010507880910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4B5-4150-A56F-D9BAE9E9E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Sheet1!$D$211:$O$211</c:f>
              <c:numCache>
                <c:formatCode>General</c:formatCode>
                <c:ptCount val="12"/>
                <c:pt idx="0" formatCode="0.00_);[Red]\(0.00\)">
                  <c:v>6.32</c:v>
                </c:pt>
                <c:pt idx="2" formatCode="0.00_);[Red]\(0.00\)">
                  <c:v>6.51</c:v>
                </c:pt>
                <c:pt idx="4" formatCode="0.00_);[Red]\(0.00\)">
                  <c:v>7.02</c:v>
                </c:pt>
                <c:pt idx="6" formatCode="0.00_);[Red]\(0.00\)">
                  <c:v>7.18</c:v>
                </c:pt>
                <c:pt idx="8" formatCode="0.00_);[Red]\(0.00\)">
                  <c:v>7.26</c:v>
                </c:pt>
                <c:pt idx="10" formatCode="0.00_);[Red]\(0.00\)">
                  <c:v>7.07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092-4304-A165-A90E3670B0C9}"/>
            </c:ext>
          </c:extLst>
        </c:ser>
        <c:ser>
          <c:idx val="7"/>
          <c:order val="7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Sheet1!$D$212:$O$212</c:f>
              <c:numCache>
                <c:formatCode>General</c:formatCode>
                <c:ptCount val="12"/>
                <c:pt idx="0" formatCode="0.00_);[Red]\(0.00\)">
                  <c:v>4.17</c:v>
                </c:pt>
                <c:pt idx="2" formatCode="0.00_);[Red]\(0.00\)">
                  <c:v>4.17</c:v>
                </c:pt>
                <c:pt idx="4" formatCode="0.00_);[Red]\(0.00\)">
                  <c:v>3.68</c:v>
                </c:pt>
                <c:pt idx="6" formatCode="0.00_);[Red]\(0.00\)">
                  <c:v>4.1399999999999997</c:v>
                </c:pt>
                <c:pt idx="8" formatCode="0.00_);[Red]\(0.00\)">
                  <c:v>4.08</c:v>
                </c:pt>
                <c:pt idx="10" formatCode="0.00_);[Red]\(0.00\)">
                  <c:v>4.08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092-4304-A165-A90E3670B0C9}"/>
            </c:ext>
          </c:extLst>
        </c:ser>
        <c:ser>
          <c:idx val="8"/>
          <c:order val="8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Sheet1!$D$213:$O$213</c:f>
              <c:numCache>
                <c:formatCode>General</c:formatCode>
                <c:ptCount val="12"/>
                <c:pt idx="0" formatCode="0.00_);[Red]\(0.00\)">
                  <c:v>8.6199999999999992</c:v>
                </c:pt>
                <c:pt idx="2" formatCode="0.00_);[Red]\(0.00\)">
                  <c:v>8.57</c:v>
                </c:pt>
                <c:pt idx="4" formatCode="0.00_);[Red]\(0.00\)">
                  <c:v>9.43</c:v>
                </c:pt>
                <c:pt idx="6" formatCode="0.00_);[Red]\(0.00\)">
                  <c:v>9.15</c:v>
                </c:pt>
                <c:pt idx="8" formatCode="0.00_);[Red]\(0.00\)">
                  <c:v>9.51</c:v>
                </c:pt>
                <c:pt idx="10" formatCode="0.00_);[Red]\(0.00\)">
                  <c:v>9.64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092-4304-A165-A90E3670B0C9}"/>
            </c:ext>
          </c:extLst>
        </c:ser>
        <c:ser>
          <c:idx val="9"/>
          <c:order val="9"/>
          <c:tx>
            <c:strRef>
              <c:f>Sheet1!$A$214</c:f>
              <c:strCache>
                <c:ptCount val="1"/>
                <c:pt idx="0">
                  <c:v>O‐HDF：ERI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1"/>
              <c:layout>
                <c:manualLayout>
                  <c:x val="-4.573171280628399E-3"/>
                  <c:y val="7.00525394045534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4B5-4150-A56F-D9BAE9E9E744}"/>
                </c:ext>
              </c:extLst>
            </c:dLbl>
            <c:dLbl>
              <c:idx val="3"/>
              <c:layout>
                <c:manualLayout>
                  <c:x val="0"/>
                  <c:y val="1.6345592527729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4B5-4150-A56F-D9BAE9E9E744}"/>
                </c:ext>
              </c:extLst>
            </c:dLbl>
            <c:dLbl>
              <c:idx val="5"/>
              <c:layout>
                <c:manualLayout>
                  <c:x val="-3.048780853752266E-3"/>
                  <c:y val="2.8021015761821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4B5-4150-A56F-D9BAE9E9E744}"/>
                </c:ext>
              </c:extLst>
            </c:dLbl>
            <c:dLbl>
              <c:idx val="7"/>
              <c:layout>
                <c:manualLayout>
                  <c:x val="-7.6219521343806607E-3"/>
                  <c:y val="1.4010507880910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4B5-4150-A56F-D9BAE9E9E744}"/>
                </c:ext>
              </c:extLst>
            </c:dLbl>
            <c:dLbl>
              <c:idx val="9"/>
              <c:layout>
                <c:manualLayout>
                  <c:x val="-1.067073298813292E-2"/>
                  <c:y val="1.1675423234092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4B5-4150-A56F-D9BAE9E9E744}"/>
                </c:ext>
              </c:extLst>
            </c:dLbl>
            <c:dLbl>
              <c:idx val="11"/>
              <c:layout>
                <c:manualLayout>
                  <c:x val="-1.067073298813292E-2"/>
                  <c:y val="2.1015761821366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4B5-4150-A56F-D9BAE9E9E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Sheet1!$D$214:$O$214</c:f>
              <c:numCache>
                <c:formatCode>0.00_);[Red]\(0.00\)</c:formatCode>
                <c:ptCount val="12"/>
                <c:pt idx="1">
                  <c:v>5.24</c:v>
                </c:pt>
                <c:pt idx="3">
                  <c:v>7.41</c:v>
                </c:pt>
                <c:pt idx="5">
                  <c:v>7.18</c:v>
                </c:pt>
                <c:pt idx="7">
                  <c:v>6.97</c:v>
                </c:pt>
                <c:pt idx="9">
                  <c:v>6.44</c:v>
                </c:pt>
                <c:pt idx="11">
                  <c:v>7.53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092-4304-A165-A90E3670B0C9}"/>
            </c:ext>
          </c:extLst>
        </c:ser>
        <c:ser>
          <c:idx val="10"/>
          <c:order val="10"/>
          <c:spPr>
            <a:ln>
              <a:noFill/>
            </a:ln>
          </c:spPr>
          <c:marker>
            <c:symbol val="dash"/>
            <c:size val="7"/>
            <c:spPr>
              <a:solidFill>
                <a:sysClr val="windowText" lastClr="0000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Sheet1!$D$215:$O$215</c:f>
              <c:numCache>
                <c:formatCode>0.00_);[Red]\(0.00\)</c:formatCode>
                <c:ptCount val="12"/>
                <c:pt idx="1">
                  <c:v>2.31</c:v>
                </c:pt>
                <c:pt idx="3">
                  <c:v>3.65</c:v>
                </c:pt>
                <c:pt idx="5">
                  <c:v>3.79</c:v>
                </c:pt>
                <c:pt idx="7">
                  <c:v>3.73</c:v>
                </c:pt>
                <c:pt idx="9">
                  <c:v>3.49</c:v>
                </c:pt>
                <c:pt idx="11">
                  <c:v>4.3499999999999996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092-4304-A165-A90E3670B0C9}"/>
            </c:ext>
          </c:extLst>
        </c:ser>
        <c:ser>
          <c:idx val="11"/>
          <c:order val="11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Sheet1!$D$216:$O$216</c:f>
              <c:numCache>
                <c:formatCode>0.00_);[Red]\(0.00\)</c:formatCode>
                <c:ptCount val="12"/>
                <c:pt idx="1">
                  <c:v>8</c:v>
                </c:pt>
                <c:pt idx="3">
                  <c:v>10.28</c:v>
                </c:pt>
                <c:pt idx="5">
                  <c:v>8.6</c:v>
                </c:pt>
                <c:pt idx="7">
                  <c:v>8.4700000000000006</c:v>
                </c:pt>
                <c:pt idx="9">
                  <c:v>7.8</c:v>
                </c:pt>
                <c:pt idx="11">
                  <c:v>9.17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092-4304-A165-A90E3670B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45476480"/>
        <c:axId val="45474944"/>
      </c:lineChart>
      <c:catAx>
        <c:axId val="45380736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45382656"/>
        <c:crosses val="autoZero"/>
        <c:auto val="1"/>
        <c:lblAlgn val="ctr"/>
        <c:lblOffset val="100"/>
        <c:tickMarkSkip val="2"/>
        <c:noMultiLvlLbl val="0"/>
      </c:catAx>
      <c:valAx>
        <c:axId val="45382656"/>
        <c:scaling>
          <c:orientation val="minMax"/>
          <c:max val="13"/>
          <c:min val="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>
                    <a:latin typeface="+mn-ea"/>
                    <a:ea typeface="+mn-ea"/>
                  </a:defRPr>
                </a:pPr>
                <a:r>
                  <a:rPr lang="en-US" altLang="ja-JP" sz="1200" dirty="0" err="1">
                    <a:latin typeface="+mn-ea"/>
                    <a:ea typeface="+mn-ea"/>
                  </a:rPr>
                  <a:t>Hb</a:t>
                </a:r>
                <a:r>
                  <a:rPr lang="en-US" altLang="ja-JP" sz="1200" dirty="0">
                    <a:latin typeface="+mn-ea"/>
                    <a:ea typeface="+mn-ea"/>
                  </a:rPr>
                  <a:t> </a:t>
                </a:r>
                <a:r>
                  <a:rPr lang="ja-JP" altLang="en-US" sz="1200" dirty="0">
                    <a:latin typeface="+mn-ea"/>
                    <a:ea typeface="+mn-ea"/>
                  </a:rPr>
                  <a:t> </a:t>
                </a:r>
                <a:r>
                  <a:rPr lang="en-US" altLang="ja-JP" sz="1200" dirty="0">
                    <a:latin typeface="+mn-ea"/>
                    <a:ea typeface="+mn-ea"/>
                  </a:rPr>
                  <a:t>(g/dl)</a:t>
                </a:r>
                <a:endParaRPr lang="ja-JP" altLang="en-US" sz="1200" dirty="0">
                  <a:latin typeface="+mn-ea"/>
                  <a:ea typeface="+mn-ea"/>
                </a:endParaRPr>
              </a:p>
            </c:rich>
          </c:tx>
          <c:layout>
            <c:manualLayout>
              <c:xMode val="edge"/>
              <c:yMode val="edge"/>
              <c:x val="2.0949884620127191E-2"/>
              <c:y val="0.39009540461627762"/>
            </c:manualLayout>
          </c:layout>
          <c:overlay val="0"/>
        </c:title>
        <c:numFmt formatCode="#,##0.0_);\(#,##0.0\)" sourceLinked="0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 b="1"/>
            </a:pPr>
            <a:endParaRPr lang="ja-JP"/>
          </a:p>
        </c:txPr>
        <c:crossAx val="45380736"/>
        <c:crosses val="autoZero"/>
        <c:crossBetween val="between"/>
        <c:majorUnit val="1"/>
      </c:valAx>
      <c:valAx>
        <c:axId val="45474944"/>
        <c:scaling>
          <c:orientation val="minMax"/>
          <c:max val="16"/>
          <c:min val="0"/>
        </c:scaling>
        <c:delete val="0"/>
        <c:axPos val="r"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45476480"/>
        <c:crosses val="max"/>
        <c:crossBetween val="between"/>
        <c:majorUnit val="2"/>
      </c:valAx>
      <c:catAx>
        <c:axId val="45476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5474944"/>
        <c:crosses val="autoZero"/>
        <c:auto val="1"/>
        <c:lblAlgn val="ctr"/>
        <c:lblOffset val="100"/>
        <c:noMultiLvlLbl val="0"/>
      </c:catAx>
      <c:spPr>
        <a:solidFill>
          <a:schemeClr val="bg1">
            <a:lumMod val="95000"/>
          </a:schemeClr>
        </a:solidFill>
        <a:ln w="9525">
          <a:solidFill>
            <a:schemeClr val="bg1">
              <a:lumMod val="50000"/>
            </a:schemeClr>
          </a:solidFill>
        </a:ln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0.20368088674871407"/>
          <c:y val="0.89577732901658169"/>
          <c:w val="0.58136912751677849"/>
          <c:h val="9.1076054347407842E-2"/>
        </c:manualLayout>
      </c:layout>
      <c:overlay val="0"/>
      <c:txPr>
        <a:bodyPr/>
        <a:lstStyle/>
        <a:p>
          <a:pPr>
            <a:defRPr sz="1400" b="1"/>
          </a:pPr>
          <a:endParaRPr lang="ja-JP"/>
        </a:p>
      </c:txPr>
    </c:legend>
    <c:plotVisOnly val="1"/>
    <c:dispBlanksAs val="span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 err="1"/>
              <a:t>Hb</a:t>
            </a:r>
            <a:r>
              <a:rPr lang="en-US" altLang="ja-JP" dirty="0"/>
              <a:t>  </a:t>
            </a:r>
            <a:r>
              <a:rPr lang="en-US" altLang="ja-JP" sz="1400" dirty="0"/>
              <a:t>(g/dl)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46319839651062356"/>
          <c:y val="3.168719334219632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63771465257914"/>
          <c:y val="0.11433816389764122"/>
          <c:w val="0.8150965281631023"/>
          <c:h val="0.7919823083995598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FD9-47C7-B2C1-335E078B28A6}"/>
              </c:ext>
            </c:extLst>
          </c:dPt>
          <c:dLbls>
            <c:dLbl>
              <c:idx val="0"/>
              <c:layout>
                <c:manualLayout>
                  <c:x val="0"/>
                  <c:y val="0.13535299609355417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200" dirty="0"/>
                      <a:t>11.29</a:t>
                    </a:r>
                  </a:p>
                  <a:p>
                    <a:r>
                      <a:rPr lang="en-US" altLang="ja-JP" sz="1200" dirty="0"/>
                      <a:t>±1.30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C5-44C4-9AF1-1E725603A057}"/>
                </c:ext>
              </c:extLst>
            </c:dLbl>
            <c:dLbl>
              <c:idx val="1"/>
              <c:layout>
                <c:manualLayout>
                  <c:x val="3.502393210100571E-3"/>
                  <c:y val="0.1617788668913245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/>
                      <a:t>11.23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/>
                      <a:t>±1.13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17597016291919"/>
                      <c:h val="0.162691341998967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FD9-47C7-B2C1-335E078B28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グラフ!$U$207:$V$207</c:f>
                <c:numCache>
                  <c:formatCode>General</c:formatCode>
                  <c:ptCount val="2"/>
                  <c:pt idx="0">
                    <c:v>1.3</c:v>
                  </c:pt>
                  <c:pt idx="1">
                    <c:v>1.1299999999999999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グラフ!$U$203:$V$203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グラフ!$U$204:$V$204</c:f>
              <c:numCache>
                <c:formatCode>0.00_);[Red]\(0.00\)</c:formatCode>
                <c:ptCount val="2"/>
                <c:pt idx="0">
                  <c:v>11.29</c:v>
                </c:pt>
                <c:pt idx="1">
                  <c:v>11.23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D9-47C7-B2C1-335E078B2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151488"/>
        <c:axId val="37153024"/>
      </c:barChart>
      <c:catAx>
        <c:axId val="37151488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37153024"/>
        <c:crosses val="autoZero"/>
        <c:auto val="1"/>
        <c:lblAlgn val="ctr"/>
        <c:lblOffset val="100"/>
        <c:noMultiLvlLbl val="0"/>
      </c:catAx>
      <c:valAx>
        <c:axId val="37153024"/>
        <c:scaling>
          <c:orientation val="minMax"/>
          <c:min val="10.5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37151488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/>
              <a:t>ERI</a:t>
            </a:r>
            <a:endParaRPr lang="ja-JP" altLang="en-US"/>
          </a:p>
        </c:rich>
      </c:tx>
      <c:layout>
        <c:manualLayout>
          <c:xMode val="edge"/>
          <c:yMode val="edge"/>
          <c:x val="0.46915101073937149"/>
          <c:y val="2.91814427748147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237156191591274"/>
          <c:y val="0.11162580742461965"/>
          <c:w val="0.81384735727743729"/>
          <c:h val="0.8059985515810722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3B21-4A83-8175-08A2F21D4979}"/>
              </c:ext>
            </c:extLst>
          </c:dPt>
          <c:dLbls>
            <c:dLbl>
              <c:idx val="0"/>
              <c:layout>
                <c:manualLayout>
                  <c:x val="1.741675348533891E-3"/>
                  <c:y val="0.1429562410779189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dirty="0"/>
                      <a:t>6.87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dirty="0"/>
                      <a:t>±4.76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8276775276163"/>
                      <c:h val="0.128008323796783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F8A-42E3-B2E3-442D4EF534A0}"/>
                </c:ext>
              </c:extLst>
            </c:dLbl>
            <c:dLbl>
              <c:idx val="1"/>
              <c:layout>
                <c:manualLayout>
                  <c:x val="3.48280222427643E-3"/>
                  <c:y val="0.1227778022666649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6.82</a:t>
                    </a:r>
                  </a:p>
                  <a:p>
                    <a:r>
                      <a:rPr lang="en-US" altLang="ja-JP" dirty="0"/>
                      <a:t>±4.88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21-4A83-8175-08A2F21D4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グラフ!$X$207:$Y$207</c:f>
                <c:numCache>
                  <c:formatCode>General</c:formatCode>
                  <c:ptCount val="2"/>
                  <c:pt idx="0">
                    <c:v>4.76</c:v>
                  </c:pt>
                  <c:pt idx="1">
                    <c:v>4.88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グラフ!$X$203:$Y$203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グラフ!$X$204:$Y$204</c:f>
              <c:numCache>
                <c:formatCode>0.00_);[Red]\(0.00\)</c:formatCode>
                <c:ptCount val="2"/>
                <c:pt idx="0">
                  <c:v>6.87</c:v>
                </c:pt>
                <c:pt idx="1">
                  <c:v>6.82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21-4A83-8175-08A2F21D49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36096"/>
        <c:axId val="37278848"/>
      </c:barChart>
      <c:catAx>
        <c:axId val="3723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ja-JP"/>
          </a:p>
        </c:txPr>
        <c:crossAx val="37278848"/>
        <c:crosses val="autoZero"/>
        <c:auto val="1"/>
        <c:lblAlgn val="ctr"/>
        <c:lblOffset val="100"/>
        <c:noMultiLvlLbl val="0"/>
      </c:catAx>
      <c:valAx>
        <c:axId val="37278848"/>
        <c:scaling>
          <c:orientation val="minMax"/>
          <c:min val="4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37236096"/>
        <c:crosses val="autoZero"/>
        <c:crossBetween val="between"/>
        <c:majorUnit val="2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b="1" baseline="0" dirty="0">
                <a:solidFill>
                  <a:sysClr val="windowText" lastClr="000000"/>
                </a:solidFill>
              </a:rPr>
              <a:t>栄養状態</a:t>
            </a:r>
            <a:endParaRPr lang="en-US" altLang="ja-JP" sz="1600" b="1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39935071594251237"/>
          <c:y val="1.84529675885194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754867062647886"/>
          <c:y val="0.10025754987596186"/>
          <c:w val="0.68184013749179229"/>
          <c:h val="0.74126922811413565"/>
        </c:manualLayout>
      </c:layout>
      <c:lineChart>
        <c:grouping val="standard"/>
        <c:varyColors val="0"/>
        <c:ser>
          <c:idx val="0"/>
          <c:order val="0"/>
          <c:tx>
            <c:strRef>
              <c:f>Sheet1!$A$184</c:f>
              <c:strCache>
                <c:ptCount val="1"/>
                <c:pt idx="0">
                  <c:v>HD：Alb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0301497842421382E-2"/>
                  <c:y val="6.99504581846801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AD7-4836-A28D-5197EA886CD3}"/>
                </c:ext>
              </c:extLst>
            </c:dLbl>
            <c:dLbl>
              <c:idx val="2"/>
              <c:layout>
                <c:manualLayout>
                  <c:x val="-1.0301497842421436E-2"/>
                  <c:y val="2.0985137455404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AD7-4836-A28D-5197EA886CD3}"/>
                </c:ext>
              </c:extLst>
            </c:dLbl>
            <c:dLbl>
              <c:idx val="4"/>
              <c:layout>
                <c:manualLayout>
                  <c:x val="-5.8865701956693616E-3"/>
                  <c:y val="1.165840969744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AD7-4836-A28D-5197EA886CD3}"/>
                </c:ext>
              </c:extLst>
            </c:dLbl>
            <c:dLbl>
              <c:idx val="6"/>
              <c:layout>
                <c:manualLayout>
                  <c:x val="-5.8865701956693616E-3"/>
                  <c:y val="1.165840969744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AD7-4836-A28D-5197EA886CD3}"/>
                </c:ext>
              </c:extLst>
            </c:dLbl>
            <c:dLbl>
              <c:idx val="8"/>
              <c:layout>
                <c:manualLayout>
                  <c:x val="-1.4716425489174484E-3"/>
                  <c:y val="1.3990091636936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AD7-4836-A28D-5197EA886CD3}"/>
                </c:ext>
              </c:extLst>
            </c:dLbl>
            <c:dLbl>
              <c:idx val="10"/>
              <c:layout>
                <c:manualLayout>
                  <c:x val="0"/>
                  <c:y val="1.3990091636936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Sheet1!$D$184:$O$184</c:f>
              <c:numCache>
                <c:formatCode>General</c:formatCode>
                <c:ptCount val="12"/>
                <c:pt idx="0" formatCode="0.00_);[Red]\(0.00\)">
                  <c:v>3.66</c:v>
                </c:pt>
                <c:pt idx="2" formatCode="0.00_);[Red]\(0.00\)">
                  <c:v>3.64</c:v>
                </c:pt>
                <c:pt idx="4" formatCode="0.00_);[Red]\(0.00\)">
                  <c:v>3.67</c:v>
                </c:pt>
                <c:pt idx="6" formatCode="0.00_);[Red]\(0.00\)">
                  <c:v>3.65</c:v>
                </c:pt>
                <c:pt idx="8" formatCode="0.00_);[Red]\(0.00\)">
                  <c:v>3.69</c:v>
                </c:pt>
                <c:pt idx="10" formatCode="0.00_);[Red]\(0.00\)">
                  <c:v>3.65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C7-4EBC-B253-878AC7E563AB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Sheet1!$D$185:$O$185</c:f>
              <c:numCache>
                <c:formatCode>General</c:formatCode>
                <c:ptCount val="12"/>
                <c:pt idx="0" formatCode="0.00_);[Red]\(0.00\)">
                  <c:v>3.5</c:v>
                </c:pt>
                <c:pt idx="2" formatCode="0.00_);[Red]\(0.00\)">
                  <c:v>3.5</c:v>
                </c:pt>
                <c:pt idx="4" formatCode="0.00_);[Red]\(0.00\)">
                  <c:v>3.5</c:v>
                </c:pt>
                <c:pt idx="6" formatCode="0.00_);[Red]\(0.00\)">
                  <c:v>3.5</c:v>
                </c:pt>
                <c:pt idx="8" formatCode="0.00_);[Red]\(0.00\)">
                  <c:v>3.53</c:v>
                </c:pt>
                <c:pt idx="10" formatCode="0.00_);[Red]\(0.00\)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C7-4EBC-B253-878AC7E563AB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Sheet1!$D$186:$O$186</c:f>
              <c:numCache>
                <c:formatCode>General</c:formatCode>
                <c:ptCount val="12"/>
                <c:pt idx="0" formatCode="0.00_);[Red]\(0.00\)">
                  <c:v>3.83</c:v>
                </c:pt>
                <c:pt idx="2" formatCode="0.00_);[Red]\(0.00\)">
                  <c:v>3.8</c:v>
                </c:pt>
                <c:pt idx="4" formatCode="0.00_);[Red]\(0.00\)">
                  <c:v>3.8</c:v>
                </c:pt>
                <c:pt idx="6" formatCode="0.00_);[Red]\(0.00\)">
                  <c:v>3.9</c:v>
                </c:pt>
                <c:pt idx="8" formatCode="0.00_);[Red]\(0.00\)">
                  <c:v>3.9</c:v>
                </c:pt>
                <c:pt idx="10" formatCode="0.00_);[Red]\(0.00\)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C7-4EBC-B253-878AC7E563AB}"/>
            </c:ext>
          </c:extLst>
        </c:ser>
        <c:ser>
          <c:idx val="3"/>
          <c:order val="3"/>
          <c:tx>
            <c:strRef>
              <c:f>Sheet1!$A$187</c:f>
              <c:strCache>
                <c:ptCount val="1"/>
                <c:pt idx="0">
                  <c:v>O‐HDF：Alb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7.3582127445867293E-3"/>
                  <c:y val="-1.165840969744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AD7-4836-A28D-5197EA886CD3}"/>
                </c:ext>
              </c:extLst>
            </c:dLbl>
            <c:dLbl>
              <c:idx val="3"/>
              <c:layout>
                <c:manualLayout>
                  <c:x val="-8.8298552935040416E-3"/>
                  <c:y val="-1.3990091636936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AD7-4836-A28D-5197EA886CD3}"/>
                </c:ext>
              </c:extLst>
            </c:dLbl>
            <c:dLbl>
              <c:idx val="5"/>
              <c:layout>
                <c:manualLayout>
                  <c:x val="-1.4716425489173404E-3"/>
                  <c:y val="-1.3990091636936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AD7-4836-A28D-5197EA886CD3}"/>
                </c:ext>
              </c:extLst>
            </c:dLbl>
            <c:dLbl>
              <c:idx val="7"/>
              <c:layout>
                <c:manualLayout>
                  <c:x val="-2.9432850978346808E-3"/>
                  <c:y val="-1.3990091636936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6AD7-4836-A28D-5197EA886CD3}"/>
                </c:ext>
              </c:extLst>
            </c:dLbl>
            <c:dLbl>
              <c:idx val="9"/>
              <c:layout>
                <c:manualLayout>
                  <c:x val="-2.9432850978347888E-3"/>
                  <c:y val="-1.6321773576425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6AD7-4836-A28D-5197EA886CD3}"/>
                </c:ext>
              </c:extLst>
            </c:dLbl>
            <c:dLbl>
              <c:idx val="11"/>
              <c:layout>
                <c:manualLayout>
                  <c:x val="-7.3582127445867016E-3"/>
                  <c:y val="-1.165840969744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Sheet1!$D$187:$O$187</c:f>
              <c:numCache>
                <c:formatCode>0.00_);[Red]\(0.00\)</c:formatCode>
                <c:ptCount val="12"/>
                <c:pt idx="1">
                  <c:v>3.67</c:v>
                </c:pt>
                <c:pt idx="3">
                  <c:v>3.58</c:v>
                </c:pt>
                <c:pt idx="5">
                  <c:v>3.7</c:v>
                </c:pt>
                <c:pt idx="7">
                  <c:v>3.73</c:v>
                </c:pt>
                <c:pt idx="9">
                  <c:v>3.71</c:v>
                </c:pt>
                <c:pt idx="11">
                  <c:v>3.72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0C7-4EBC-B253-878AC7E563AB}"/>
            </c:ext>
          </c:extLst>
        </c:ser>
        <c:ser>
          <c:idx val="4"/>
          <c:order val="4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Sheet1!$D$188:$O$188</c:f>
              <c:numCache>
                <c:formatCode>0.00_);[Red]\(0.00\)</c:formatCode>
                <c:ptCount val="12"/>
                <c:pt idx="1">
                  <c:v>3.5</c:v>
                </c:pt>
                <c:pt idx="3">
                  <c:v>3.33</c:v>
                </c:pt>
                <c:pt idx="5">
                  <c:v>3.5</c:v>
                </c:pt>
                <c:pt idx="7">
                  <c:v>3.53</c:v>
                </c:pt>
                <c:pt idx="9">
                  <c:v>3.6</c:v>
                </c:pt>
                <c:pt idx="11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0C7-4EBC-B253-878AC7E563AB}"/>
            </c:ext>
          </c:extLst>
        </c:ser>
        <c:ser>
          <c:idx val="5"/>
          <c:order val="5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Sheet1!$D$189:$O$189</c:f>
              <c:numCache>
                <c:formatCode>0.00_);[Red]\(0.00\)</c:formatCode>
                <c:ptCount val="12"/>
                <c:pt idx="1">
                  <c:v>3.8</c:v>
                </c:pt>
                <c:pt idx="3">
                  <c:v>3.8</c:v>
                </c:pt>
                <c:pt idx="5">
                  <c:v>3.8</c:v>
                </c:pt>
                <c:pt idx="7">
                  <c:v>3.9</c:v>
                </c:pt>
                <c:pt idx="9">
                  <c:v>3.9</c:v>
                </c:pt>
                <c:pt idx="11">
                  <c:v>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0C7-4EBC-B253-878AC7E56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6731904"/>
        <c:axId val="36741888"/>
      </c:lineChart>
      <c:lineChart>
        <c:grouping val="standard"/>
        <c:varyColors val="0"/>
        <c:ser>
          <c:idx val="6"/>
          <c:order val="6"/>
          <c:tx>
            <c:strRef>
              <c:f>Sheet1!$A$190</c:f>
              <c:strCache>
                <c:ptCount val="1"/>
                <c:pt idx="0">
                  <c:v>HD：nPCR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9432850978346808E-3"/>
                  <c:y val="3.031186521336174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0.84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D7-4836-A28D-5197EA886CD3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1"/>
                    </a:pPr>
                    <a:r>
                      <a:rPr lang="en-US" altLang="ja-JP"/>
                      <a:t>0.79</a:t>
                    </a:r>
                    <a:endParaRPr lang="en-US" altLang="ja-JP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6AD7-4836-A28D-5197EA886CD3}"/>
                </c:ext>
              </c:extLst>
            </c:dLbl>
            <c:dLbl>
              <c:idx val="4"/>
              <c:layout>
                <c:manualLayout>
                  <c:x val="-4.4149276467520208E-3"/>
                  <c:y val="6.9950458184680963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D7-4836-A28D-5197EA886CD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ja-JP"/>
                      <a:t>0.83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D7-4836-A28D-5197EA886CD3}"/>
                </c:ext>
              </c:extLst>
            </c:dLbl>
            <c:dLbl>
              <c:idx val="8"/>
              <c:layout>
                <c:manualLayout>
                  <c:x val="-2.9432850978346808E-3"/>
                  <c:y val="1.1658409697446826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D7-4836-A28D-5197EA886CD3}"/>
                </c:ext>
              </c:extLst>
            </c:dLbl>
            <c:dLbl>
              <c:idx val="10"/>
              <c:layout>
                <c:manualLayout>
                  <c:x val="-1.4716425489173404E-3"/>
                  <c:y val="1.632177357642555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1"/>
                    </a:pPr>
                    <a:r>
                      <a:rPr lang="en-US" altLang="ja-JP"/>
                      <a:t>0.86</a:t>
                    </a:r>
                    <a:endParaRPr lang="en-US" altLang="ja-JP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142824068146089E-2"/>
                      <c:h val="4.24483615069054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Sheet1!$D$190:$O$190</c:f>
              <c:numCache>
                <c:formatCode>General</c:formatCode>
                <c:ptCount val="12"/>
                <c:pt idx="0" formatCode="0.00_);[Red]\(0.00\)">
                  <c:v>84</c:v>
                </c:pt>
                <c:pt idx="2" formatCode="0.00_);[Red]\(0.00\)">
                  <c:v>79</c:v>
                </c:pt>
                <c:pt idx="4" formatCode="0.00_);[Red]\(0.00\)">
                  <c:v>81</c:v>
                </c:pt>
                <c:pt idx="6" formatCode="0.00_);[Red]\(0.00\)">
                  <c:v>83</c:v>
                </c:pt>
                <c:pt idx="8" formatCode="0.00_);[Red]\(0.00\)">
                  <c:v>86</c:v>
                </c:pt>
                <c:pt idx="10" formatCode="0.00_);[Red]\(0.00\)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0C7-4EBC-B253-878AC7E563AB}"/>
            </c:ext>
          </c:extLst>
        </c:ser>
        <c:ser>
          <c:idx val="7"/>
          <c:order val="7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Sheet1!$D$191:$O$191</c:f>
              <c:numCache>
                <c:formatCode>General</c:formatCode>
                <c:ptCount val="12"/>
                <c:pt idx="0" formatCode="0.00_);[Red]\(0.00\)">
                  <c:v>74</c:v>
                </c:pt>
                <c:pt idx="2" formatCode="0.00_);[Red]\(0.00\)">
                  <c:v>70</c:v>
                </c:pt>
                <c:pt idx="4" formatCode="0.00_);[Red]\(0.00\)">
                  <c:v>71</c:v>
                </c:pt>
                <c:pt idx="6" formatCode="0.00_);[Red]\(0.00\)">
                  <c:v>73</c:v>
                </c:pt>
                <c:pt idx="8" formatCode="0.00_);[Red]\(0.00\)">
                  <c:v>74</c:v>
                </c:pt>
                <c:pt idx="10" formatCode="0.00_);[Red]\(0.00\)">
                  <c:v>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0C7-4EBC-B253-878AC7E563AB}"/>
            </c:ext>
          </c:extLst>
        </c:ser>
        <c:ser>
          <c:idx val="8"/>
          <c:order val="8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Sheet1!$D$192:$O$192</c:f>
              <c:numCache>
                <c:formatCode>General</c:formatCode>
                <c:ptCount val="12"/>
                <c:pt idx="0" formatCode="0.00_);[Red]\(0.00\)">
                  <c:v>93</c:v>
                </c:pt>
                <c:pt idx="2" formatCode="0.00_);[Red]\(0.00\)">
                  <c:v>88</c:v>
                </c:pt>
                <c:pt idx="4" formatCode="0.00_);[Red]\(0.00\)">
                  <c:v>90</c:v>
                </c:pt>
                <c:pt idx="6" formatCode="0.00_);[Red]\(0.00\)">
                  <c:v>91</c:v>
                </c:pt>
                <c:pt idx="8" formatCode="0.00_);[Red]\(0.00\)">
                  <c:v>94</c:v>
                </c:pt>
                <c:pt idx="10" formatCode="0.00_);[Red]\(0.00\)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0C7-4EBC-B253-878AC7E563AB}"/>
            </c:ext>
          </c:extLst>
        </c:ser>
        <c:ser>
          <c:idx val="9"/>
          <c:order val="9"/>
          <c:tx>
            <c:strRef>
              <c:f>Sheet1!$A$193</c:f>
              <c:strCache>
                <c:ptCount val="1"/>
                <c:pt idx="0">
                  <c:v>O‐HDF：nPCR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8.8298552935040693E-3"/>
                  <c:y val="2.564850133438301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0.89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D7-4836-A28D-5197EA886CD3}"/>
                </c:ext>
              </c:extLst>
            </c:dLbl>
            <c:dLbl>
              <c:idx val="3"/>
              <c:layout>
                <c:manualLayout>
                  <c:x val="-4.4149276467520208E-3"/>
                  <c:y val="1.632177357642555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D7-4836-A28D-5197EA886CD3}"/>
                </c:ext>
              </c:extLst>
            </c:dLbl>
            <c:dLbl>
              <c:idx val="5"/>
              <c:layout>
                <c:manualLayout>
                  <c:x val="-4.4149276467520208E-3"/>
                  <c:y val="1.1658409697446826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AD7-4836-A28D-5197EA886CD3}"/>
                </c:ext>
              </c:extLst>
            </c:dLbl>
            <c:dLbl>
              <c:idx val="7"/>
              <c:layout>
                <c:manualLayout>
                  <c:x val="-7.3582127445867016E-3"/>
                  <c:y val="1.632177357642555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AD7-4836-A28D-5197EA886CD3}"/>
                </c:ext>
              </c:extLst>
            </c:dLbl>
            <c:dLbl>
              <c:idx val="9"/>
              <c:layout>
                <c:manualLayout>
                  <c:x val="-7.35821274458681E-3"/>
                  <c:y val="1.8653455515914921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AD7-4836-A28D-5197EA886CD3}"/>
                </c:ext>
              </c:extLst>
            </c:dLbl>
            <c:dLbl>
              <c:idx val="11"/>
              <c:layout>
                <c:manualLayout>
                  <c:x val="-4.4149276467520208E-3"/>
                  <c:y val="1.399009163693614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0.91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Sheet1!$D$193:$O$193</c:f>
              <c:numCache>
                <c:formatCode>0.00_);[Red]\(0.00\)</c:formatCode>
                <c:ptCount val="12"/>
                <c:pt idx="1">
                  <c:v>89</c:v>
                </c:pt>
                <c:pt idx="3">
                  <c:v>83</c:v>
                </c:pt>
                <c:pt idx="5">
                  <c:v>85</c:v>
                </c:pt>
                <c:pt idx="7">
                  <c:v>88</c:v>
                </c:pt>
                <c:pt idx="9">
                  <c:v>90</c:v>
                </c:pt>
                <c:pt idx="11">
                  <c:v>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0C7-4EBC-B253-878AC7E563AB}"/>
            </c:ext>
          </c:extLst>
        </c:ser>
        <c:ser>
          <c:idx val="10"/>
          <c:order val="10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Sheet1!$D$194:$O$194</c:f>
              <c:numCache>
                <c:formatCode>0.00_);[Red]\(0.00\)</c:formatCode>
                <c:ptCount val="12"/>
                <c:pt idx="1">
                  <c:v>79</c:v>
                </c:pt>
                <c:pt idx="3">
                  <c:v>71</c:v>
                </c:pt>
                <c:pt idx="5">
                  <c:v>71</c:v>
                </c:pt>
                <c:pt idx="7">
                  <c:v>74</c:v>
                </c:pt>
                <c:pt idx="9">
                  <c:v>77</c:v>
                </c:pt>
                <c:pt idx="11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0C7-4EBC-B253-878AC7E563AB}"/>
            </c:ext>
          </c:extLst>
        </c:ser>
        <c:ser>
          <c:idx val="11"/>
          <c:order val="11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Sheet1!$D$195:$O$195</c:f>
              <c:numCache>
                <c:formatCode>0.00_);[Red]\(0.00\)</c:formatCode>
                <c:ptCount val="12"/>
                <c:pt idx="1">
                  <c:v>97</c:v>
                </c:pt>
                <c:pt idx="3">
                  <c:v>96</c:v>
                </c:pt>
                <c:pt idx="5">
                  <c:v>95</c:v>
                </c:pt>
                <c:pt idx="7">
                  <c:v>99</c:v>
                </c:pt>
                <c:pt idx="9">
                  <c:v>101</c:v>
                </c:pt>
                <c:pt idx="11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0C7-4EBC-B253-878AC7E563AB}"/>
            </c:ext>
          </c:extLst>
        </c:ser>
        <c:ser>
          <c:idx val="12"/>
          <c:order val="12"/>
          <c:tx>
            <c:strRef>
              <c:f>Sheet1!$A$196</c:f>
              <c:strCache>
                <c:ptCount val="1"/>
                <c:pt idx="0">
                  <c:v>HD：GNRI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3582127445867016E-3"/>
                  <c:y val="-1.165840969744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D7-4836-A28D-5197EA886CD3}"/>
                </c:ext>
              </c:extLst>
            </c:dLbl>
            <c:dLbl>
              <c:idx val="2"/>
              <c:layout>
                <c:manualLayout>
                  <c:x val="-7.3582127445867016E-3"/>
                  <c:y val="-1.8653455515914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D7-4836-A28D-5197EA886CD3}"/>
                </c:ext>
              </c:extLst>
            </c:dLbl>
            <c:dLbl>
              <c:idx val="4"/>
              <c:layout>
                <c:manualLayout>
                  <c:x val="-4.4149276467520208E-3"/>
                  <c:y val="-1.1658409697446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D7-4836-A28D-5197EA886CD3}"/>
                </c:ext>
              </c:extLst>
            </c:dLbl>
            <c:dLbl>
              <c:idx val="6"/>
              <c:layout>
                <c:manualLayout>
                  <c:x val="-1.0301497842421382E-2"/>
                  <c:y val="-1.165840969744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D7-4836-A28D-5197EA886CD3}"/>
                </c:ext>
              </c:extLst>
            </c:dLbl>
            <c:dLbl>
              <c:idx val="8"/>
              <c:layout>
                <c:manualLayout>
                  <c:x val="-2.9432850978346808E-3"/>
                  <c:y val="-1.3990091636936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AD7-4836-A28D-5197EA886CD3}"/>
                </c:ext>
              </c:extLst>
            </c:dLbl>
            <c:dLbl>
              <c:idx val="10"/>
              <c:layout>
                <c:manualLayout>
                  <c:x val="-2.9432850978346808E-3"/>
                  <c:y val="-6.99504581846809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Sheet1!$D$196:$O$196</c:f>
              <c:numCache>
                <c:formatCode>General</c:formatCode>
                <c:ptCount val="12"/>
                <c:pt idx="0" formatCode="0.00_);[Red]\(0.00\)">
                  <c:v>94.22</c:v>
                </c:pt>
                <c:pt idx="2" formatCode="0.00_);[Red]\(0.00\)">
                  <c:v>93.31</c:v>
                </c:pt>
                <c:pt idx="4" formatCode="0.00_);[Red]\(0.00\)">
                  <c:v>94.53</c:v>
                </c:pt>
                <c:pt idx="6" formatCode="0.00_);[Red]\(0.00\)">
                  <c:v>94.07</c:v>
                </c:pt>
                <c:pt idx="8" formatCode="0.00_);[Red]\(0.00\)">
                  <c:v>94.93</c:v>
                </c:pt>
                <c:pt idx="10" formatCode="0.00_);[Red]\(0.00\)">
                  <c:v>94.24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0C7-4EBC-B253-878AC7E563AB}"/>
            </c:ext>
          </c:extLst>
        </c:ser>
        <c:ser>
          <c:idx val="13"/>
          <c:order val="13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val>
            <c:numRef>
              <c:f>Sheet1!$D$197:$O$197</c:f>
              <c:numCache>
                <c:formatCode>General</c:formatCode>
                <c:ptCount val="12"/>
                <c:pt idx="0" formatCode="0.00_);[Red]\(0.00\)">
                  <c:v>91.58</c:v>
                </c:pt>
                <c:pt idx="2" formatCode="0.00_);[Red]\(0.00\)">
                  <c:v>90.86</c:v>
                </c:pt>
                <c:pt idx="4" formatCode="0.00_);[Red]\(0.00\)">
                  <c:v>90.84</c:v>
                </c:pt>
                <c:pt idx="6" formatCode="0.00_);[Red]\(0.00\)">
                  <c:v>90.84</c:v>
                </c:pt>
                <c:pt idx="8" formatCode="0.00_);[Red]\(0.00\)">
                  <c:v>90.81</c:v>
                </c:pt>
                <c:pt idx="10" formatCode="0.00_);[Red]\(0.00\)">
                  <c:v>92.33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0C7-4EBC-B253-878AC7E563AB}"/>
            </c:ext>
          </c:extLst>
        </c:ser>
        <c:ser>
          <c:idx val="14"/>
          <c:order val="14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val>
            <c:numRef>
              <c:f>Sheet1!$D$198:$O$198</c:f>
              <c:numCache>
                <c:formatCode>General</c:formatCode>
                <c:ptCount val="12"/>
                <c:pt idx="0" formatCode="0.00_);[Red]\(0.00\)">
                  <c:v>97.17</c:v>
                </c:pt>
                <c:pt idx="2" formatCode="0.00_);[Red]\(0.00\)">
                  <c:v>97.17</c:v>
                </c:pt>
                <c:pt idx="4" formatCode="0.00_);[Red]\(0.00\)">
                  <c:v>98.28</c:v>
                </c:pt>
                <c:pt idx="6" formatCode="0.00_);[Red]\(0.00\)">
                  <c:v>98.82</c:v>
                </c:pt>
                <c:pt idx="8" formatCode="0.00_);[Red]\(0.00\)">
                  <c:v>99.09</c:v>
                </c:pt>
                <c:pt idx="10" formatCode="0.00_);[Red]\(0.00\)">
                  <c:v>97.93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0C7-4EBC-B253-878AC7E563AB}"/>
            </c:ext>
          </c:extLst>
        </c:ser>
        <c:ser>
          <c:idx val="15"/>
          <c:order val="15"/>
          <c:tx>
            <c:strRef>
              <c:f>Sheet1!$A$199</c:f>
              <c:strCache>
                <c:ptCount val="1"/>
                <c:pt idx="0">
                  <c:v>O‐HDF：GNRI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4149276467520208E-3"/>
                  <c:y val="1.1658409697446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AD7-4836-A28D-5197EA886CD3}"/>
                </c:ext>
              </c:extLst>
            </c:dLbl>
            <c:dLbl>
              <c:idx val="3"/>
              <c:layout>
                <c:manualLayout>
                  <c:x val="-5.8865701956693616E-3"/>
                  <c:y val="1.865345551591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AD7-4836-A28D-5197EA886CD3}"/>
                </c:ext>
              </c:extLst>
            </c:dLbl>
            <c:dLbl>
              <c:idx val="5"/>
              <c:layout>
                <c:manualLayout>
                  <c:x val="-2.9432850978347346E-3"/>
                  <c:y val="9.326727757957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AD7-4836-A28D-5197EA886CD3}"/>
                </c:ext>
              </c:extLst>
            </c:dLbl>
            <c:dLbl>
              <c:idx val="7"/>
              <c:layout>
                <c:manualLayout>
                  <c:x val="-7.3582127445867016E-3"/>
                  <c:y val="4.66336387897873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AD7-4836-A28D-5197EA886CD3}"/>
                </c:ext>
              </c:extLst>
            </c:dLbl>
            <c:dLbl>
              <c:idx val="9"/>
              <c:layout>
                <c:manualLayout>
                  <c:x val="-6.6223914701281396E-3"/>
                  <c:y val="1.16584096974467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905549633578394E-2"/>
                      <c:h val="5.17750892648629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6AD7-4836-A28D-5197EA886CD3}"/>
                </c:ext>
              </c:extLst>
            </c:dLbl>
            <c:dLbl>
              <c:idx val="11"/>
              <c:layout>
                <c:manualLayout>
                  <c:x val="-1.47164254891734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Sheet1!$D$199:$O$199</c:f>
              <c:numCache>
                <c:formatCode>0.00_);[Red]\(0.00\)</c:formatCode>
                <c:ptCount val="12"/>
                <c:pt idx="1">
                  <c:v>92.21</c:v>
                </c:pt>
                <c:pt idx="3">
                  <c:v>91.11</c:v>
                </c:pt>
                <c:pt idx="5">
                  <c:v>92.63</c:v>
                </c:pt>
                <c:pt idx="7">
                  <c:v>93.38</c:v>
                </c:pt>
                <c:pt idx="9">
                  <c:v>93.22</c:v>
                </c:pt>
                <c:pt idx="11">
                  <c:v>93.61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0C7-4EBC-B253-878AC7E563AB}"/>
            </c:ext>
          </c:extLst>
        </c:ser>
        <c:ser>
          <c:idx val="16"/>
          <c:order val="16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val>
            <c:numRef>
              <c:f>Sheet1!$D$200:$O$200</c:f>
              <c:numCache>
                <c:formatCode>0.00_);[Red]\(0.00\)</c:formatCode>
                <c:ptCount val="12"/>
                <c:pt idx="1">
                  <c:v>88.72</c:v>
                </c:pt>
                <c:pt idx="3">
                  <c:v>87.54</c:v>
                </c:pt>
                <c:pt idx="5">
                  <c:v>89.59</c:v>
                </c:pt>
                <c:pt idx="7">
                  <c:v>90.77</c:v>
                </c:pt>
                <c:pt idx="9">
                  <c:v>89.35</c:v>
                </c:pt>
                <c:pt idx="11">
                  <c:v>88.83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0C7-4EBC-B253-878AC7E563AB}"/>
            </c:ext>
          </c:extLst>
        </c:ser>
        <c:ser>
          <c:idx val="17"/>
          <c:order val="17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val>
            <c:numRef>
              <c:f>Sheet1!$D$201:$O$201</c:f>
              <c:numCache>
                <c:formatCode>0.00_);[Red]\(0.00\)</c:formatCode>
                <c:ptCount val="12"/>
                <c:pt idx="1">
                  <c:v>95.3</c:v>
                </c:pt>
                <c:pt idx="3">
                  <c:v>95.3</c:v>
                </c:pt>
                <c:pt idx="5">
                  <c:v>96.49</c:v>
                </c:pt>
                <c:pt idx="7">
                  <c:v>97.81</c:v>
                </c:pt>
                <c:pt idx="9">
                  <c:v>97.82</c:v>
                </c:pt>
                <c:pt idx="11">
                  <c:v>96.79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D0C7-4EBC-B253-878AC7E56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6774272"/>
        <c:axId val="36743808"/>
      </c:lineChart>
      <c:catAx>
        <c:axId val="3673190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741888"/>
        <c:crosses val="autoZero"/>
        <c:auto val="1"/>
        <c:lblAlgn val="ctr"/>
        <c:lblOffset val="100"/>
        <c:tickMarkSkip val="2"/>
        <c:noMultiLvlLbl val="0"/>
      </c:catAx>
      <c:valAx>
        <c:axId val="36741888"/>
        <c:scaling>
          <c:orientation val="minMax"/>
          <c:max val="5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>
                    <a:latin typeface="+mn-ea"/>
                    <a:ea typeface="+mn-ea"/>
                  </a:defRPr>
                </a:pPr>
                <a:r>
                  <a:rPr lang="en-US" altLang="ja-JP" sz="1200">
                    <a:latin typeface="+mn-ea"/>
                    <a:ea typeface="+mn-ea"/>
                  </a:rPr>
                  <a:t>Alb</a:t>
                </a:r>
                <a:r>
                  <a:rPr lang="ja-JP" altLang="en-US" sz="1200">
                    <a:latin typeface="+mn-ea"/>
                    <a:ea typeface="+mn-ea"/>
                  </a:rPr>
                  <a:t> （</a:t>
                </a:r>
                <a:r>
                  <a:rPr lang="en-US" altLang="ja-JP" sz="1200">
                    <a:latin typeface="+mn-ea"/>
                    <a:ea typeface="+mn-ea"/>
                  </a:rPr>
                  <a:t>g/dl</a:t>
                </a:r>
                <a:r>
                  <a:rPr lang="ja-JP" altLang="en-US" sz="1200">
                    <a:latin typeface="+mn-ea"/>
                    <a:ea typeface="+mn-ea"/>
                  </a:rPr>
                  <a:t>）</a:t>
                </a:r>
              </a:p>
            </c:rich>
          </c:tx>
          <c:layout>
            <c:manualLayout>
              <c:xMode val="edge"/>
              <c:yMode val="edge"/>
              <c:x val="2.3940982927528682E-2"/>
              <c:y val="0.32946356851740277"/>
            </c:manualLayout>
          </c:layout>
          <c:overlay val="0"/>
        </c:title>
        <c:numFmt formatCode="#,##0.0_);[Red]\(#,##0.0\)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731904"/>
        <c:crosses val="autoZero"/>
        <c:crossBetween val="between"/>
      </c:valAx>
      <c:valAx>
        <c:axId val="36743808"/>
        <c:scaling>
          <c:orientation val="minMax"/>
          <c:max val="110"/>
          <c:min val="50"/>
        </c:scaling>
        <c:delete val="0"/>
        <c:axPos val="r"/>
        <c:numFmt formatCode="#,##0.0_);\(#,##0.0\)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774272"/>
        <c:crosses val="max"/>
        <c:crossBetween val="between"/>
        <c:majorUnit val="10"/>
      </c:valAx>
      <c:catAx>
        <c:axId val="36774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6743808"/>
        <c:crosses val="autoZero"/>
        <c:auto val="1"/>
        <c:lblAlgn val="ctr"/>
        <c:lblOffset val="100"/>
        <c:noMultiLvlLbl val="0"/>
      </c:cat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6"/>
        <c:delete val="1"/>
      </c:legendEntry>
      <c:legendEntry>
        <c:idx val="17"/>
        <c:delete val="1"/>
      </c:legendEntry>
      <c:layout>
        <c:manualLayout>
          <c:xMode val="edge"/>
          <c:yMode val="edge"/>
          <c:x val="5.8108906878978732E-2"/>
          <c:y val="0.92228118541975412"/>
          <c:w val="0.89109358453074239"/>
          <c:h val="5.74939523147175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/>
              <a:t>Alb </a:t>
            </a:r>
            <a:r>
              <a:rPr lang="en-US" altLang="ja-JP" sz="1400" dirty="0"/>
              <a:t>(g/dl)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42046804496718104"/>
          <c:y val="2.612850950722842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237106482119568"/>
          <c:y val="0.11050479446241766"/>
          <c:w val="0.75993529579118591"/>
          <c:h val="0.8077697309555974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8871-4E5C-9D9F-1F718F6A5F2C}"/>
              </c:ext>
            </c:extLst>
          </c:dPt>
          <c:dLbls>
            <c:dLbl>
              <c:idx val="0"/>
              <c:layout>
                <c:manualLayout>
                  <c:x val="-4.6472216209642219E-3"/>
                  <c:y val="0.1221640888454200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3.66</a:t>
                    </a:r>
                  </a:p>
                  <a:p>
                    <a:r>
                      <a:rPr lang="en-US" altLang="ja-JP" dirty="0"/>
                      <a:t>±0.26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13-44FE-AA26-8146218C1EC7}"/>
                </c:ext>
              </c:extLst>
            </c:dLbl>
            <c:dLbl>
              <c:idx val="1"/>
              <c:layout>
                <c:manualLayout>
                  <c:x val="-4.5465963689486398E-3"/>
                  <c:y val="0.13051280744626695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3.68</a:t>
                    </a:r>
                  </a:p>
                  <a:p>
                    <a:r>
                      <a:rPr lang="en-US" altLang="ja-JP" dirty="0"/>
                      <a:t>±0.28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71-4E5C-9D9F-1F718F6A5F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グラフ!$R$207:$S$207</c:f>
                <c:numCache>
                  <c:formatCode>General</c:formatCode>
                  <c:ptCount val="2"/>
                  <c:pt idx="0">
                    <c:v>0.26</c:v>
                  </c:pt>
                  <c:pt idx="1">
                    <c:v>0.28000000000000003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グラフ!$R$203:$S$203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グラフ!$R$204:$S$204</c:f>
              <c:numCache>
                <c:formatCode>0.00_);[Red]\(0.00\)</c:formatCode>
                <c:ptCount val="2"/>
                <c:pt idx="0">
                  <c:v>3.66</c:v>
                </c:pt>
                <c:pt idx="1">
                  <c:v>3.68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71-4E5C-9D9F-1F718F6A5F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6659968"/>
        <c:axId val="36661504"/>
      </c:barChart>
      <c:catAx>
        <c:axId val="36659968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36661504"/>
        <c:crosses val="autoZero"/>
        <c:auto val="1"/>
        <c:lblAlgn val="ctr"/>
        <c:lblOffset val="100"/>
        <c:noMultiLvlLbl val="0"/>
      </c:catAx>
      <c:valAx>
        <c:axId val="36661504"/>
        <c:scaling>
          <c:orientation val="minMax"/>
          <c:min val="3.2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36659968"/>
        <c:crosses val="autoZero"/>
        <c:crossBetween val="between"/>
        <c:majorUnit val="0.2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 err="1"/>
              <a:t>nPCR</a:t>
            </a:r>
            <a:r>
              <a:rPr lang="ja-JP" altLang="en-US" dirty="0"/>
              <a:t> </a:t>
            </a:r>
            <a:r>
              <a:rPr lang="en-US" altLang="ja-JP" sz="1400" dirty="0"/>
              <a:t>(g/</a:t>
            </a:r>
            <a:r>
              <a:rPr lang="ja-JP" altLang="en-US" sz="1400" dirty="0"/>
              <a:t>㎏</a:t>
            </a:r>
            <a:r>
              <a:rPr lang="en-US" altLang="ja-JP" sz="1400" dirty="0"/>
              <a:t>/day)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29603294049542989"/>
          <c:y val="2.264629843108911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3382049601751"/>
          <c:y val="0.1086779097033501"/>
          <c:w val="0.78256498556690757"/>
          <c:h val="0.8059431707361058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6727-4137-8216-04F541CE5FB4}"/>
              </c:ext>
            </c:extLst>
          </c:dPt>
          <c:dLbls>
            <c:dLbl>
              <c:idx val="0"/>
              <c:layout>
                <c:manualLayout>
                  <c:x val="-4.9431903415456599E-3"/>
                  <c:y val="0.1087397808606399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0.83</a:t>
                    </a:r>
                  </a:p>
                  <a:p>
                    <a:r>
                      <a:rPr lang="en-US" altLang="ja-JP" dirty="0"/>
                      <a:t>±0.16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86-4E80-BA42-143C08D9DCA6}"/>
                </c:ext>
              </c:extLst>
            </c:dLbl>
            <c:dLbl>
              <c:idx val="1"/>
              <c:layout>
                <c:manualLayout>
                  <c:x val="-4.7988470675455605E-3"/>
                  <c:y val="0.11485298830370907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0.87</a:t>
                    </a:r>
                  </a:p>
                  <a:p>
                    <a:r>
                      <a:rPr lang="en-US" altLang="ja-JP" dirty="0"/>
                      <a:t>±0.17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27-4137-8216-04F541CE5F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グラフ!$I$207:$J$207</c:f>
                <c:numCache>
                  <c:formatCode>General</c:formatCode>
                  <c:ptCount val="2"/>
                  <c:pt idx="0">
                    <c:v>0.16</c:v>
                  </c:pt>
                  <c:pt idx="1">
                    <c:v>0.17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グラフ!$I$203:$J$203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グラフ!$I$204:$J$204</c:f>
              <c:numCache>
                <c:formatCode>0.00_);[Red]\(0.00\)</c:formatCode>
                <c:ptCount val="2"/>
                <c:pt idx="0">
                  <c:v>0.83</c:v>
                </c:pt>
                <c:pt idx="1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27-4137-8216-04F541CE5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006720"/>
        <c:axId val="37008512"/>
      </c:barChart>
      <c:catAx>
        <c:axId val="37006720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37008512"/>
        <c:crosses val="autoZero"/>
        <c:auto val="1"/>
        <c:lblAlgn val="ctr"/>
        <c:lblOffset val="100"/>
        <c:noMultiLvlLbl val="0"/>
      </c:catAx>
      <c:valAx>
        <c:axId val="37008512"/>
        <c:scaling>
          <c:orientation val="minMax"/>
          <c:max val="1.2"/>
          <c:min val="0.4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37006720"/>
        <c:crosses val="autoZero"/>
        <c:crossBetween val="between"/>
        <c:majorUnit val="0.2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0.93086</cdr:x>
      <cdr:y>0.33871</cdr:y>
    </cdr:from>
    <cdr:to>
      <cdr:x>0.97747</cdr:x>
      <cdr:y>0.60215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 rot="5400000">
          <a:off x="7069592" y="2297949"/>
          <a:ext cx="1393060" cy="379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en-US" altLang="ja-JP" sz="1200" b="1" dirty="0">
              <a:latin typeface="+mn-ea"/>
              <a:ea typeface="+mn-ea"/>
            </a:rPr>
            <a:t>β2MG</a:t>
          </a:r>
          <a:r>
            <a:rPr lang="ja-JP" altLang="en-US" sz="1100" b="1" dirty="0">
              <a:latin typeface="+mn-ea"/>
              <a:ea typeface="+mn-ea"/>
            </a:rPr>
            <a:t>除去率</a:t>
          </a:r>
        </a:p>
      </cdr:txBody>
    </cdr:sp>
  </cdr:relSizeAnchor>
  <cdr:relSizeAnchor xmlns:cdr="http://schemas.openxmlformats.org/drawingml/2006/chartDrawing">
    <cdr:from>
      <cdr:x>0.75381</cdr:x>
      <cdr:y>0.71443</cdr:y>
    </cdr:from>
    <cdr:to>
      <cdr:x>0.87853</cdr:x>
      <cdr:y>0.79147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6225117" y="3889035"/>
          <a:ext cx="1029959" cy="4193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ja-JP" sz="1000" b="1" dirty="0">
              <a:latin typeface="+mn-ea"/>
              <a:ea typeface="+mn-ea"/>
            </a:rPr>
            <a:t>HD</a:t>
          </a:r>
          <a:r>
            <a:rPr lang="ja-JP" altLang="en-US" sz="1000" b="1" dirty="0">
              <a:latin typeface="+mn-ea"/>
              <a:ea typeface="+mn-ea"/>
            </a:rPr>
            <a:t>  ：ｎ</a:t>
          </a:r>
          <a:r>
            <a:rPr lang="ja-JP" altLang="en-US" sz="1000" b="1" dirty="0">
              <a:latin typeface="+mn-ea"/>
            </a:rPr>
            <a:t>＝</a:t>
          </a:r>
          <a:r>
            <a:rPr lang="en-US" altLang="ja-JP" sz="1000" b="1" dirty="0">
              <a:latin typeface="+mn-ea"/>
              <a:ea typeface="+mn-ea"/>
            </a:rPr>
            <a:t>56</a:t>
          </a:r>
        </a:p>
        <a:p xmlns:a="http://schemas.openxmlformats.org/drawingml/2006/main"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ja-JP" sz="1000" b="1" i="0" baseline="0" dirty="0">
              <a:latin typeface="+mn-ea"/>
              <a:cs typeface="+mn-cs"/>
            </a:rPr>
            <a:t>HDF</a:t>
          </a:r>
          <a:r>
            <a:rPr lang="ja-JP" altLang="en-US" sz="1000" b="1" dirty="0">
              <a:latin typeface="+mn-ea"/>
            </a:rPr>
            <a:t>：ｎ＝</a:t>
          </a:r>
          <a:r>
            <a:rPr lang="en-US" altLang="ja-JP" sz="1000" b="1" i="0" baseline="0" dirty="0">
              <a:latin typeface="+mn-ea"/>
              <a:cs typeface="+mn-cs"/>
            </a:rPr>
            <a:t>30</a:t>
          </a:r>
          <a:endParaRPr lang="ja-JP" altLang="ja-JP" sz="1100" b="0" i="0" baseline="0" dirty="0">
            <a:latin typeface="+mn-lt"/>
            <a:ea typeface="+mn-ea"/>
            <a:cs typeface="+mn-cs"/>
          </a:endParaRPr>
        </a:p>
        <a:p xmlns:a="http://schemas.openxmlformats.org/drawingml/2006/main">
          <a:pPr algn="l"/>
          <a:endParaRPr lang="ja-JP" altLang="en-US" sz="1000" b="1" dirty="0">
            <a:latin typeface="+mn-ea"/>
            <a:ea typeface="+mn-ea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0.95341</cdr:x>
      <cdr:y>0.36234</cdr:y>
    </cdr:from>
    <cdr:to>
      <cdr:x>0.98865</cdr:x>
      <cdr:y>0.5515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 rot="5400000">
          <a:off x="7366083" y="2231527"/>
          <a:ext cx="982854" cy="285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en-US" altLang="ja-JP" sz="1200" b="1" dirty="0">
              <a:latin typeface="+mn-ea"/>
              <a:ea typeface="+mn-ea"/>
            </a:rPr>
            <a:t>ERI</a:t>
          </a:r>
          <a:endParaRPr lang="ja-JP" altLang="en-US" sz="1200" b="1" dirty="0">
            <a:latin typeface="+mn-ea"/>
            <a:ea typeface="+mn-ea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0.90155</cdr:x>
      <cdr:y>0.20697</cdr:y>
    </cdr:from>
    <cdr:to>
      <cdr:x>0.97205</cdr:x>
      <cdr:y>0.29863</cdr:y>
    </cdr:to>
    <cdr:sp macro="" textlink="">
      <cdr:nvSpPr>
        <cdr:cNvPr id="3" name="テキスト ボックス 2">
          <a:extLst xmlns:a="http://schemas.openxmlformats.org/drawingml/2006/main"/>
        </cdr:cNvPr>
        <cdr:cNvSpPr txBox="1"/>
      </cdr:nvSpPr>
      <cdr:spPr>
        <a:xfrm xmlns:a="http://schemas.openxmlformats.org/drawingml/2006/main">
          <a:off x="7065173" y="989410"/>
          <a:ext cx="552450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0.85969</cdr:x>
      <cdr:y>0.34469</cdr:y>
    </cdr:from>
    <cdr:to>
      <cdr:x>0.8782</cdr:x>
      <cdr:y>0.49036</cdr:y>
    </cdr:to>
    <cdr:sp macro="" textlink="">
      <cdr:nvSpPr>
        <cdr:cNvPr id="5" name="テキスト ボックス 4">
          <a:extLst xmlns:a="http://schemas.openxmlformats.org/drawingml/2006/main"/>
        </cdr:cNvPr>
        <cdr:cNvSpPr txBox="1"/>
      </cdr:nvSpPr>
      <cdr:spPr>
        <a:xfrm xmlns:a="http://schemas.openxmlformats.org/drawingml/2006/main" rot="5400000">
          <a:off x="6849509" y="2196966"/>
          <a:ext cx="793422" cy="1543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en-US" altLang="ja-JP" sz="1100" b="1" dirty="0">
              <a:solidFill>
                <a:schemeClr val="tx1"/>
              </a:solidFill>
              <a:latin typeface="+mn-ea"/>
              <a:ea typeface="+mn-ea"/>
            </a:rPr>
            <a:t>GNRI</a:t>
          </a:r>
          <a:endParaRPr lang="ja-JP" altLang="en-US" sz="1100" b="1" dirty="0">
            <a:solidFill>
              <a:schemeClr val="tx1"/>
            </a:solidFill>
            <a:latin typeface="+mn-ea"/>
            <a:ea typeface="+mn-ea"/>
          </a:endParaRPr>
        </a:p>
      </cdr:txBody>
    </cdr:sp>
  </cdr:relSizeAnchor>
  <cdr:relSizeAnchor xmlns:cdr="http://schemas.openxmlformats.org/drawingml/2006/chartDrawing">
    <cdr:from>
      <cdr:x>0.94881</cdr:x>
      <cdr:y>0.29701</cdr:y>
    </cdr:from>
    <cdr:to>
      <cdr:x>0.99238</cdr:x>
      <cdr:y>0.59026</cdr:y>
    </cdr:to>
    <cdr:sp macro="" textlink="">
      <cdr:nvSpPr>
        <cdr:cNvPr id="6" name="テキスト ボックス 1">
          <a:extLst xmlns:a="http://schemas.openxmlformats.org/drawingml/2006/main"/>
        </cdr:cNvPr>
        <cdr:cNvSpPr txBox="1"/>
      </cdr:nvSpPr>
      <cdr:spPr>
        <a:xfrm xmlns:a="http://schemas.openxmlformats.org/drawingml/2006/main" rot="5400000">
          <a:off x="7389022" y="2232592"/>
          <a:ext cx="1597248" cy="367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000" b="1" dirty="0">
              <a:solidFill>
                <a:schemeClr val="tx1"/>
              </a:solidFill>
              <a:latin typeface="+mn-ea"/>
              <a:ea typeface="+mn-ea"/>
            </a:rPr>
            <a:t>ｎ</a:t>
          </a:r>
          <a:r>
            <a:rPr lang="en-US" altLang="ja-JP" b="1" dirty="0">
              <a:solidFill>
                <a:schemeClr val="tx1"/>
              </a:solidFill>
              <a:latin typeface="+mn-ea"/>
              <a:ea typeface="+mn-ea"/>
            </a:rPr>
            <a:t>PCR</a:t>
          </a:r>
          <a:r>
            <a:rPr lang="en-US" altLang="ja-JP" sz="1000" b="1" dirty="0">
              <a:solidFill>
                <a:schemeClr val="tx1"/>
              </a:solidFill>
              <a:latin typeface="+mn-ea"/>
              <a:ea typeface="+mn-ea"/>
            </a:rPr>
            <a:t> </a:t>
          </a:r>
          <a:r>
            <a:rPr lang="ja-JP" altLang="en-US" sz="1000" b="1" dirty="0">
              <a:solidFill>
                <a:schemeClr val="tx1"/>
              </a:solidFill>
              <a:latin typeface="+mn-ea"/>
              <a:ea typeface="+mn-ea"/>
            </a:rPr>
            <a:t>（</a:t>
          </a:r>
          <a:r>
            <a:rPr lang="ja-JP" altLang="en-US" sz="1000" b="1" dirty="0" err="1">
              <a:solidFill>
                <a:schemeClr val="tx1"/>
              </a:solidFill>
              <a:latin typeface="+mn-ea"/>
              <a:ea typeface="+mn-ea"/>
            </a:rPr>
            <a:t>ｇ</a:t>
          </a:r>
          <a:r>
            <a:rPr lang="en-US" altLang="ja-JP" sz="1000" b="1" dirty="0">
              <a:solidFill>
                <a:schemeClr val="tx1"/>
              </a:solidFill>
              <a:latin typeface="+mn-ea"/>
              <a:ea typeface="+mn-ea"/>
            </a:rPr>
            <a:t>/</a:t>
          </a:r>
          <a:r>
            <a:rPr lang="ja-JP" altLang="en-US" sz="1000" b="1" dirty="0">
              <a:solidFill>
                <a:schemeClr val="tx1"/>
              </a:solidFill>
              <a:latin typeface="+mn-ea"/>
              <a:ea typeface="+mn-ea"/>
            </a:rPr>
            <a:t>㎏</a:t>
          </a:r>
          <a:r>
            <a:rPr lang="en-US" altLang="ja-JP" sz="1000" b="1" dirty="0">
              <a:solidFill>
                <a:schemeClr val="tx1"/>
              </a:solidFill>
              <a:latin typeface="+mn-ea"/>
              <a:ea typeface="+mn-ea"/>
            </a:rPr>
            <a:t>/day)</a:t>
          </a:r>
          <a:endParaRPr lang="ja-JP" altLang="en-US" sz="1000" b="1" dirty="0">
            <a:solidFill>
              <a:schemeClr val="tx1"/>
            </a:solidFill>
            <a:latin typeface="+mn-ea"/>
            <a:ea typeface="+mn-ea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A4857-D514-485A-947D-A0351A3D148A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EBD4-14A2-4DE9-8E73-486EC69DA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917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FE6451-FB7C-419B-ABBE-1D5EA0A4D6C6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EC1292E-D81E-48B7-99EE-EC89623836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B2EFDB-7F1A-4722-9911-6B5F2E412491}" type="slidenum">
              <a:rPr kumimoji="0" lang="en-US" altLang="ja-JP" smtClean="0">
                <a:latin typeface="Times New Roman" pitchFamily="18" charset="0"/>
              </a:rPr>
              <a:pPr/>
              <a:t>14</a:t>
            </a:fld>
            <a:endParaRPr kumimoji="0" lang="en-US" altLang="ja-JP">
              <a:latin typeface="Times New Roman" pitchFamily="18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>
              <a:cs typeface="游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53D68-2517-40C1-A033-26D2983976C8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F44B-038A-4CDB-9BA3-7F81AE81C2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2E748-BCAD-4536-BEBD-7146EB5490B7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FB1E8-ED0B-494A-99AE-7D6B6338E2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373CB-8C85-4BCF-AB98-B228BF2A09A9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BB6E5-E875-49B2-BBC1-0513A2C472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FD214-B412-470D-8ECE-550CCAE9F125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47E26-9B99-4BB5-8865-8763FFFB75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C5CD6-3088-4848-B13E-772C8A33474B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CC828-3809-431D-BD4B-2F8F734BBF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B838A-E45A-425C-9509-B03C234A3658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81F93-0BA4-4F53-8F35-337A8FB34B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62E9D-C3EA-4D40-A546-9A6E7FD3DC3B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581CD-226C-45E7-987A-877DE95E54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C4803-8468-42BE-AD22-AF1D2C497F06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F62CD-6353-4B81-8401-1637FC9EF0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F09F-A1A2-4B87-B4F1-016D82EC0E50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C7CB0-6A9D-4E84-80A6-FC4ED0D5FA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A34A4-1C16-4894-A41B-E8BBF450AC66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1B529-D113-4D87-9D06-748959AF3B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BE996-937B-4146-9193-39F75AA9B14A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FF10E-C5C9-414E-9FC9-2B4507231B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BA1D409-3792-4EED-A155-F7EDDD71EB67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67C01B5-4092-4D3A-82B8-ECBB848FDB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685800" y="955675"/>
            <a:ext cx="7772400" cy="781050"/>
          </a:xfrm>
        </p:spPr>
        <p:txBody>
          <a:bodyPr/>
          <a:lstStyle/>
          <a:p>
            <a:pPr eaLnBrk="1" hangingPunct="1"/>
            <a:r>
              <a:rPr lang="en-US" altLang="ja-JP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HD</a:t>
            </a:r>
            <a:r>
              <a:rPr lang="ja-JP" altLang="en-US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と</a:t>
            </a:r>
            <a:r>
              <a:rPr lang="en-US" altLang="ja-JP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O-HDF</a:t>
            </a:r>
            <a:r>
              <a:rPr lang="ja-JP" altLang="en-US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の比較検討</a:t>
            </a:r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3976688" y="4522788"/>
            <a:ext cx="4481512" cy="1912937"/>
          </a:xfrm>
        </p:spPr>
        <p:txBody>
          <a:bodyPr/>
          <a:lstStyle/>
          <a:p>
            <a:pPr algn="l" eaLnBrk="1" hangingPunct="1"/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医療法人社団</a:t>
            </a: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高山泌尿器科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  <a:p>
            <a:pPr algn="l" eaLnBrk="1" hangingPunct="1"/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 臨床工学部門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  <a:p>
            <a:pPr algn="l" eaLnBrk="1" hangingPunct="1"/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 斎藤　寿　　　  友西　寛　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  <a:p>
            <a:pPr algn="l" eaLnBrk="1" hangingPunct="1"/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 工藤 和歌子　 佐藤  友紀　</a:t>
            </a:r>
          </a:p>
        </p:txBody>
      </p:sp>
      <p:grpSp>
        <p:nvGrpSpPr>
          <p:cNvPr id="14339" name="Group 11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4343" name="Group 12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4345" name="Rectangle 13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346" name="Rectangle 14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4344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340" name="Group 16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4341" name="Rectangle 17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342" name="Rectangle 18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181455" y="1354138"/>
            <a:ext cx="884289" cy="4059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1505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1567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68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" name="タイトル 7"/>
          <p:cNvSpPr txBox="1">
            <a:spLocks/>
          </p:cNvSpPr>
          <p:nvPr/>
        </p:nvSpPr>
        <p:spPr>
          <a:xfrm>
            <a:off x="0" y="246063"/>
            <a:ext cx="3716338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結果：栄養状態</a:t>
            </a:r>
            <a:r>
              <a:rPr lang="en-US" altLang="ja-JP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</a:p>
        </p:txBody>
      </p:sp>
      <p:grpSp>
        <p:nvGrpSpPr>
          <p:cNvPr id="21507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1563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1565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1566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1564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" name="グループ化 1"/>
          <p:cNvGrpSpPr/>
          <p:nvPr/>
        </p:nvGrpSpPr>
        <p:grpSpPr>
          <a:xfrm>
            <a:off x="281354" y="817563"/>
            <a:ext cx="8629813" cy="5446712"/>
            <a:chOff x="281354" y="817563"/>
            <a:chExt cx="8629813" cy="5446712"/>
          </a:xfrm>
        </p:grpSpPr>
        <p:graphicFrame>
          <p:nvGraphicFramePr>
            <p:cNvPr id="16" name="グラフ 15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80357147"/>
                </p:ext>
              </p:extLst>
            </p:nvPr>
          </p:nvGraphicFramePr>
          <p:xfrm>
            <a:off x="281354" y="817563"/>
            <a:ext cx="8629813" cy="54467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21509" name="グループ化 1"/>
            <p:cNvGrpSpPr>
              <a:grpSpLocks/>
            </p:cNvGrpSpPr>
            <p:nvPr/>
          </p:nvGrpSpPr>
          <p:grpSpPr bwMode="auto">
            <a:xfrm>
              <a:off x="7820025" y="1228725"/>
              <a:ext cx="963613" cy="4287838"/>
              <a:chOff x="8949266" y="1209390"/>
              <a:chExt cx="1009599" cy="4391008"/>
            </a:xfrm>
          </p:grpSpPr>
          <p:cxnSp>
            <p:nvCxnSpPr>
              <p:cNvPr id="3" name="直線コネクタ 2"/>
              <p:cNvCxnSpPr>
                <a:cxnSpLocks/>
              </p:cNvCxnSpPr>
              <p:nvPr/>
            </p:nvCxnSpPr>
            <p:spPr>
              <a:xfrm>
                <a:off x="9237010" y="1337821"/>
                <a:ext cx="1" cy="41569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直線コネクタ 4"/>
              <p:cNvCxnSpPr>
                <a:cxnSpLocks/>
              </p:cNvCxnSpPr>
              <p:nvPr/>
            </p:nvCxnSpPr>
            <p:spPr>
              <a:xfrm flipH="1">
                <a:off x="8974215" y="1337821"/>
                <a:ext cx="3892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>
                <a:cxnSpLocks/>
              </p:cNvCxnSpPr>
              <p:nvPr/>
            </p:nvCxnSpPr>
            <p:spPr>
              <a:xfrm flipH="1">
                <a:off x="8949266" y="5486599"/>
                <a:ext cx="3892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>
                <a:cxnSpLocks/>
              </p:cNvCxnSpPr>
              <p:nvPr/>
            </p:nvCxnSpPr>
            <p:spPr>
              <a:xfrm flipH="1">
                <a:off x="9093970" y="2700155"/>
                <a:ext cx="2361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>
                <a:cxnSpLocks/>
              </p:cNvCxnSpPr>
              <p:nvPr/>
            </p:nvCxnSpPr>
            <p:spPr>
              <a:xfrm flipH="1">
                <a:off x="9102286" y="2074261"/>
                <a:ext cx="2361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>
                <a:cxnSpLocks/>
              </p:cNvCxnSpPr>
              <p:nvPr/>
            </p:nvCxnSpPr>
            <p:spPr>
              <a:xfrm flipH="1">
                <a:off x="9102286" y="3407332"/>
                <a:ext cx="2361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>
                <a:cxnSpLocks/>
              </p:cNvCxnSpPr>
              <p:nvPr/>
            </p:nvCxnSpPr>
            <p:spPr>
              <a:xfrm flipH="1">
                <a:off x="9102286" y="4060862"/>
                <a:ext cx="2361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>
                <a:cxnSpLocks/>
              </p:cNvCxnSpPr>
              <p:nvPr/>
            </p:nvCxnSpPr>
            <p:spPr>
              <a:xfrm flipH="1" flipV="1">
                <a:off x="9093970" y="4750158"/>
                <a:ext cx="236183" cy="487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テキスト ボックス 8"/>
              <p:cNvSpPr txBox="1"/>
              <p:nvPr/>
            </p:nvSpPr>
            <p:spPr>
              <a:xfrm>
                <a:off x="9351775" y="3921053"/>
                <a:ext cx="482345" cy="2519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0.7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9355101" y="1209390"/>
                <a:ext cx="474029" cy="2519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1.1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9330153" y="1926323"/>
                <a:ext cx="429121" cy="2519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1.0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9323500" y="2573350"/>
                <a:ext cx="635365" cy="2519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0.9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9333479" y="3283779"/>
                <a:ext cx="487334" cy="2536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0.8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9298550" y="5348414"/>
                <a:ext cx="487336" cy="2519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0.5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9330153" y="4615226"/>
                <a:ext cx="495651" cy="2519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0.6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</p:grpSp>
        <p:sp>
          <p:nvSpPr>
            <p:cNvPr id="29" name="正方形/長方形 28"/>
            <p:cNvSpPr/>
            <p:nvPr/>
          </p:nvSpPr>
          <p:spPr>
            <a:xfrm>
              <a:off x="5332521" y="5006196"/>
              <a:ext cx="936625" cy="4000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1511" name="テキスト ボックス 35"/>
            <p:cNvSpPr txBox="1">
              <a:spLocks noChangeArrowheads="1"/>
            </p:cNvSpPr>
            <p:nvPr/>
          </p:nvSpPr>
          <p:spPr bwMode="auto">
            <a:xfrm>
              <a:off x="6293461" y="1059448"/>
              <a:ext cx="939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  <a:r>
                <a:rPr lang="ja-JP" altLang="en-US" sz="1000" b="1" dirty="0"/>
                <a:t> </a:t>
              </a:r>
              <a:r>
                <a:rPr lang="en-US" altLang="ja-JP" sz="1000" b="1" dirty="0"/>
                <a:t>p&lt;0.05</a:t>
              </a:r>
              <a:endParaRPr lang="ja-JP" altLang="en-US" sz="1000" b="1" dirty="0"/>
            </a:p>
          </p:txBody>
        </p:sp>
        <p:cxnSp>
          <p:nvCxnSpPr>
            <p:cNvPr id="62" name="直線コネクタ 61"/>
            <p:cNvCxnSpPr/>
            <p:nvPr/>
          </p:nvCxnSpPr>
          <p:spPr>
            <a:xfrm>
              <a:off x="4478338" y="3843338"/>
              <a:ext cx="0" cy="558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5" name="グループ化 72"/>
            <p:cNvGrpSpPr>
              <a:grpSpLocks/>
            </p:cNvGrpSpPr>
            <p:nvPr/>
          </p:nvGrpSpPr>
          <p:grpSpPr bwMode="auto">
            <a:xfrm>
              <a:off x="4525169" y="2625726"/>
              <a:ext cx="368564" cy="452439"/>
              <a:chOff x="10270067" y="999067"/>
              <a:chExt cx="423333" cy="416037"/>
            </a:xfrm>
          </p:grpSpPr>
          <p:cxnSp>
            <p:nvCxnSpPr>
              <p:cNvPr id="86" name="直線コネクタ 85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>
                <a:cxnSpLocks/>
              </p:cNvCxnSpPr>
              <p:nvPr/>
            </p:nvCxnSpPr>
            <p:spPr>
              <a:xfrm>
                <a:off x="10270067" y="1006979"/>
                <a:ext cx="0" cy="40812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>
                <a:off x="10693400" y="1006979"/>
                <a:ext cx="0" cy="1614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グループ化 72"/>
            <p:cNvGrpSpPr>
              <a:grpSpLocks/>
            </p:cNvGrpSpPr>
            <p:nvPr/>
          </p:nvGrpSpPr>
          <p:grpSpPr bwMode="auto">
            <a:xfrm>
              <a:off x="3552216" y="2832100"/>
              <a:ext cx="384784" cy="317500"/>
              <a:chOff x="10270067" y="999067"/>
              <a:chExt cx="423333" cy="439824"/>
            </a:xfrm>
          </p:grpSpPr>
          <p:cxnSp>
            <p:nvCxnSpPr>
              <p:cNvPr id="90" name="直線コネクタ 89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>
                <a:cxnSpLocks/>
              </p:cNvCxnSpPr>
              <p:nvPr/>
            </p:nvCxnSpPr>
            <p:spPr>
              <a:xfrm>
                <a:off x="10270067" y="1006980"/>
                <a:ext cx="0" cy="4319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>
              <a:xfrm>
                <a:off x="10693400" y="1006979"/>
                <a:ext cx="0" cy="1614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テキスト ボックス 46"/>
            <p:cNvSpPr txBox="1">
              <a:spLocks noChangeArrowheads="1"/>
            </p:cNvSpPr>
            <p:nvPr/>
          </p:nvSpPr>
          <p:spPr bwMode="auto">
            <a:xfrm>
              <a:off x="4496250" y="2625726"/>
              <a:ext cx="4567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94" name="テキスト ボックス 46"/>
            <p:cNvSpPr txBox="1">
              <a:spLocks noChangeArrowheads="1"/>
            </p:cNvSpPr>
            <p:nvPr/>
          </p:nvSpPr>
          <p:spPr bwMode="auto">
            <a:xfrm>
              <a:off x="3500927" y="2779184"/>
              <a:ext cx="48736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</a:p>
          </p:txBody>
        </p:sp>
        <p:grpSp>
          <p:nvGrpSpPr>
            <p:cNvPr id="81" name="グループ化 72"/>
            <p:cNvGrpSpPr>
              <a:grpSpLocks/>
            </p:cNvGrpSpPr>
            <p:nvPr/>
          </p:nvGrpSpPr>
          <p:grpSpPr bwMode="auto">
            <a:xfrm>
              <a:off x="1577711" y="2564605"/>
              <a:ext cx="394943" cy="460641"/>
              <a:chOff x="10270067" y="999067"/>
              <a:chExt cx="423333" cy="328661"/>
            </a:xfrm>
          </p:grpSpPr>
          <p:cxnSp>
            <p:nvCxnSpPr>
              <p:cNvPr id="82" name="直線コネクタ 81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>
                <a:cxnSpLocks/>
              </p:cNvCxnSpPr>
              <p:nvPr/>
            </p:nvCxnSpPr>
            <p:spPr>
              <a:xfrm>
                <a:off x="10270067" y="1006979"/>
                <a:ext cx="0" cy="3207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>
                <a:off x="10693400" y="1006979"/>
                <a:ext cx="0" cy="1614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516" name="テキスト ボックス 46"/>
            <p:cNvSpPr txBox="1">
              <a:spLocks noChangeArrowheads="1"/>
            </p:cNvSpPr>
            <p:nvPr/>
          </p:nvSpPr>
          <p:spPr bwMode="auto">
            <a:xfrm>
              <a:off x="1551213" y="2534444"/>
              <a:ext cx="4503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6239010" y="5152896"/>
              <a:ext cx="9482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793320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2575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76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2531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2571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2573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2574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2572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3" name="タイトル 7"/>
          <p:cNvSpPr txBox="1">
            <a:spLocks/>
          </p:cNvSpPr>
          <p:nvPr/>
        </p:nvSpPr>
        <p:spPr>
          <a:xfrm>
            <a:off x="0" y="246063"/>
            <a:ext cx="3716338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結果：栄養状態</a:t>
            </a:r>
            <a:r>
              <a:rPr lang="en-US" altLang="ja-JP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</a:t>
            </a: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265202" y="1524000"/>
            <a:ext cx="8583984" cy="4326467"/>
            <a:chOff x="265202" y="1239836"/>
            <a:chExt cx="8583984" cy="4721227"/>
          </a:xfrm>
        </p:grpSpPr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21862890"/>
                </p:ext>
              </p:extLst>
            </p:nvPr>
          </p:nvGraphicFramePr>
          <p:xfrm>
            <a:off x="265202" y="1239836"/>
            <a:ext cx="2762726" cy="46021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グラフ 14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01935466"/>
                </p:ext>
              </p:extLst>
            </p:nvPr>
          </p:nvGraphicFramePr>
          <p:xfrm>
            <a:off x="3287161" y="1239836"/>
            <a:ext cx="2646469" cy="46021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6" name="グラフ 15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7333432"/>
                </p:ext>
              </p:extLst>
            </p:nvPr>
          </p:nvGraphicFramePr>
          <p:xfrm>
            <a:off x="6129868" y="1320801"/>
            <a:ext cx="2719318" cy="46402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8" name="正方形/長方形 17"/>
            <p:cNvSpPr/>
            <p:nvPr/>
          </p:nvSpPr>
          <p:spPr>
            <a:xfrm>
              <a:off x="7258828" y="2827766"/>
              <a:ext cx="928687" cy="4366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315591" y="2781579"/>
              <a:ext cx="928687" cy="4000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308192" y="2756889"/>
              <a:ext cx="928687" cy="4000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2539" name="テキスト ボックス 20"/>
            <p:cNvSpPr txBox="1">
              <a:spLocks noChangeArrowheads="1"/>
            </p:cNvSpPr>
            <p:nvPr/>
          </p:nvSpPr>
          <p:spPr bwMode="auto">
            <a:xfrm>
              <a:off x="4325276" y="2129529"/>
              <a:ext cx="939800" cy="268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 dirty="0">
                  <a:solidFill>
                    <a:srgbClr val="FF0000"/>
                  </a:solidFill>
                </a:rPr>
                <a:t>p</a:t>
              </a:r>
              <a:r>
                <a:rPr lang="ja-JP" altLang="en-US" sz="1000" b="1" dirty="0">
                  <a:solidFill>
                    <a:srgbClr val="FF0000"/>
                  </a:solidFill>
                </a:rPr>
                <a:t>＝</a:t>
              </a:r>
              <a:r>
                <a:rPr lang="en-US" altLang="ja-JP" sz="1000" b="1" dirty="0">
                  <a:solidFill>
                    <a:srgbClr val="FF0000"/>
                  </a:solidFill>
                </a:rPr>
                <a:t>0.00022</a:t>
              </a:r>
              <a:endParaRPr lang="ja-JP" altLang="en-US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22543" name="テキスト ボックス 30"/>
            <p:cNvSpPr txBox="1">
              <a:spLocks noChangeArrowheads="1"/>
            </p:cNvSpPr>
            <p:nvPr/>
          </p:nvSpPr>
          <p:spPr bwMode="auto">
            <a:xfrm>
              <a:off x="7479491" y="2108135"/>
              <a:ext cx="48736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 dirty="0" err="1"/>
                <a:t>n.s</a:t>
              </a:r>
              <a:endParaRPr lang="ja-JP" altLang="en-US" sz="1000" b="1" dirty="0"/>
            </a:p>
          </p:txBody>
        </p:sp>
        <p:sp>
          <p:nvSpPr>
            <p:cNvPr id="57" name="テキスト ボックス 30"/>
            <p:cNvSpPr txBox="1">
              <a:spLocks noChangeArrowheads="1"/>
            </p:cNvSpPr>
            <p:nvPr/>
          </p:nvSpPr>
          <p:spPr bwMode="auto">
            <a:xfrm>
              <a:off x="1536703" y="2102296"/>
              <a:ext cx="48736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 dirty="0" err="1"/>
                <a:t>n.s</a:t>
              </a:r>
              <a:endParaRPr lang="ja-JP" altLang="en-US" sz="1000" b="1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898550" y="1746697"/>
              <a:ext cx="9011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751994" y="1746696"/>
              <a:ext cx="9482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1888068" y="1776669"/>
              <a:ext cx="9288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4319084" y="2117634"/>
              <a:ext cx="925194" cy="297557"/>
              <a:chOff x="9347200" y="2370667"/>
              <a:chExt cx="702733" cy="220133"/>
            </a:xfrm>
          </p:grpSpPr>
          <p:cxnSp>
            <p:nvCxnSpPr>
              <p:cNvPr id="5" name="直線コネクタ 4"/>
              <p:cNvCxnSpPr/>
              <p:nvPr/>
            </p:nvCxnSpPr>
            <p:spPr>
              <a:xfrm>
                <a:off x="9347200" y="2370667"/>
                <a:ext cx="702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コネクタ 6"/>
              <p:cNvCxnSpPr/>
              <p:nvPr/>
            </p:nvCxnSpPr>
            <p:spPr>
              <a:xfrm>
                <a:off x="9347200" y="2370667"/>
                <a:ext cx="0" cy="2201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/>
              <p:cNvCxnSpPr/>
              <p:nvPr/>
            </p:nvCxnSpPr>
            <p:spPr>
              <a:xfrm>
                <a:off x="10049933" y="2370667"/>
                <a:ext cx="0" cy="2201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グループ化 41"/>
            <p:cNvGrpSpPr/>
            <p:nvPr/>
          </p:nvGrpSpPr>
          <p:grpSpPr>
            <a:xfrm>
              <a:off x="7318343" y="2108135"/>
              <a:ext cx="809658" cy="307056"/>
              <a:chOff x="9347200" y="2370667"/>
              <a:chExt cx="702733" cy="220133"/>
            </a:xfrm>
          </p:grpSpPr>
          <p:cxnSp>
            <p:nvCxnSpPr>
              <p:cNvPr id="43" name="直線コネクタ 42"/>
              <p:cNvCxnSpPr/>
              <p:nvPr/>
            </p:nvCxnSpPr>
            <p:spPr>
              <a:xfrm>
                <a:off x="9347200" y="2370667"/>
                <a:ext cx="702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>
                <a:off x="9347200" y="2370667"/>
                <a:ext cx="0" cy="2201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10049933" y="2370667"/>
                <a:ext cx="0" cy="2201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グループ化 45"/>
            <p:cNvGrpSpPr/>
            <p:nvPr/>
          </p:nvGrpSpPr>
          <p:grpSpPr>
            <a:xfrm>
              <a:off x="1340463" y="2102265"/>
              <a:ext cx="896416" cy="312926"/>
              <a:chOff x="9347200" y="2370667"/>
              <a:chExt cx="702733" cy="220133"/>
            </a:xfrm>
          </p:grpSpPr>
          <p:cxnSp>
            <p:nvCxnSpPr>
              <p:cNvPr id="47" name="直線コネクタ 46"/>
              <p:cNvCxnSpPr/>
              <p:nvPr/>
            </p:nvCxnSpPr>
            <p:spPr>
              <a:xfrm>
                <a:off x="9347200" y="2370667"/>
                <a:ext cx="702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>
                <a:off x="9347200" y="2370667"/>
                <a:ext cx="0" cy="2201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>
                <a:off x="10049933" y="2370667"/>
                <a:ext cx="0" cy="2201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5610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611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5605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5606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5608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5609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5607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タイトル 7"/>
          <p:cNvSpPr txBox="1">
            <a:spLocks/>
          </p:cNvSpPr>
          <p:nvPr/>
        </p:nvSpPr>
        <p:spPr>
          <a:xfrm>
            <a:off x="0" y="246063"/>
            <a:ext cx="2074333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考　察　</a:t>
            </a:r>
          </a:p>
        </p:txBody>
      </p:sp>
      <p:sp>
        <p:nvSpPr>
          <p:cNvPr id="13" name="サブタイトル 13"/>
          <p:cNvSpPr txBox="1">
            <a:spLocks/>
          </p:cNvSpPr>
          <p:nvPr/>
        </p:nvSpPr>
        <p:spPr>
          <a:xfrm>
            <a:off x="753533" y="3784336"/>
            <a:ext cx="7673775" cy="2176727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9144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今回、Ｈｂ値、ＥＲＩに相違は見られなかったが、前置換補液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=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４８ＬのＯ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ＨＤＦでもＡｌｂ漏出量の異なるヘモダイアフィルターの選択によりＡｌｂの維持が可能であり、更にｎ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ＰＣＲの有意な上昇を認めたことから、Ｏ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ＨＤＦにより良好な栄養状態の維持が可能と示唆された。</a:t>
            </a:r>
          </a:p>
        </p:txBody>
      </p:sp>
      <p:sp>
        <p:nvSpPr>
          <p:cNvPr id="15" name="サブタイトル 13"/>
          <p:cNvSpPr txBox="1">
            <a:spLocks/>
          </p:cNvSpPr>
          <p:nvPr/>
        </p:nvSpPr>
        <p:spPr>
          <a:xfrm>
            <a:off x="753533" y="1293813"/>
            <a:ext cx="7899400" cy="2209007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914400" eaLnBrk="1" hangingPunct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透析条件が同じ場合、Ｏ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ＨＤＦはＨＤに比べ中分子物質の除去能は優れるが、低分子物質の除去能が劣るとの報告もあるが、ＱＢ設定を上げることで十分なＫｔ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Ｖの維持が可能であり、また、有意な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β2MG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除去能を備えるＯ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ＨＤＦで透析合併症の軽減が計れるものと考えられた </a:t>
            </a:r>
            <a:r>
              <a:rPr lang="ja-JP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。</a:t>
            </a:r>
            <a:endParaRPr lang="ja-JP" altLang="en-US" sz="2400" b="1" dirty="0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6634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635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6629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6630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6632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633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6631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タイトル 7"/>
          <p:cNvSpPr txBox="1">
            <a:spLocks/>
          </p:cNvSpPr>
          <p:nvPr/>
        </p:nvSpPr>
        <p:spPr>
          <a:xfrm>
            <a:off x="0" y="246063"/>
            <a:ext cx="2074333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結　語　</a:t>
            </a:r>
          </a:p>
        </p:txBody>
      </p:sp>
      <p:sp>
        <p:nvSpPr>
          <p:cNvPr id="14" name="サブタイトル 13"/>
          <p:cNvSpPr>
            <a:spLocks noGrp="1"/>
          </p:cNvSpPr>
          <p:nvPr>
            <p:ph type="ctrTitle" idx="4294967295"/>
          </p:nvPr>
        </p:nvSpPr>
        <p:spPr>
          <a:xfrm>
            <a:off x="714375" y="1526119"/>
            <a:ext cx="7772400" cy="886881"/>
          </a:xfr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8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通常ＨＤとＯ</a:t>
            </a:r>
            <a:r>
              <a:rPr lang="en-US" altLang="ja-JP" sz="28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8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ＨＤＦを比較</a:t>
            </a:r>
            <a:r>
              <a:rPr lang="ja-JP" altLang="ja-JP" sz="28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。</a:t>
            </a:r>
            <a:endParaRPr lang="ja-JP" altLang="en-US" sz="2800" b="1" dirty="0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15" name="サブタイトル 13"/>
          <p:cNvSpPr txBox="1">
            <a:spLocks/>
          </p:cNvSpPr>
          <p:nvPr/>
        </p:nvSpPr>
        <p:spPr bwMode="auto">
          <a:xfrm>
            <a:off x="685800" y="3176192"/>
            <a:ext cx="7162800" cy="104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/>
              </a:defRPr>
            </a:lvl9pPr>
          </a:lstStyle>
          <a:p>
            <a:pPr marL="342900" indent="-342900" defTabSz="9144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8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Ｏ</a:t>
            </a:r>
            <a:r>
              <a:rPr lang="en-US" altLang="ja-JP" sz="28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ＨＤＦが</a:t>
            </a:r>
            <a:r>
              <a:rPr lang="ja-JP" altLang="en-US" sz="28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合併症予防、栄養状態の維持に有用と思われた。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3231" y="1295400"/>
            <a:ext cx="8237537" cy="2286000"/>
          </a:xfrm>
          <a:ln w="57150">
            <a:solidFill>
              <a:srgbClr val="006666"/>
            </a:solidFill>
          </a:ln>
        </p:spPr>
        <p:txBody>
          <a:bodyPr/>
          <a:lstStyle/>
          <a:p>
            <a:pPr algn="ctr"/>
            <a:r>
              <a:rPr lang="ja-JP" altLang="en-US" sz="4800" b="1" dirty="0">
                <a:solidFill>
                  <a:srgbClr val="002060"/>
                </a:solidFill>
                <a:latin typeface="+mn-ea"/>
                <a:ea typeface="+mn-ea"/>
                <a:cs typeface="游ゴシック Light"/>
              </a:rPr>
              <a:t>日本透析医学会</a:t>
            </a:r>
            <a:br>
              <a:rPr lang="en-US" altLang="ja-JP" sz="4800" b="1" dirty="0">
                <a:solidFill>
                  <a:srgbClr val="002060"/>
                </a:solidFill>
                <a:latin typeface="+mn-ea"/>
                <a:ea typeface="+mn-ea"/>
                <a:cs typeface="游ゴシック Light"/>
              </a:rPr>
            </a:br>
            <a:r>
              <a:rPr lang="ja-JP" altLang="en-US" sz="4800" b="1" dirty="0">
                <a:solidFill>
                  <a:srgbClr val="002060"/>
                </a:solidFill>
                <a:latin typeface="+mn-ea"/>
                <a:ea typeface="+mn-ea"/>
                <a:cs typeface="游ゴシック Light"/>
              </a:rPr>
              <a:t>ＣＯ Ｉ 開示</a:t>
            </a:r>
            <a:br>
              <a:rPr lang="en-US" altLang="ja-JP" sz="4000" b="1" dirty="0">
                <a:solidFill>
                  <a:srgbClr val="002060"/>
                </a:solidFill>
                <a:cs typeface="游ゴシック Light"/>
              </a:rPr>
            </a:br>
            <a:r>
              <a:rPr lang="ja-JP" altLang="en-US" sz="1600" b="1" dirty="0">
                <a:solidFill>
                  <a:srgbClr val="002060"/>
                </a:solidFill>
                <a:cs typeface="游ゴシック Light"/>
              </a:rPr>
              <a:t>　</a:t>
            </a:r>
            <a:br>
              <a:rPr lang="en-US" altLang="ja-JP" sz="2400" b="1" i="1" dirty="0">
                <a:solidFill>
                  <a:srgbClr val="002060"/>
                </a:solidFill>
                <a:cs typeface="游ゴシック Light"/>
              </a:rPr>
            </a:br>
            <a:r>
              <a:rPr lang="ja-JP" altLang="en-US" sz="2400" b="1" i="1" dirty="0">
                <a:solidFill>
                  <a:srgbClr val="002060"/>
                </a:solidFill>
                <a:latin typeface="+mn-ea"/>
                <a:ea typeface="+mn-ea"/>
                <a:cs typeface="游ゴシック Light"/>
              </a:rPr>
              <a:t>筆頭発表者名：　斎藤　寿</a:t>
            </a:r>
            <a:endParaRPr lang="en-US" altLang="ja-JP" sz="2400" b="1" i="1" dirty="0">
              <a:solidFill>
                <a:srgbClr val="002060"/>
              </a:solidFill>
              <a:latin typeface="+mn-ea"/>
              <a:ea typeface="+mn-ea"/>
              <a:cs typeface="游ゴシック Light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7699" y="4179888"/>
            <a:ext cx="8167688" cy="160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02060"/>
              </a:solidFill>
              <a:cs typeface="游ゴシック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rgbClr val="002060"/>
                </a:solidFill>
                <a:cs typeface="游ゴシック"/>
              </a:rPr>
              <a:t>　演題発表に関連し、開示すべき</a:t>
            </a:r>
            <a:r>
              <a:rPr lang="en-US" altLang="ja-JP" b="1" dirty="0">
                <a:solidFill>
                  <a:srgbClr val="002060"/>
                </a:solidFill>
                <a:cs typeface="游ゴシック"/>
              </a:rPr>
              <a:t>CO I </a:t>
            </a:r>
            <a:r>
              <a:rPr lang="ja-JP" altLang="en-US" b="1" dirty="0">
                <a:solidFill>
                  <a:srgbClr val="002060"/>
                </a:solidFill>
                <a:cs typeface="游ゴシック"/>
              </a:rPr>
              <a:t>関係にある</a:t>
            </a:r>
            <a:endParaRPr lang="en-US" altLang="ja-JP" b="1" dirty="0">
              <a:solidFill>
                <a:srgbClr val="002060"/>
              </a:solidFill>
              <a:cs typeface="游ゴシック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rgbClr val="002060"/>
                </a:solidFill>
                <a:cs typeface="游ゴシック"/>
              </a:rPr>
              <a:t>　企業などはありません。</a:t>
            </a:r>
            <a:endParaRPr lang="en-US" altLang="ja-JP" b="1" dirty="0">
              <a:solidFill>
                <a:srgbClr val="002060"/>
              </a:solidFill>
              <a:cs typeface="游ゴシック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002060"/>
              </a:solidFill>
              <a:cs typeface="游ゴシック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02060"/>
              </a:solidFill>
              <a:cs typeface="游ゴシック"/>
            </a:endParaRPr>
          </a:p>
        </p:txBody>
      </p:sp>
      <p:sp>
        <p:nvSpPr>
          <p:cNvPr id="28675" name="正方形/長方形 3"/>
          <p:cNvSpPr>
            <a:spLocks noChangeArrowheads="1"/>
          </p:cNvSpPr>
          <p:nvPr/>
        </p:nvSpPr>
        <p:spPr bwMode="auto">
          <a:xfrm>
            <a:off x="-15875" y="2413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0" lang="ja-JP" altLang="en-US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28677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8683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684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8678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8679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8681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8682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8680" name="図 3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7"/>
          <p:cNvSpPr>
            <a:spLocks noGrp="1"/>
          </p:cNvSpPr>
          <p:nvPr>
            <p:ph type="ctrTitle"/>
          </p:nvPr>
        </p:nvSpPr>
        <p:spPr>
          <a:xfrm>
            <a:off x="0" y="268288"/>
            <a:ext cx="2247900" cy="650875"/>
          </a:xfrm>
        </p:spPr>
        <p:txBody>
          <a:bodyPr/>
          <a:lstStyle/>
          <a:p>
            <a:pPr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目　的</a:t>
            </a:r>
          </a:p>
        </p:txBody>
      </p:sp>
      <p:sp>
        <p:nvSpPr>
          <p:cNvPr id="15362" name="サブタイトル 13"/>
          <p:cNvSpPr>
            <a:spLocks noGrp="1"/>
          </p:cNvSpPr>
          <p:nvPr>
            <p:ph type="subTitle" idx="1"/>
          </p:nvPr>
        </p:nvSpPr>
        <p:spPr>
          <a:xfrm>
            <a:off x="668175" y="1274763"/>
            <a:ext cx="7772400" cy="1147237"/>
          </a:xfr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２０１２</a:t>
            </a:r>
            <a:r>
              <a:rPr lang="ja-JP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年</a:t>
            </a: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４</a:t>
            </a:r>
            <a:r>
              <a:rPr lang="ja-JP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月、血液透析濾過</a:t>
            </a:r>
            <a:r>
              <a:rPr lang="en-US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(=</a:t>
            </a: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</a:t>
            </a:r>
            <a:r>
              <a:rPr lang="en-US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r>
              <a:rPr lang="ja-JP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が</a:t>
            </a: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、</a:t>
            </a:r>
            <a:r>
              <a:rPr lang="ja-JP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施設基準</a:t>
            </a:r>
            <a:r>
              <a:rPr lang="en-US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</a:t>
            </a: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水質管理加算２</a:t>
            </a:r>
            <a:r>
              <a:rPr lang="en-US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r>
              <a:rPr lang="ja-JP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を条件に診療報酬算定が可能となった。</a:t>
            </a:r>
            <a:endParaRPr lang="ja-JP" altLang="en-US" b="1" dirty="0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15363" name="サブタイトル 13"/>
          <p:cNvSpPr txBox="1">
            <a:spLocks/>
          </p:cNvSpPr>
          <p:nvPr/>
        </p:nvSpPr>
        <p:spPr bwMode="auto">
          <a:xfrm>
            <a:off x="668175" y="4608513"/>
            <a:ext cx="8016315" cy="157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当院の維持透析患者、</a:t>
            </a:r>
            <a:r>
              <a:rPr lang="ja-JP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通常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ＨＤ患者</a:t>
            </a:r>
            <a:r>
              <a:rPr lang="ja-JP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と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Ｏ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(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＝オンラインＨＤＦ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前置換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患者で、透析効率、貧血状態、栄養状態</a:t>
            </a:r>
            <a:r>
              <a:rPr lang="ja-JP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を比較検討した。</a:t>
            </a:r>
          </a:p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endParaRPr lang="ja-JP" altLang="en-US" sz="2400" b="1" dirty="0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15364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5368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5370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371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5369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365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5366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367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" name="サブタイトル 13"/>
          <p:cNvSpPr txBox="1">
            <a:spLocks/>
          </p:cNvSpPr>
          <p:nvPr/>
        </p:nvSpPr>
        <p:spPr bwMode="auto">
          <a:xfrm>
            <a:off x="668174" y="2764369"/>
            <a:ext cx="78916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defTabSz="9144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ＨＤＦ患者は、２０１２年＝２１</a:t>
            </a:r>
            <a:r>
              <a:rPr lang="en-US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,</a:t>
            </a: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７２５名、２０１３年＝３１</a:t>
            </a:r>
            <a:r>
              <a:rPr lang="en-US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,</a:t>
            </a: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３７１名、２０１４年＝４３</a:t>
            </a:r>
            <a:r>
              <a:rPr lang="en-US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,</a:t>
            </a: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２８３名、２０１５年＝５３</a:t>
            </a:r>
            <a:r>
              <a:rPr lang="en-US" altLang="ja-JP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,</a:t>
            </a:r>
            <a:r>
              <a:rPr lang="ja-JP" altLang="en-US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７７６名と年々増加傾向を示している。</a:t>
            </a:r>
          </a:p>
        </p:txBody>
      </p:sp>
      <p:sp>
        <p:nvSpPr>
          <p:cNvPr id="14" name="サブタイトル 13"/>
          <p:cNvSpPr txBox="1">
            <a:spLocks/>
          </p:cNvSpPr>
          <p:nvPr/>
        </p:nvSpPr>
        <p:spPr bwMode="auto">
          <a:xfrm>
            <a:off x="2781920" y="3894668"/>
            <a:ext cx="5902570" cy="32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hangingPunct="1">
              <a:lnSpc>
                <a:spcPct val="100000"/>
              </a:lnSpc>
            </a:pPr>
            <a:r>
              <a:rPr lang="en-US" altLang="ja-JP" sz="1400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日本透析医学会　わが国の慢性透析療法の現況</a:t>
            </a:r>
            <a:r>
              <a:rPr lang="en-US" altLang="ja-JP" sz="1400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2015</a:t>
            </a:r>
            <a:r>
              <a:rPr lang="ja-JP" altLang="en-US" sz="1400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年</a:t>
            </a:r>
            <a:r>
              <a:rPr lang="en-US" altLang="ja-JP" sz="1400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12</a:t>
            </a:r>
            <a:r>
              <a:rPr lang="ja-JP" altLang="en-US" sz="1400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31</a:t>
            </a:r>
            <a:r>
              <a:rPr lang="ja-JP" altLang="en-US" sz="1400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日現在　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7"/>
          <p:cNvSpPr txBox="1">
            <a:spLocks/>
          </p:cNvSpPr>
          <p:nvPr/>
        </p:nvSpPr>
        <p:spPr bwMode="auto">
          <a:xfrm>
            <a:off x="0" y="261938"/>
            <a:ext cx="2247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8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対　象　</a:t>
            </a:r>
          </a:p>
        </p:txBody>
      </p:sp>
      <p:grpSp>
        <p:nvGrpSpPr>
          <p:cNvPr id="16386" name="Group 44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6424" name="Group 45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6426" name="Rectangle 46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27" name="Rectangle 47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6425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387" name="Group 49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6422" name="Rectangle 50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23" name="Rectangle 51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113C692-E41F-4C1C-91F7-122B5A287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652508"/>
              </p:ext>
            </p:extLst>
          </p:nvPr>
        </p:nvGraphicFramePr>
        <p:xfrm>
          <a:off x="405798" y="941721"/>
          <a:ext cx="8294196" cy="5344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554">
                  <a:extLst>
                    <a:ext uri="{9D8B030D-6E8A-4147-A177-3AD203B41FA5}">
                      <a16:colId xmlns:a16="http://schemas.microsoft.com/office/drawing/2014/main" val="1757516374"/>
                    </a:ext>
                  </a:extLst>
                </a:gridCol>
                <a:gridCol w="2758965">
                  <a:extLst>
                    <a:ext uri="{9D8B030D-6E8A-4147-A177-3AD203B41FA5}">
                      <a16:colId xmlns:a16="http://schemas.microsoft.com/office/drawing/2014/main" val="625652032"/>
                    </a:ext>
                  </a:extLst>
                </a:gridCol>
                <a:gridCol w="2861442">
                  <a:extLst>
                    <a:ext uri="{9D8B030D-6E8A-4147-A177-3AD203B41FA5}">
                      <a16:colId xmlns:a16="http://schemas.microsoft.com/office/drawing/2014/main" val="380074190"/>
                    </a:ext>
                  </a:extLst>
                </a:gridCol>
                <a:gridCol w="817235">
                  <a:extLst>
                    <a:ext uri="{9D8B030D-6E8A-4147-A177-3AD203B41FA5}">
                      <a16:colId xmlns:a16="http://schemas.microsoft.com/office/drawing/2014/main" val="9984328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100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HD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群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100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O-HDF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群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83023"/>
                  </a:ext>
                </a:extLst>
              </a:tr>
              <a:tr h="585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人　数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　</a:t>
                      </a: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   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</a:t>
                      </a: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名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　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　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56 ( M:44 / F:12 )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30 ( M:23 / F:7 )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5420676"/>
                  </a:ext>
                </a:extLst>
              </a:tr>
              <a:tr h="502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年　齢　　 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歳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62.67±10.50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57.43±14.13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8997553"/>
                  </a:ext>
                </a:extLst>
              </a:tr>
              <a:tr h="4285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透 析 歴　 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年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  7.95±5.90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9.72±7.43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0582134"/>
                  </a:ext>
                </a:extLst>
              </a:tr>
              <a:tr h="4285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透析時間 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 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時間 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 </a:t>
                      </a:r>
                      <a:r>
                        <a:rPr kumimoji="1" lang="en-US" altLang="ja-JP" sz="1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4.0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4.0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6523247"/>
                  </a:ext>
                </a:extLst>
              </a:tr>
              <a:tr h="609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透析</a:t>
                      </a: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液流量</a:t>
                      </a:r>
                      <a:endParaRPr kumimoji="1" lang="en-US" altLang="ja-JP" sz="16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ｍｌ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/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ｍｉｎ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QD=500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QD=500 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/</a:t>
                      </a:r>
                      <a:r>
                        <a:rPr kumimoji="1" lang="en-US" altLang="ja-JP" sz="1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 QF=200(Pre)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33836"/>
                  </a:ext>
                </a:extLst>
              </a:tr>
              <a:tr h="239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  原 　疾 　患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糖尿病性腎症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慢性糸球体腎炎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×4</a:t>
                      </a:r>
                      <a:endParaRPr kumimoji="1" lang="ja-JP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IgA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腎症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腎硬化症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慢性腎不全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シェ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―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グレン症候群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尿閉による腎後性腎不全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不明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糖尿病性腎症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腎硬化症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IgA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腎症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高血圧症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慢性糸球体腎炎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×2</a:t>
                      </a:r>
                      <a:endParaRPr kumimoji="1" lang="ja-JP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慢性腎不全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多発性嚢胞腎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アルポート症候群慢性腎不全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先天性ネフロン症候群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不明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×2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639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545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7"/>
          <p:cNvSpPr txBox="1">
            <a:spLocks/>
          </p:cNvSpPr>
          <p:nvPr/>
        </p:nvSpPr>
        <p:spPr>
          <a:xfrm>
            <a:off x="0" y="258763"/>
            <a:ext cx="2247900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方　法　</a:t>
            </a:r>
          </a:p>
        </p:txBody>
      </p:sp>
      <p:grpSp>
        <p:nvGrpSpPr>
          <p:cNvPr id="18434" name="Group 23"/>
          <p:cNvGrpSpPr>
            <a:grpSpLocks/>
          </p:cNvGrpSpPr>
          <p:nvPr/>
        </p:nvGrpSpPr>
        <p:grpSpPr bwMode="auto">
          <a:xfrm>
            <a:off x="754063" y="1173918"/>
            <a:ext cx="6080125" cy="1203325"/>
            <a:chOff x="367" y="864"/>
            <a:chExt cx="3830" cy="758"/>
          </a:xfrm>
        </p:grpSpPr>
        <p:sp>
          <p:nvSpPr>
            <p:cNvPr id="18450" name="サブタイトル 13"/>
            <p:cNvSpPr txBox="1">
              <a:spLocks/>
            </p:cNvSpPr>
            <p:nvPr/>
          </p:nvSpPr>
          <p:spPr bwMode="auto">
            <a:xfrm>
              <a:off x="367" y="872"/>
              <a:ext cx="1580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透析効率 ：</a:t>
              </a:r>
              <a:endParaRPr lang="ja-JP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endPara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18451" name="サブタイトル 13"/>
            <p:cNvSpPr txBox="1">
              <a:spLocks/>
            </p:cNvSpPr>
            <p:nvPr/>
          </p:nvSpPr>
          <p:spPr bwMode="auto">
            <a:xfrm>
              <a:off x="1838" y="864"/>
              <a:ext cx="2359" cy="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Ｋｔ</a:t>
              </a:r>
              <a:r>
                <a:rPr lang="en-US" altLang="ja-JP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Ｖｓｐ</a:t>
              </a:r>
            </a:p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en-US" altLang="ja-JP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β</a:t>
              </a:r>
              <a:r>
                <a:rPr lang="ja-JP" altLang="ja-JP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2ＭG除去率</a:t>
              </a:r>
            </a:p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endPara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  <p:grpSp>
        <p:nvGrpSpPr>
          <p:cNvPr id="18435" name="Group 22"/>
          <p:cNvGrpSpPr>
            <a:grpSpLocks/>
          </p:cNvGrpSpPr>
          <p:nvPr/>
        </p:nvGrpSpPr>
        <p:grpSpPr bwMode="auto">
          <a:xfrm>
            <a:off x="848876" y="4334151"/>
            <a:ext cx="6048375" cy="2105025"/>
            <a:chOff x="384" y="1773"/>
            <a:chExt cx="3810" cy="1326"/>
          </a:xfrm>
        </p:grpSpPr>
        <p:sp>
          <p:nvSpPr>
            <p:cNvPr id="18448" name="サブタイトル 13"/>
            <p:cNvSpPr txBox="1">
              <a:spLocks/>
            </p:cNvSpPr>
            <p:nvPr/>
          </p:nvSpPr>
          <p:spPr bwMode="auto">
            <a:xfrm>
              <a:off x="384" y="1773"/>
              <a:ext cx="145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栄養状態 ：</a:t>
              </a:r>
              <a:endParaRPr lang="ja-JP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endPara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19473" name="サブタイトル 13"/>
            <p:cNvSpPr txBox="1">
              <a:spLocks/>
            </p:cNvSpPr>
            <p:nvPr/>
          </p:nvSpPr>
          <p:spPr bwMode="auto">
            <a:xfrm>
              <a:off x="1835" y="1773"/>
              <a:ext cx="2359" cy="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300"/>
                </a:spcBef>
                <a:buFont typeface="Wingdings" pitchFamily="2" charset="2"/>
                <a:buChar char="ü"/>
                <a:defRPr/>
              </a:pP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Ａｌｂ値</a:t>
              </a:r>
            </a:p>
            <a:p>
              <a:pPr marL="342900" indent="-342900" defTabSz="914400">
                <a:spcBef>
                  <a:spcPts val="300"/>
                </a:spcBef>
                <a:buFont typeface="Wingdings" pitchFamily="2" charset="2"/>
                <a:buChar char="ü"/>
                <a:defRPr/>
              </a:pP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ｎ</a:t>
              </a:r>
              <a:r>
                <a:rPr lang="en-US" altLang="ja-JP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-</a:t>
              </a: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ＰＣＲ</a:t>
              </a:r>
            </a:p>
            <a:p>
              <a:pPr marL="342900" indent="-342900" defTabSz="914400">
                <a:spcBef>
                  <a:spcPts val="300"/>
                </a:spcBef>
                <a:buFont typeface="Wingdings" pitchFamily="2" charset="2"/>
                <a:buChar char="ü"/>
                <a:defRPr/>
              </a:pPr>
              <a:r>
                <a:rPr lang="ja-JP" altLang="ja-JP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ＧＮＲＩ</a:t>
              </a:r>
              <a:endPara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defTabSz="914400">
                <a:spcBef>
                  <a:spcPts val="300"/>
                </a:spcBef>
                <a:defRPr/>
              </a:pPr>
              <a:endPara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  <p:grpSp>
        <p:nvGrpSpPr>
          <p:cNvPr id="18436" name="Group 21"/>
          <p:cNvGrpSpPr>
            <a:grpSpLocks/>
          </p:cNvGrpSpPr>
          <p:nvPr/>
        </p:nvGrpSpPr>
        <p:grpSpPr bwMode="auto">
          <a:xfrm>
            <a:off x="754063" y="2464594"/>
            <a:ext cx="7572375" cy="1177925"/>
            <a:chOff x="382" y="3152"/>
            <a:chExt cx="4770" cy="742"/>
          </a:xfrm>
        </p:grpSpPr>
        <p:sp>
          <p:nvSpPr>
            <p:cNvPr id="18446" name="サブタイトル 13"/>
            <p:cNvSpPr txBox="1">
              <a:spLocks/>
            </p:cNvSpPr>
            <p:nvPr/>
          </p:nvSpPr>
          <p:spPr bwMode="auto">
            <a:xfrm>
              <a:off x="382" y="3164"/>
              <a:ext cx="1556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貧血状態 ：</a:t>
              </a:r>
              <a:endParaRPr lang="ja-JP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endPara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18447" name="サブタイトル 13"/>
            <p:cNvSpPr txBox="1">
              <a:spLocks/>
            </p:cNvSpPr>
            <p:nvPr/>
          </p:nvSpPr>
          <p:spPr bwMode="auto">
            <a:xfrm>
              <a:off x="1844" y="3152"/>
              <a:ext cx="3308" cy="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Ｈｂ値</a:t>
              </a:r>
            </a:p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ja-JP" altLang="ja-JP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ＥＲＩ*</a:t>
              </a:r>
              <a:endPara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  <p:sp>
        <p:nvSpPr>
          <p:cNvPr id="18437" name="サブタイトル 13"/>
          <p:cNvSpPr txBox="1">
            <a:spLocks/>
          </p:cNvSpPr>
          <p:nvPr/>
        </p:nvSpPr>
        <p:spPr bwMode="auto">
          <a:xfrm>
            <a:off x="2111375" y="5838825"/>
            <a:ext cx="5006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⇒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６ヶ月間の平均値比較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(t</a:t>
            </a:r>
            <a:r>
              <a: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検定</a:t>
            </a:r>
            <a:r>
              <a:rPr lang="en-US" altLang="ja-JP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endParaRPr lang="ja-JP" altLang="ja-JP" sz="2400" b="1" dirty="0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endParaRPr lang="ja-JP" altLang="en-US" sz="2400" b="1" dirty="0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18438" name="Group 20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8442" name="Group 21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8444" name="Rectangle 22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8445" name="Rectangle 23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8443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439" name="Group 25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8440" name="Rectangle 26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41" name="Rectangle 27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224213" y="3382170"/>
            <a:ext cx="5721350" cy="690044"/>
            <a:chOff x="3139546" y="5088989"/>
            <a:chExt cx="5721350" cy="690044"/>
          </a:xfrm>
        </p:grpSpPr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3139546" y="5088989"/>
              <a:ext cx="39639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914400">
                <a:spcBef>
                  <a:spcPts val="500"/>
                </a:spcBef>
                <a:buFont typeface="Wingdings" pitchFamily="2" charset="2"/>
                <a:buNone/>
              </a:pPr>
              <a:r>
                <a:rPr lang="ja-JP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* ESA月投与量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**</a:t>
              </a:r>
              <a:r>
                <a:rPr lang="ja-JP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 / Ｈｂ値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(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月平均値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)</a:t>
              </a:r>
              <a:endParaRPr lang="ja-JP" altLang="ja-JP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3139546" y="5409701"/>
              <a:ext cx="5721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500"/>
                </a:spcBef>
                <a:buFont typeface="Wingdings" pitchFamily="2" charset="2"/>
                <a:buNone/>
              </a:pPr>
              <a:r>
                <a:rPr lang="ja-JP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** ESA換算比＝C.E.R.A：D.A：E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POα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B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S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＝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1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：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1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：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300</a:t>
              </a:r>
              <a:endParaRPr lang="ja-JP" altLang="ja-JP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7"/>
          <p:cNvSpPr txBox="1">
            <a:spLocks/>
          </p:cNvSpPr>
          <p:nvPr/>
        </p:nvSpPr>
        <p:spPr bwMode="auto">
          <a:xfrm>
            <a:off x="0" y="222250"/>
            <a:ext cx="2247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80000"/>
              </a:lnSpc>
            </a:pPr>
            <a:r>
              <a:rPr lang="ja-JP" altLang="en-US" sz="3200" b="1" dirty="0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背景因子　</a:t>
            </a:r>
          </a:p>
        </p:txBody>
      </p:sp>
      <p:grpSp>
        <p:nvGrpSpPr>
          <p:cNvPr id="17410" name="Group 44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7563" name="Group 45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7565" name="Rectangle 46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66" name="Rectangle 47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7564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1" name="Group 49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7561" name="Rectangle 50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62" name="Rectangle 51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7568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28734"/>
              </p:ext>
            </p:extLst>
          </p:nvPr>
        </p:nvGraphicFramePr>
        <p:xfrm>
          <a:off x="331788" y="1069975"/>
          <a:ext cx="3951287" cy="2682240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HD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O-HDF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年齢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歳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62.59±11.7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59.50±15.2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男女比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44:12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23:7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透析歴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年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7.4±5.9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9.7±7.4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BMI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23.06±3.9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21.94±3.7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CTR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48.02±4.6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48.53±6.1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DW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㎏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62.59±11.7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59.36±10.6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QB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(ml/min)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244.29±24.4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249.24±21.4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0.0026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%CGR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106.63±19.0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105.33±19.2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7569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38202"/>
              </p:ext>
            </p:extLst>
          </p:nvPr>
        </p:nvGraphicFramePr>
        <p:xfrm>
          <a:off x="4394200" y="1055688"/>
          <a:ext cx="4564063" cy="5125728"/>
        </p:xfrm>
        <a:graphic>
          <a:graphicData uri="http://schemas.openxmlformats.org/drawingml/2006/table">
            <a:tbl>
              <a:tblPr/>
              <a:tblGrid>
                <a:gridCol w="1154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HD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O-HDF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群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B-TP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6.43±0.4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6.33±0.6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0.025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RBC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(10×4/</a:t>
                      </a:r>
                      <a:r>
                        <a:rPr kumimoji="1" lang="en-US" altLang="ja-JP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μL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364.84±44.2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362.50±46.00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MCV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fl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97.72±4.6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96.1±5.6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MCH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pg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30.99±1.6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30.91±1.9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MCHC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(%)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31.71±1.2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31.56±1.3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Plate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(10×4/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μL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18.08±5.4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17.35±5.8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WBC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μL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5973.68</a:t>
                      </a:r>
                      <a:r>
                        <a:rPr kumimoji="1" lang="en-US" altLang="ja-JP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±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1735.1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5739.09</a:t>
                      </a:r>
                      <a:r>
                        <a:rPr kumimoji="1" lang="en-US" altLang="ja-JP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±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1569.6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0.046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CRP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0.25±0.7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0.35±0.9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Na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mEq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139.35±1.5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139.89±2.7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K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mEq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4.45±0.7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4.61±0.8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5.30±1.1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5.05±1.2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0.0053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補正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Ca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9.20±0.6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9.09±0.6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0.007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Fe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(μg/dl)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67.89±26.4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68.18±25.1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Ferritin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(ng/dl)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226.08±104.1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201.73±101.4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0.013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TSAT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32.89±13.7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30.62±10.7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iPTH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(pg/dl)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175.05±95.44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182.74±80.9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β2MG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(mg/l)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27.70±5.4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26.82±5.3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9518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19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9458" name="タイトル 7"/>
          <p:cNvSpPr txBox="1">
            <a:spLocks/>
          </p:cNvSpPr>
          <p:nvPr/>
        </p:nvSpPr>
        <p:spPr bwMode="auto">
          <a:xfrm>
            <a:off x="0" y="284429"/>
            <a:ext cx="35798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 dirty="0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結果：透析効率</a:t>
            </a:r>
            <a:r>
              <a:rPr lang="en-US" altLang="ja-JP" sz="3200" b="1" dirty="0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1</a:t>
            </a:r>
            <a:r>
              <a:rPr lang="ja-JP" altLang="en-US" sz="3200" b="1" dirty="0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</a:t>
            </a:r>
          </a:p>
        </p:txBody>
      </p:sp>
      <p:grpSp>
        <p:nvGrpSpPr>
          <p:cNvPr id="19459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9514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9516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9517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9515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グループ化 2"/>
          <p:cNvGrpSpPr/>
          <p:nvPr/>
        </p:nvGrpSpPr>
        <p:grpSpPr>
          <a:xfrm>
            <a:off x="522288" y="896938"/>
            <a:ext cx="8258175" cy="5443537"/>
            <a:chOff x="522288" y="896938"/>
            <a:chExt cx="8258175" cy="5443537"/>
          </a:xfrm>
        </p:grpSpPr>
        <p:grpSp>
          <p:nvGrpSpPr>
            <p:cNvPr id="19462" name="グループ化 54"/>
            <p:cNvGrpSpPr>
              <a:grpSpLocks/>
            </p:cNvGrpSpPr>
            <p:nvPr/>
          </p:nvGrpSpPr>
          <p:grpSpPr bwMode="auto">
            <a:xfrm>
              <a:off x="6989763" y="3255963"/>
              <a:ext cx="231775" cy="152400"/>
              <a:chOff x="9931400" y="1591732"/>
              <a:chExt cx="228600" cy="152401"/>
            </a:xfrm>
          </p:grpSpPr>
          <p:cxnSp>
            <p:nvCxnSpPr>
              <p:cNvPr id="56" name="直線コネクタ 55"/>
              <p:cNvCxnSpPr/>
              <p:nvPr/>
            </p:nvCxnSpPr>
            <p:spPr>
              <a:xfrm>
                <a:off x="9931400" y="1599669"/>
                <a:ext cx="0" cy="1444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>
                <a:cxnSpLocks/>
              </p:cNvCxnSpPr>
              <p:nvPr/>
            </p:nvCxnSpPr>
            <p:spPr>
              <a:xfrm flipV="1">
                <a:off x="9931400" y="1591732"/>
                <a:ext cx="228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10160000" y="1599669"/>
                <a:ext cx="0" cy="1444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63" name="グループ化 58"/>
            <p:cNvGrpSpPr>
              <a:grpSpLocks/>
            </p:cNvGrpSpPr>
            <p:nvPr/>
          </p:nvGrpSpPr>
          <p:grpSpPr bwMode="auto">
            <a:xfrm>
              <a:off x="2041525" y="1730375"/>
              <a:ext cx="231775" cy="152400"/>
              <a:chOff x="9931400" y="1591732"/>
              <a:chExt cx="228600" cy="152401"/>
            </a:xfrm>
          </p:grpSpPr>
          <p:cxnSp>
            <p:nvCxnSpPr>
              <p:cNvPr id="60" name="直線コネクタ 59"/>
              <p:cNvCxnSpPr/>
              <p:nvPr/>
            </p:nvCxnSpPr>
            <p:spPr>
              <a:xfrm>
                <a:off x="9931400" y="1599670"/>
                <a:ext cx="0" cy="1444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>
                <a:cxnSpLocks/>
              </p:cNvCxnSpPr>
              <p:nvPr/>
            </p:nvCxnSpPr>
            <p:spPr>
              <a:xfrm flipV="1">
                <a:off x="9931400" y="1591732"/>
                <a:ext cx="228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>
                <a:off x="10160000" y="1599670"/>
                <a:ext cx="0" cy="1444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17254792"/>
                </p:ext>
              </p:extLst>
            </p:nvPr>
          </p:nvGraphicFramePr>
          <p:xfrm>
            <a:off x="522288" y="896938"/>
            <a:ext cx="8258175" cy="54435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9497" name="テキスト ボックス 15"/>
            <p:cNvSpPr txBox="1">
              <a:spLocks noChangeArrowheads="1"/>
            </p:cNvSpPr>
            <p:nvPr/>
          </p:nvSpPr>
          <p:spPr bwMode="auto">
            <a:xfrm>
              <a:off x="6911197" y="1311216"/>
              <a:ext cx="95354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  <a:r>
                <a:rPr lang="ja-JP" altLang="en-US" sz="1000" b="1" dirty="0"/>
                <a:t> </a:t>
              </a:r>
              <a:r>
                <a:rPr lang="en-US" altLang="ja-JP" sz="1000" b="1" dirty="0"/>
                <a:t>p&lt;0.05</a:t>
              </a:r>
              <a:endParaRPr lang="ja-JP" altLang="en-US" sz="1000" b="1" dirty="0"/>
            </a:p>
          </p:txBody>
        </p:sp>
        <p:grpSp>
          <p:nvGrpSpPr>
            <p:cNvPr id="19498" name="グループ化 20"/>
            <p:cNvGrpSpPr>
              <a:grpSpLocks/>
            </p:cNvGrpSpPr>
            <p:nvPr/>
          </p:nvGrpSpPr>
          <p:grpSpPr bwMode="auto">
            <a:xfrm>
              <a:off x="6946530" y="1701697"/>
              <a:ext cx="502084" cy="319067"/>
              <a:chOff x="6854175" y="1701799"/>
              <a:chExt cx="494848" cy="319108"/>
            </a:xfrm>
          </p:grpSpPr>
          <p:grpSp>
            <p:nvGrpSpPr>
              <p:cNvPr id="19500" name="グループ化 46"/>
              <p:cNvGrpSpPr>
                <a:grpSpLocks/>
              </p:cNvGrpSpPr>
              <p:nvPr/>
            </p:nvGrpSpPr>
            <p:grpSpPr bwMode="auto">
              <a:xfrm>
                <a:off x="6854175" y="1701799"/>
                <a:ext cx="494848" cy="203201"/>
                <a:chOff x="9931400" y="1591732"/>
                <a:chExt cx="228600" cy="152401"/>
              </a:xfrm>
            </p:grpSpPr>
            <p:cxnSp>
              <p:nvCxnSpPr>
                <p:cNvPr id="48" name="直線コネクタ 47"/>
                <p:cNvCxnSpPr/>
                <p:nvPr/>
              </p:nvCxnSpPr>
              <p:spPr>
                <a:xfrm>
                  <a:off x="9931568" y="1600144"/>
                  <a:ext cx="0" cy="14408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/>
                <p:cNvCxnSpPr>
                  <a:cxnSpLocks/>
                </p:cNvCxnSpPr>
                <p:nvPr/>
              </p:nvCxnSpPr>
              <p:spPr>
                <a:xfrm flipV="1">
                  <a:off x="9931568" y="1591809"/>
                  <a:ext cx="22840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/>
                <p:cNvCxnSpPr>
                  <a:cxnSpLocks/>
                </p:cNvCxnSpPr>
                <p:nvPr/>
              </p:nvCxnSpPr>
              <p:spPr>
                <a:xfrm>
                  <a:off x="10159971" y="1600144"/>
                  <a:ext cx="0" cy="7382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501" name="テキスト ボックス 75"/>
              <p:cNvSpPr txBox="1">
                <a:spLocks noChangeArrowheads="1"/>
              </p:cNvSpPr>
              <p:nvPr/>
            </p:nvSpPr>
            <p:spPr bwMode="auto">
              <a:xfrm>
                <a:off x="6896398" y="1713091"/>
                <a:ext cx="423793" cy="307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ja-JP" altLang="en-US" sz="1400" b="1" dirty="0">
                    <a:solidFill>
                      <a:srgbClr val="FF0000"/>
                    </a:solidFill>
                  </a:rPr>
                  <a:t>＊</a:t>
                </a:r>
              </a:p>
            </p:txBody>
          </p:sp>
        </p:grpSp>
        <p:sp>
          <p:nvSpPr>
            <p:cNvPr id="19499" name="テキスト ボックス 77"/>
            <p:cNvSpPr txBox="1">
              <a:spLocks noChangeArrowheads="1"/>
            </p:cNvSpPr>
            <p:nvPr/>
          </p:nvSpPr>
          <p:spPr bwMode="auto">
            <a:xfrm>
              <a:off x="3893818" y="1712989"/>
              <a:ext cx="4166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19465" name="テキスト ボックス 86"/>
            <p:cNvSpPr txBox="1">
              <a:spLocks noChangeArrowheads="1"/>
            </p:cNvSpPr>
            <p:nvPr/>
          </p:nvSpPr>
          <p:spPr bwMode="auto">
            <a:xfrm>
              <a:off x="1762125" y="1701800"/>
              <a:ext cx="5111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19466" name="テキスト ボックス 89"/>
            <p:cNvSpPr txBox="1">
              <a:spLocks noChangeArrowheads="1"/>
            </p:cNvSpPr>
            <p:nvPr/>
          </p:nvSpPr>
          <p:spPr bwMode="auto">
            <a:xfrm>
              <a:off x="5937250" y="3119438"/>
              <a:ext cx="4937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</a:p>
          </p:txBody>
        </p:sp>
        <p:grpSp>
          <p:nvGrpSpPr>
            <p:cNvPr id="19467" name="グループ化 62"/>
            <p:cNvGrpSpPr>
              <a:grpSpLocks/>
            </p:cNvGrpSpPr>
            <p:nvPr/>
          </p:nvGrpSpPr>
          <p:grpSpPr bwMode="auto">
            <a:xfrm>
              <a:off x="6932613" y="3090863"/>
              <a:ext cx="515937" cy="509587"/>
              <a:chOff x="9931400" y="1591732"/>
              <a:chExt cx="228600" cy="268743"/>
            </a:xfrm>
          </p:grpSpPr>
          <p:cxnSp>
            <p:nvCxnSpPr>
              <p:cNvPr id="64" name="直線コネクタ 63"/>
              <p:cNvCxnSpPr>
                <a:cxnSpLocks/>
              </p:cNvCxnSpPr>
              <p:nvPr/>
            </p:nvCxnSpPr>
            <p:spPr>
              <a:xfrm>
                <a:off x="9931400" y="1600104"/>
                <a:ext cx="0" cy="2603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>
                <a:cxnSpLocks/>
              </p:cNvCxnSpPr>
              <p:nvPr/>
            </p:nvCxnSpPr>
            <p:spPr>
              <a:xfrm flipV="1">
                <a:off x="9931400" y="1591732"/>
                <a:ext cx="228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>
                <a:off x="10160000" y="1600104"/>
                <a:ext cx="0" cy="14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468" name="テキスト ボックス 87"/>
            <p:cNvSpPr txBox="1">
              <a:spLocks noChangeArrowheads="1"/>
            </p:cNvSpPr>
            <p:nvPr/>
          </p:nvSpPr>
          <p:spPr bwMode="auto">
            <a:xfrm>
              <a:off x="6964363" y="3111500"/>
              <a:ext cx="4937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</a:p>
          </p:txBody>
        </p:sp>
        <p:grpSp>
          <p:nvGrpSpPr>
            <p:cNvPr id="19469" name="グループ化 70"/>
            <p:cNvGrpSpPr>
              <a:grpSpLocks/>
            </p:cNvGrpSpPr>
            <p:nvPr/>
          </p:nvGrpSpPr>
          <p:grpSpPr bwMode="auto">
            <a:xfrm>
              <a:off x="5921375" y="3090863"/>
              <a:ext cx="522288" cy="414337"/>
              <a:chOff x="9931400" y="1589738"/>
              <a:chExt cx="236095" cy="154395"/>
            </a:xfrm>
          </p:grpSpPr>
          <p:cxnSp>
            <p:nvCxnSpPr>
              <p:cNvPr id="72" name="直線コネクタ 71"/>
              <p:cNvCxnSpPr/>
              <p:nvPr/>
            </p:nvCxnSpPr>
            <p:spPr>
              <a:xfrm>
                <a:off x="9931400" y="1600386"/>
                <a:ext cx="0" cy="143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>
                <a:cxnSpLocks/>
              </p:cNvCxnSpPr>
              <p:nvPr/>
            </p:nvCxnSpPr>
            <p:spPr>
              <a:xfrm flipV="1">
                <a:off x="9931400" y="1591512"/>
                <a:ext cx="22891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>
                <a:cxnSpLocks/>
              </p:cNvCxnSpPr>
              <p:nvPr/>
            </p:nvCxnSpPr>
            <p:spPr>
              <a:xfrm flipH="1">
                <a:off x="10166777" y="1589738"/>
                <a:ext cx="718" cy="8045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70" name="グループ化 66"/>
            <p:cNvGrpSpPr>
              <a:grpSpLocks/>
            </p:cNvGrpSpPr>
            <p:nvPr/>
          </p:nvGrpSpPr>
          <p:grpSpPr bwMode="auto">
            <a:xfrm>
              <a:off x="1720850" y="1704975"/>
              <a:ext cx="544513" cy="420688"/>
              <a:chOff x="9931400" y="1591732"/>
              <a:chExt cx="228600" cy="366255"/>
            </a:xfrm>
          </p:grpSpPr>
          <p:cxnSp>
            <p:nvCxnSpPr>
              <p:cNvPr id="68" name="直線コネクタ 67"/>
              <p:cNvCxnSpPr>
                <a:cxnSpLocks/>
              </p:cNvCxnSpPr>
              <p:nvPr/>
            </p:nvCxnSpPr>
            <p:spPr>
              <a:xfrm>
                <a:off x="9931400" y="1600025"/>
                <a:ext cx="0" cy="3579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>
                <a:cxnSpLocks/>
              </p:cNvCxnSpPr>
              <p:nvPr/>
            </p:nvCxnSpPr>
            <p:spPr>
              <a:xfrm flipV="1">
                <a:off x="9931400" y="1591732"/>
                <a:ext cx="228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/>
              <p:cNvCxnSpPr>
                <a:cxnSpLocks/>
              </p:cNvCxnSpPr>
              <p:nvPr/>
            </p:nvCxnSpPr>
            <p:spPr>
              <a:xfrm>
                <a:off x="10160000" y="1600025"/>
                <a:ext cx="0" cy="7739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71" name="グループ化 80"/>
            <p:cNvGrpSpPr>
              <a:grpSpLocks/>
            </p:cNvGrpSpPr>
            <p:nvPr/>
          </p:nvGrpSpPr>
          <p:grpSpPr bwMode="auto">
            <a:xfrm>
              <a:off x="3833813" y="1682750"/>
              <a:ext cx="519112" cy="442913"/>
              <a:chOff x="10270067" y="999067"/>
              <a:chExt cx="423333" cy="379697"/>
            </a:xfrm>
          </p:grpSpPr>
          <p:cxnSp>
            <p:nvCxnSpPr>
              <p:cNvPr id="82" name="直線コネクタ 81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>
                <a:cxnSpLocks/>
              </p:cNvCxnSpPr>
              <p:nvPr/>
            </p:nvCxnSpPr>
            <p:spPr>
              <a:xfrm>
                <a:off x="10270067" y="1007233"/>
                <a:ext cx="0" cy="3715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>
                <a:off x="10693400" y="1007233"/>
                <a:ext cx="0" cy="1605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72" name="グループ化 84"/>
            <p:cNvGrpSpPr>
              <a:grpSpLocks/>
            </p:cNvGrpSpPr>
            <p:nvPr/>
          </p:nvGrpSpPr>
          <p:grpSpPr bwMode="auto">
            <a:xfrm>
              <a:off x="3825875" y="3090863"/>
              <a:ext cx="527050" cy="414337"/>
              <a:chOff x="10270067" y="999067"/>
              <a:chExt cx="423333" cy="350797"/>
            </a:xfrm>
          </p:grpSpPr>
          <p:cxnSp>
            <p:nvCxnSpPr>
              <p:cNvPr id="86" name="直線コネクタ 85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>
                <a:cxnSpLocks/>
              </p:cNvCxnSpPr>
              <p:nvPr/>
            </p:nvCxnSpPr>
            <p:spPr>
              <a:xfrm>
                <a:off x="10270067" y="1007131"/>
                <a:ext cx="0" cy="3427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>
              <a:xfrm>
                <a:off x="10693400" y="1007131"/>
                <a:ext cx="0" cy="16128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73" name="グループ化 93"/>
            <p:cNvGrpSpPr>
              <a:grpSpLocks/>
            </p:cNvGrpSpPr>
            <p:nvPr/>
          </p:nvGrpSpPr>
          <p:grpSpPr bwMode="auto">
            <a:xfrm>
              <a:off x="1762125" y="3092450"/>
              <a:ext cx="511175" cy="508000"/>
              <a:chOff x="10270067" y="999067"/>
              <a:chExt cx="423333" cy="385458"/>
            </a:xfrm>
          </p:grpSpPr>
          <p:cxnSp>
            <p:nvCxnSpPr>
              <p:cNvPr id="95" name="直線コネクタ 94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>
                <a:cxnSpLocks/>
              </p:cNvCxnSpPr>
              <p:nvPr/>
            </p:nvCxnSpPr>
            <p:spPr>
              <a:xfrm>
                <a:off x="10270067" y="1007499"/>
                <a:ext cx="0" cy="3770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/>
              <p:nvPr/>
            </p:nvCxnSpPr>
            <p:spPr>
              <a:xfrm>
                <a:off x="10693400" y="1007499"/>
                <a:ext cx="0" cy="1614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474" name="テキスト ボックス 97"/>
            <p:cNvSpPr txBox="1">
              <a:spLocks noChangeArrowheads="1"/>
            </p:cNvSpPr>
            <p:nvPr/>
          </p:nvSpPr>
          <p:spPr bwMode="auto">
            <a:xfrm>
              <a:off x="3851275" y="3090863"/>
              <a:ext cx="4937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19475" name="テキスト ボックス 90"/>
            <p:cNvSpPr txBox="1">
              <a:spLocks noChangeArrowheads="1"/>
            </p:cNvSpPr>
            <p:nvPr/>
          </p:nvSpPr>
          <p:spPr bwMode="auto">
            <a:xfrm>
              <a:off x="1784350" y="3090863"/>
              <a:ext cx="485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6747405" y="5154544"/>
              <a:ext cx="9482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0512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3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482" name="タイトル 7"/>
          <p:cNvSpPr txBox="1">
            <a:spLocks/>
          </p:cNvSpPr>
          <p:nvPr/>
        </p:nvSpPr>
        <p:spPr bwMode="auto">
          <a:xfrm>
            <a:off x="0" y="238126"/>
            <a:ext cx="3596054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 dirty="0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結果：透析効率</a:t>
            </a:r>
            <a:r>
              <a:rPr lang="en-US" altLang="ja-JP" sz="3200" b="1" dirty="0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2</a:t>
            </a:r>
            <a:r>
              <a:rPr lang="ja-JP" altLang="en-US" sz="3200" b="1" dirty="0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</a:t>
            </a:r>
          </a:p>
        </p:txBody>
      </p:sp>
      <p:grpSp>
        <p:nvGrpSpPr>
          <p:cNvPr id="20483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0508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0510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11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0509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" name="グループ化 1"/>
          <p:cNvGrpSpPr/>
          <p:nvPr/>
        </p:nvGrpSpPr>
        <p:grpSpPr>
          <a:xfrm>
            <a:off x="509955" y="1422400"/>
            <a:ext cx="7989519" cy="4157133"/>
            <a:chOff x="509955" y="1232592"/>
            <a:chExt cx="7989519" cy="4736408"/>
          </a:xfrm>
        </p:grpSpPr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38593327"/>
                </p:ext>
              </p:extLst>
            </p:nvPr>
          </p:nvGraphicFramePr>
          <p:xfrm>
            <a:off x="509955" y="1232592"/>
            <a:ext cx="3779836" cy="47364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グラフ 14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16561056"/>
                </p:ext>
              </p:extLst>
            </p:nvPr>
          </p:nvGraphicFramePr>
          <p:xfrm>
            <a:off x="4713652" y="1297792"/>
            <a:ext cx="3785822" cy="46544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7" name="正方形/長方形 16"/>
            <p:cNvSpPr/>
            <p:nvPr/>
          </p:nvSpPr>
          <p:spPr>
            <a:xfrm>
              <a:off x="6361071" y="4976720"/>
              <a:ext cx="931333" cy="4001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084795" y="4976720"/>
              <a:ext cx="928688" cy="42365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0488" name="テキスト ボックス 15"/>
            <p:cNvSpPr txBox="1">
              <a:spLocks noChangeArrowheads="1"/>
            </p:cNvSpPr>
            <p:nvPr/>
          </p:nvSpPr>
          <p:spPr bwMode="auto">
            <a:xfrm>
              <a:off x="6352604" y="2322752"/>
              <a:ext cx="9398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 dirty="0">
                  <a:solidFill>
                    <a:srgbClr val="FF0000"/>
                  </a:solidFill>
                </a:rPr>
                <a:t>p=0.031</a:t>
              </a:r>
              <a:endParaRPr lang="ja-JP" altLang="en-US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20493" name="テキスト ボックス 28"/>
            <p:cNvSpPr txBox="1">
              <a:spLocks noChangeArrowheads="1"/>
            </p:cNvSpPr>
            <p:nvPr/>
          </p:nvSpPr>
          <p:spPr bwMode="auto">
            <a:xfrm>
              <a:off x="2312866" y="2263412"/>
              <a:ext cx="48736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 dirty="0" err="1"/>
                <a:t>n.s</a:t>
              </a:r>
              <a:endParaRPr lang="ja-JP" altLang="en-US" sz="1000" b="1" dirty="0"/>
            </a:p>
          </p:txBody>
        </p:sp>
        <p:grpSp>
          <p:nvGrpSpPr>
            <p:cNvPr id="20494" name="グループ化 29"/>
            <p:cNvGrpSpPr>
              <a:grpSpLocks/>
            </p:cNvGrpSpPr>
            <p:nvPr/>
          </p:nvGrpSpPr>
          <p:grpSpPr bwMode="auto">
            <a:xfrm>
              <a:off x="1798027" y="2305736"/>
              <a:ext cx="1502224" cy="518810"/>
              <a:chOff x="10270067" y="999067"/>
              <a:chExt cx="423333" cy="283229"/>
            </a:xfrm>
          </p:grpSpPr>
          <p:cxnSp>
            <p:nvCxnSpPr>
              <p:cNvPr id="31" name="直線コネクタ 30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>
                <a:cxnSpLocks/>
              </p:cNvCxnSpPr>
              <p:nvPr/>
            </p:nvCxnSpPr>
            <p:spPr>
              <a:xfrm>
                <a:off x="10270067" y="1006979"/>
                <a:ext cx="0" cy="2753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/>
              <p:nvPr/>
            </p:nvCxnSpPr>
            <p:spPr>
              <a:xfrm>
                <a:off x="10693400" y="1006979"/>
                <a:ext cx="0" cy="1614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495" name="グループ化 33"/>
            <p:cNvGrpSpPr>
              <a:grpSpLocks/>
            </p:cNvGrpSpPr>
            <p:nvPr/>
          </p:nvGrpSpPr>
          <p:grpSpPr bwMode="auto">
            <a:xfrm>
              <a:off x="6085334" y="2318838"/>
              <a:ext cx="1433066" cy="484744"/>
              <a:chOff x="10270067" y="999067"/>
              <a:chExt cx="423333" cy="247005"/>
            </a:xfrm>
          </p:grpSpPr>
          <p:cxnSp>
            <p:nvCxnSpPr>
              <p:cNvPr id="35" name="直線コネクタ 34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/>
              <p:cNvCxnSpPr>
                <a:cxnSpLocks/>
              </p:cNvCxnSpPr>
              <p:nvPr/>
            </p:nvCxnSpPr>
            <p:spPr>
              <a:xfrm>
                <a:off x="10270067" y="1006979"/>
                <a:ext cx="0" cy="23909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>
                <a:off x="10693400" y="1006979"/>
                <a:ext cx="0" cy="1614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テキスト ボックス 25"/>
            <p:cNvSpPr txBox="1"/>
            <p:nvPr/>
          </p:nvSpPr>
          <p:spPr>
            <a:xfrm>
              <a:off x="7433734" y="1861921"/>
              <a:ext cx="9482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300251" y="1848032"/>
              <a:ext cx="9482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3627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628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" name="タイトル 7"/>
          <p:cNvSpPr txBox="1">
            <a:spLocks/>
          </p:cNvSpPr>
          <p:nvPr/>
        </p:nvSpPr>
        <p:spPr>
          <a:xfrm>
            <a:off x="-1" y="246063"/>
            <a:ext cx="3386668" cy="57150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結果：貧血状態</a:t>
            </a:r>
            <a:r>
              <a:rPr lang="en-US" altLang="ja-JP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</a:p>
        </p:txBody>
      </p:sp>
      <p:grpSp>
        <p:nvGrpSpPr>
          <p:cNvPr id="23555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3623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3625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626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3624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" name="グループ化 1"/>
          <p:cNvGrpSpPr/>
          <p:nvPr/>
        </p:nvGrpSpPr>
        <p:grpSpPr>
          <a:xfrm>
            <a:off x="431800" y="825500"/>
            <a:ext cx="8331200" cy="5438775"/>
            <a:chOff x="431800" y="825500"/>
            <a:chExt cx="8331200" cy="5438775"/>
          </a:xfrm>
        </p:grpSpPr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89669071"/>
                </p:ext>
              </p:extLst>
            </p:nvPr>
          </p:nvGraphicFramePr>
          <p:xfrm>
            <a:off x="431800" y="825500"/>
            <a:ext cx="8331200" cy="54387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5" name="正方形/長方形 14"/>
            <p:cNvSpPr/>
            <p:nvPr/>
          </p:nvSpPr>
          <p:spPr bwMode="auto">
            <a:xfrm>
              <a:off x="6936315" y="4563723"/>
              <a:ext cx="928688" cy="4000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926526" y="4963773"/>
              <a:ext cx="9482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4624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625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4579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4620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4622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4623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4621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4" name="タイトル 7"/>
          <p:cNvSpPr txBox="1">
            <a:spLocks/>
          </p:cNvSpPr>
          <p:nvPr/>
        </p:nvSpPr>
        <p:spPr>
          <a:xfrm>
            <a:off x="-1" y="246063"/>
            <a:ext cx="3386668" cy="57150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結果：貧血状態</a:t>
            </a:r>
            <a:r>
              <a:rPr lang="en-US" altLang="ja-JP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</a:t>
            </a: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422031" y="1507067"/>
            <a:ext cx="8064743" cy="4216400"/>
            <a:chOff x="422031" y="1230923"/>
            <a:chExt cx="8064743" cy="4809515"/>
          </a:xfrm>
        </p:grpSpPr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77702334"/>
                </p:ext>
              </p:extLst>
            </p:nvPr>
          </p:nvGraphicFramePr>
          <p:xfrm>
            <a:off x="422031" y="1230924"/>
            <a:ext cx="3626092" cy="480951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グラフ 14">
              <a:extLst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74389239"/>
                </p:ext>
              </p:extLst>
            </p:nvPr>
          </p:nvGraphicFramePr>
          <p:xfrm>
            <a:off x="4840285" y="1230923"/>
            <a:ext cx="3646489" cy="47872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7" name="正方形/長方形 16"/>
            <p:cNvSpPr/>
            <p:nvPr/>
          </p:nvSpPr>
          <p:spPr>
            <a:xfrm>
              <a:off x="1987020" y="5092101"/>
              <a:ext cx="928687" cy="4000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6354233" y="5092101"/>
              <a:ext cx="928687" cy="4563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4588" name="テキスト ボックス 27"/>
            <p:cNvSpPr txBox="1">
              <a:spLocks noChangeArrowheads="1"/>
            </p:cNvSpPr>
            <p:nvPr/>
          </p:nvSpPr>
          <p:spPr bwMode="auto">
            <a:xfrm>
              <a:off x="6574896" y="2110068"/>
              <a:ext cx="48736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 dirty="0" err="1"/>
                <a:t>n.s</a:t>
              </a:r>
              <a:endParaRPr lang="ja-JP" altLang="en-US" sz="1000" b="1" dirty="0"/>
            </a:p>
          </p:txBody>
        </p:sp>
        <p:grpSp>
          <p:nvGrpSpPr>
            <p:cNvPr id="24596" name="グループ化 41"/>
            <p:cNvGrpSpPr>
              <a:grpSpLocks/>
            </p:cNvGrpSpPr>
            <p:nvPr/>
          </p:nvGrpSpPr>
          <p:grpSpPr bwMode="auto">
            <a:xfrm>
              <a:off x="1778000" y="2087723"/>
              <a:ext cx="1280052" cy="348314"/>
              <a:chOff x="10270067" y="999067"/>
              <a:chExt cx="423333" cy="169333"/>
            </a:xfrm>
          </p:grpSpPr>
          <p:cxnSp>
            <p:nvCxnSpPr>
              <p:cNvPr id="43" name="直線コネクタ 42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>
                <a:cxnSpLocks/>
              </p:cNvCxnSpPr>
              <p:nvPr/>
            </p:nvCxnSpPr>
            <p:spPr>
              <a:xfrm>
                <a:off x="10270067" y="1006979"/>
                <a:ext cx="0" cy="1614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10693400" y="1006979"/>
                <a:ext cx="0" cy="1614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598" name="グループ化 49"/>
            <p:cNvGrpSpPr>
              <a:grpSpLocks/>
            </p:cNvGrpSpPr>
            <p:nvPr/>
          </p:nvGrpSpPr>
          <p:grpSpPr bwMode="auto">
            <a:xfrm>
              <a:off x="6197599" y="2127759"/>
              <a:ext cx="1329267" cy="308278"/>
              <a:chOff x="10270067" y="999067"/>
              <a:chExt cx="423333" cy="169333"/>
            </a:xfrm>
          </p:grpSpPr>
          <p:cxnSp>
            <p:nvCxnSpPr>
              <p:cNvPr id="51" name="直線コネクタ 50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>
                <a:cxnSpLocks/>
              </p:cNvCxnSpPr>
              <p:nvPr/>
            </p:nvCxnSpPr>
            <p:spPr>
              <a:xfrm>
                <a:off x="10270067" y="1006979"/>
                <a:ext cx="0" cy="1614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>
                <a:off x="10693400" y="1006979"/>
                <a:ext cx="0" cy="1614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テキスト ボックス 27"/>
            <p:cNvSpPr txBox="1">
              <a:spLocks noChangeArrowheads="1"/>
            </p:cNvSpPr>
            <p:nvPr/>
          </p:nvSpPr>
          <p:spPr bwMode="auto">
            <a:xfrm>
              <a:off x="2207683" y="2108218"/>
              <a:ext cx="48736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 dirty="0" err="1"/>
                <a:t>n.s</a:t>
              </a:r>
              <a:endParaRPr lang="ja-JP" altLang="en-US" sz="1000" b="1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7446963" y="1751834"/>
              <a:ext cx="9482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058052" y="1751834"/>
              <a:ext cx="9482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b="1" dirty="0"/>
                <a:t>MEAN±S.D</a:t>
              </a:r>
              <a:endParaRPr kumimoji="1" lang="ja-JP" altLang="en-US" sz="10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2179</TotalTime>
  <Words>1185</Words>
  <Application>Microsoft Office PowerPoint</Application>
  <PresentationFormat>画面に合わせる (4:3)</PresentationFormat>
  <Paragraphs>376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7" baseType="lpstr">
      <vt:lpstr>HGP創英角ｺﾞｼｯｸUB</vt:lpstr>
      <vt:lpstr>HGP明朝B</vt:lpstr>
      <vt:lpstr>HGP明朝E</vt:lpstr>
      <vt:lpstr>ＭＳ Ｐゴシック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Wingdings</vt:lpstr>
      <vt:lpstr>Office テーマ</vt:lpstr>
      <vt:lpstr>HDとO-HDFの比較検討</vt:lpstr>
      <vt:lpstr>目　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通常ＨＤとＯ-ＨＤＦを比較。</vt:lpstr>
      <vt:lpstr>日本透析医学会 ＣＯ Ｉ 開示 　 筆頭発表者名：　斎藤　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高山泌尿器科</dc:creator>
  <cp:lastModifiedBy>高山泌尿器科</cp:lastModifiedBy>
  <cp:revision>136</cp:revision>
  <cp:lastPrinted>2017-02-27T09:07:06Z</cp:lastPrinted>
  <dcterms:created xsi:type="dcterms:W3CDTF">2017-01-02T07:41:06Z</dcterms:created>
  <dcterms:modified xsi:type="dcterms:W3CDTF">2017-06-14T01:13:45Z</dcterms:modified>
</cp:coreProperties>
</file>