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charts/chart28.xml" ContentType="application/vnd.openxmlformats-officedocument.drawingml.char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charts/chart3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3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tags/tag14.xml" ContentType="application/vnd.openxmlformats-officedocument.presentationml.tags+xml"/>
  <Override PartName="/ppt/charts/chart3.xml" ContentType="application/vnd.openxmlformats-officedocument.drawingml.chart+xml"/>
  <Override PartName="/ppt/charts/chart5.xml" ContentType="application/vnd.openxmlformats-officedocument.drawingml.chart+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charts/chart29.xml" ContentType="application/vnd.openxmlformats-officedocument.drawingml.char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charts/chart18.xml" ContentType="application/vnd.openxmlformats-officedocument.drawingml.chart+xml"/>
  <Override PartName="/ppt/charts/chart27.xml" ContentType="application/vnd.openxmlformats-officedocument.drawingml.char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charts/chart16.xml" ContentType="application/vnd.openxmlformats-officedocument.drawingml.chart+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tags/tag15.xml" ContentType="application/vnd.openxmlformats-officedocument.presentationml.tags+xml"/>
  <Override PartName="/ppt/charts/chart4.xml" ContentType="application/vnd.openxmlformats-officedocument.drawingml.chart+xml"/>
  <Override PartName="/ppt/tags/tag13.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charts/chart26.xml" ContentType="application/vnd.openxmlformats-officedocument.drawingml.char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367" r:id="rId3"/>
    <p:sldId id="368" r:id="rId4"/>
    <p:sldId id="305" r:id="rId5"/>
    <p:sldId id="347" r:id="rId6"/>
    <p:sldId id="349" r:id="rId7"/>
    <p:sldId id="396" r:id="rId8"/>
    <p:sldId id="379" r:id="rId9"/>
    <p:sldId id="369" r:id="rId10"/>
    <p:sldId id="364" r:id="rId11"/>
    <p:sldId id="376" r:id="rId12"/>
    <p:sldId id="373" r:id="rId13"/>
    <p:sldId id="351" r:id="rId14"/>
    <p:sldId id="353" r:id="rId15"/>
    <p:sldId id="354" r:id="rId16"/>
    <p:sldId id="355" r:id="rId17"/>
    <p:sldId id="356" r:id="rId18"/>
    <p:sldId id="381" r:id="rId19"/>
    <p:sldId id="384" r:id="rId20"/>
    <p:sldId id="370" r:id="rId21"/>
    <p:sldId id="393" r:id="rId22"/>
    <p:sldId id="398" r:id="rId23"/>
    <p:sldId id="402" r:id="rId24"/>
    <p:sldId id="403" r:id="rId25"/>
    <p:sldId id="395" r:id="rId26"/>
    <p:sldId id="394" r:id="rId27"/>
    <p:sldId id="366" r:id="rId28"/>
    <p:sldId id="371" r:id="rId29"/>
    <p:sldId id="377" r:id="rId30"/>
    <p:sldId id="372" r:id="rId31"/>
    <p:sldId id="385" r:id="rId32"/>
    <p:sldId id="378" r:id="rId33"/>
    <p:sldId id="386" r:id="rId34"/>
    <p:sldId id="358" r:id="rId35"/>
    <p:sldId id="359" r:id="rId36"/>
    <p:sldId id="391" r:id="rId37"/>
    <p:sldId id="392" r:id="rId38"/>
  </p:sldIdLst>
  <p:sldSz cx="9144000" cy="6858000" type="screen4x3"/>
  <p:notesSz cx="6888163" cy="10020300"/>
  <p:defaultTextStyle>
    <a:defPPr>
      <a:defRPr lang="en-US"/>
    </a:defPPr>
    <a:lvl1pPr algn="l" defTabSz="457200"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66"/>
    <a:srgbClr val="1A4236"/>
    <a:srgbClr val="1B454B"/>
    <a:srgbClr val="1B4B3C"/>
    <a:srgbClr val="155139"/>
    <a:srgbClr val="CC0000"/>
    <a:srgbClr val="00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0342" autoAdjust="0"/>
    <p:restoredTop sz="94660" autoAdjust="0"/>
  </p:normalViewPr>
  <p:slideViewPr>
    <p:cSldViewPr snapToGrid="0">
      <p:cViewPr varScale="1">
        <p:scale>
          <a:sx n="79" d="100"/>
          <a:sy n="79" d="100"/>
        </p:scale>
        <p:origin x="-155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Owner\Desktop\&#25998;&#34276;\&#12522;&#12463;&#12475;&#12523;\&#39640;&#23665;%20&#12487;&#12540;&#12479;&#31649;&#29702;%20&#65432;&#65400;&#65406;&#65433;.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2.5092104495029806E-2"/>
          <c:y val="4.0944589380545897E-2"/>
          <c:w val="0.88576833811167699"/>
          <c:h val="0.76926770648811671"/>
        </c:manualLayout>
      </c:layout>
      <c:pie3DChart>
        <c:varyColors val="1"/>
        <c:ser>
          <c:idx val="0"/>
          <c:order val="0"/>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DE29-46AF-80B6-1CB1E1709870}"/>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DE29-46AF-80B6-1CB1E1709870}"/>
              </c:ext>
            </c:extLst>
          </c:dPt>
          <c:dLbls>
            <c:dLbl>
              <c:idx val="0"/>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E29-46AF-80B6-1CB1E1709870}"/>
                </c:ext>
              </c:extLst>
            </c:dLbl>
            <c:dLbl>
              <c:idx val="1"/>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E29-46AF-80B6-1CB1E1709870}"/>
                </c:ext>
              </c:extLst>
            </c:dLbl>
            <c:delete val="1"/>
            <c:extLst xmlns:c16r2="http://schemas.microsoft.com/office/drawing/2015/06/chart">
              <c:ext xmlns:c15="http://schemas.microsoft.com/office/drawing/2012/chart" uri="{CE6537A1-D6FC-4f65-9D91-7224C49458BB}"/>
            </c:extLst>
          </c:dLbls>
          <c:cat>
            <c:strRef>
              <c:f>グラフ!$A$3:$A$4</c:f>
              <c:strCache>
                <c:ptCount val="2"/>
                <c:pt idx="0">
                  <c:v>男性</c:v>
                </c:pt>
                <c:pt idx="1">
                  <c:v>女性</c:v>
                </c:pt>
              </c:strCache>
            </c:strRef>
          </c:cat>
          <c:val>
            <c:numRef>
              <c:f>グラフ!$B$3:$B$4</c:f>
              <c:numCache>
                <c:formatCode>General</c:formatCode>
                <c:ptCount val="2"/>
                <c:pt idx="0">
                  <c:v>76</c:v>
                </c:pt>
                <c:pt idx="1">
                  <c:v>21</c:v>
                </c:pt>
              </c:numCache>
            </c:numRef>
          </c:val>
          <c:extLst xmlns:c16r2="http://schemas.microsoft.com/office/drawing/2015/06/chart">
            <c:ext xmlns:c16="http://schemas.microsoft.com/office/drawing/2014/chart" uri="{C3380CC4-5D6E-409C-BE32-E72D297353CC}">
              <c16:uniqueId val="{00000004-DE29-46AF-80B6-1CB1E1709870}"/>
            </c:ext>
          </c:extLst>
        </c:ser>
        <c:dLbls/>
      </c:pie3DChart>
      <c:spPr>
        <a:noFill/>
        <a:ln>
          <a:noFill/>
        </a:ln>
        <a:effectLst/>
      </c:spPr>
    </c:plotArea>
    <c:legend>
      <c:legendPos val="r"/>
      <c:layout>
        <c:manualLayout>
          <c:xMode val="edge"/>
          <c:yMode val="edge"/>
          <c:x val="0.83438021631490555"/>
          <c:y val="0.2702175431739498"/>
          <c:w val="0.11135263102470956"/>
          <c:h val="0.21294800030394404"/>
        </c:manualLayout>
      </c:layout>
      <c:spPr>
        <a:noFill/>
        <a:ln>
          <a:noFill/>
        </a:ln>
        <a:effectLst/>
      </c:spPr>
      <c:txPr>
        <a:bodyPr rot="0" spcFirstLastPara="1" vertOverflow="ellipsis" vert="horz" wrap="square" anchor="ctr" anchorCtr="1"/>
        <a:lstStyle/>
        <a:p>
          <a:pPr>
            <a:defRPr sz="1400" b="1" i="0" u="none" strike="noStrike" kern="1200" baseline="0">
              <a:solidFill>
                <a:srgbClr val="002060"/>
              </a:solidFill>
              <a:latin typeface="+mn-ea"/>
              <a:ea typeface="+mn-ea"/>
              <a:cs typeface="+mn-cs"/>
            </a:defRPr>
          </a:pPr>
          <a:endParaRPr lang="ja-JP"/>
        </a:p>
      </c:txPr>
    </c:legend>
    <c:plotVisOnly val="1"/>
    <c:dispBlanksAs val="zero"/>
  </c:chart>
  <c:spPr>
    <a:solidFill>
      <a:schemeClr val="bg1"/>
    </a:solidFill>
    <a:ln w="9525" cap="flat" cmpd="sng" algn="ctr">
      <a:noFill/>
      <a:round/>
    </a:ln>
    <a:effectLst/>
  </c:spPr>
  <c:txPr>
    <a:bodyPr/>
    <a:lstStyle/>
    <a:p>
      <a:pPr>
        <a:defRPr/>
      </a:pPr>
      <a:endParaRPr lang="ja-JP"/>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a:solidFill>
                  <a:schemeClr val="tx1"/>
                </a:solidFill>
              </a:rPr>
              <a:t>Hb</a:t>
            </a:r>
            <a:endParaRPr lang="ja-JP" altLang="en-US" sz="1600" b="1">
              <a:solidFill>
                <a:schemeClr val="tx1"/>
              </a:solidFill>
            </a:endParaRPr>
          </a:p>
        </c:rich>
      </c:tx>
      <c:layout>
        <c:manualLayout>
          <c:xMode val="edge"/>
          <c:yMode val="edge"/>
          <c:x val="0.50420304491051049"/>
          <c:y val="2.4928428910303783E-2"/>
        </c:manualLayout>
      </c:layout>
      <c:spPr>
        <a:noFill/>
        <a:ln>
          <a:noFill/>
        </a:ln>
        <a:effectLst/>
      </c:spPr>
    </c:title>
    <c:plotArea>
      <c:layout>
        <c:manualLayout>
          <c:layoutTarget val="inner"/>
          <c:xMode val="edge"/>
          <c:yMode val="edge"/>
          <c:x val="7.8797406423171318E-2"/>
          <c:y val="8.0977378537664263E-2"/>
          <c:w val="0.81845752552560358"/>
          <c:h val="0.76717872706532664"/>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グラフ!$B$104:$G$104</c:f>
              <c:strCache>
                <c:ptCount val="6"/>
                <c:pt idx="0">
                  <c:v>OHDF</c:v>
                </c:pt>
                <c:pt idx="1">
                  <c:v>IHDF</c:v>
                </c:pt>
                <c:pt idx="2">
                  <c:v>HD:4hr</c:v>
                </c:pt>
                <c:pt idx="3">
                  <c:v>HD:4.5hr</c:v>
                </c:pt>
                <c:pt idx="4">
                  <c:v>HD:5hr</c:v>
                </c:pt>
                <c:pt idx="5">
                  <c:v>HD+ﾘｸｾﾙ</c:v>
                </c:pt>
              </c:strCache>
            </c:strRef>
          </c:cat>
          <c:val>
            <c:numRef>
              <c:f>グラフ!$B$105:$G$105</c:f>
              <c:numCache>
                <c:formatCode>0.00_ </c:formatCode>
                <c:ptCount val="6"/>
                <c:pt idx="0">
                  <c:v>11.06</c:v>
                </c:pt>
                <c:pt idx="1">
                  <c:v>11.370000000000006</c:v>
                </c:pt>
                <c:pt idx="2">
                  <c:v>11.3</c:v>
                </c:pt>
                <c:pt idx="3">
                  <c:v>10.7</c:v>
                </c:pt>
                <c:pt idx="4">
                  <c:v>11.229999999999999</c:v>
                </c:pt>
                <c:pt idx="5">
                  <c:v>9.84</c:v>
                </c:pt>
              </c:numCache>
            </c:numRef>
          </c:val>
          <c:extLst xmlns:c16r2="http://schemas.microsoft.com/office/drawing/2015/06/chart">
            <c:ext xmlns:c16="http://schemas.microsoft.com/office/drawing/2014/chart" uri="{C3380CC4-5D6E-409C-BE32-E72D297353CC}">
              <c16:uniqueId val="{00000000-9F15-4097-984D-BBCFD523ECEF}"/>
            </c:ext>
          </c:extLst>
        </c:ser>
        <c:ser>
          <c:idx val="1"/>
          <c:order val="1"/>
          <c:spPr>
            <a:ln w="28575" cap="rnd">
              <a:noFill/>
              <a:round/>
            </a:ln>
            <a:effectLst/>
          </c:spPr>
          <c:marker>
            <c:symbol val="dash"/>
            <c:size val="5"/>
            <c:spPr>
              <a:solidFill>
                <a:schemeClr val="tx1"/>
              </a:solidFill>
              <a:ln w="9525">
                <a:solidFill>
                  <a:schemeClr val="tx1"/>
                </a:solidFill>
              </a:ln>
              <a:effectLst/>
            </c:spPr>
          </c:marker>
          <c:cat>
            <c:strRef>
              <c:f>グラフ!$B$104:$G$104</c:f>
              <c:strCache>
                <c:ptCount val="6"/>
                <c:pt idx="0">
                  <c:v>OHDF</c:v>
                </c:pt>
                <c:pt idx="1">
                  <c:v>IHDF</c:v>
                </c:pt>
                <c:pt idx="2">
                  <c:v>HD:4hr</c:v>
                </c:pt>
                <c:pt idx="3">
                  <c:v>HD:4.5hr</c:v>
                </c:pt>
                <c:pt idx="4">
                  <c:v>HD:5hr</c:v>
                </c:pt>
                <c:pt idx="5">
                  <c:v>HD+ﾘｸｾﾙ</c:v>
                </c:pt>
              </c:strCache>
            </c:strRef>
          </c:cat>
          <c:val>
            <c:numRef>
              <c:f>グラフ!$B$106:$G$106</c:f>
              <c:numCache>
                <c:formatCode>0.00_ </c:formatCode>
                <c:ptCount val="6"/>
                <c:pt idx="0">
                  <c:v>10.3</c:v>
                </c:pt>
                <c:pt idx="1">
                  <c:v>10.5</c:v>
                </c:pt>
                <c:pt idx="2">
                  <c:v>10.4</c:v>
                </c:pt>
                <c:pt idx="3">
                  <c:v>9</c:v>
                </c:pt>
                <c:pt idx="4">
                  <c:v>10.1</c:v>
                </c:pt>
                <c:pt idx="5">
                  <c:v>9.2299999999999986</c:v>
                </c:pt>
              </c:numCache>
            </c:numRef>
          </c:val>
          <c:extLst xmlns:c16r2="http://schemas.microsoft.com/office/drawing/2015/06/chart">
            <c:ext xmlns:c16="http://schemas.microsoft.com/office/drawing/2014/chart" uri="{C3380CC4-5D6E-409C-BE32-E72D297353CC}">
              <c16:uniqueId val="{00000001-9F15-4097-984D-BBCFD523ECEF}"/>
            </c:ext>
          </c:extLst>
        </c:ser>
        <c:ser>
          <c:idx val="2"/>
          <c:order val="2"/>
          <c:spPr>
            <a:ln w="28575" cap="rnd">
              <a:noFill/>
              <a:round/>
            </a:ln>
            <a:effectLst/>
          </c:spPr>
          <c:marker>
            <c:symbol val="dash"/>
            <c:size val="5"/>
            <c:spPr>
              <a:solidFill>
                <a:schemeClr val="tx1"/>
              </a:solidFill>
              <a:ln w="9525">
                <a:noFill/>
              </a:ln>
              <a:effectLst/>
            </c:spPr>
          </c:marker>
          <c:cat>
            <c:strRef>
              <c:f>グラフ!$B$104:$G$104</c:f>
              <c:strCache>
                <c:ptCount val="6"/>
                <c:pt idx="0">
                  <c:v>OHDF</c:v>
                </c:pt>
                <c:pt idx="1">
                  <c:v>IHDF</c:v>
                </c:pt>
                <c:pt idx="2">
                  <c:v>HD:4hr</c:v>
                </c:pt>
                <c:pt idx="3">
                  <c:v>HD:4.5hr</c:v>
                </c:pt>
                <c:pt idx="4">
                  <c:v>HD:5hr</c:v>
                </c:pt>
                <c:pt idx="5">
                  <c:v>HD+ﾘｸｾﾙ</c:v>
                </c:pt>
              </c:strCache>
            </c:strRef>
          </c:cat>
          <c:val>
            <c:numRef>
              <c:f>グラフ!$B$107:$G$107</c:f>
              <c:numCache>
                <c:formatCode>0.00_ </c:formatCode>
                <c:ptCount val="6"/>
                <c:pt idx="0">
                  <c:v>11.8</c:v>
                </c:pt>
                <c:pt idx="1">
                  <c:v>12.15</c:v>
                </c:pt>
                <c:pt idx="2">
                  <c:v>12.1</c:v>
                </c:pt>
                <c:pt idx="3">
                  <c:v>11.75</c:v>
                </c:pt>
                <c:pt idx="4">
                  <c:v>12.05</c:v>
                </c:pt>
                <c:pt idx="5">
                  <c:v>10.58</c:v>
                </c:pt>
              </c:numCache>
            </c:numRef>
          </c:val>
          <c:extLst xmlns:c16r2="http://schemas.microsoft.com/office/drawing/2015/06/chart">
            <c:ext xmlns:c16="http://schemas.microsoft.com/office/drawing/2014/chart" uri="{C3380CC4-5D6E-409C-BE32-E72D297353CC}">
              <c16:uniqueId val="{00000002-9F15-4097-984D-BBCFD523ECEF}"/>
            </c:ext>
          </c:extLst>
        </c:ser>
        <c:dLbls/>
        <c:hiLowLines/>
        <c:marker val="1"/>
        <c:axId val="95824128"/>
        <c:axId val="95830016"/>
      </c:lineChart>
      <c:catAx>
        <c:axId val="95824128"/>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830016"/>
        <c:crosses val="autoZero"/>
        <c:auto val="1"/>
        <c:lblAlgn val="ctr"/>
        <c:lblOffset val="100"/>
      </c:catAx>
      <c:valAx>
        <c:axId val="95830016"/>
        <c:scaling>
          <c:orientation val="minMax"/>
          <c:max val="16"/>
          <c:min val="6"/>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824128"/>
        <c:crosses val="autoZero"/>
        <c:crossBetween val="between"/>
        <c:majorUnit val="2"/>
      </c:valAx>
      <c:spPr>
        <a:solidFill>
          <a:schemeClr val="bg1">
            <a:lumMod val="95000"/>
          </a:schemeClr>
        </a:solidFill>
        <a:ln>
          <a:solidFill>
            <a:schemeClr val="tx1">
              <a:lumMod val="50000"/>
              <a:lumOff val="50000"/>
            </a:schemeClr>
          </a:solidFill>
        </a:ln>
        <a:effectLst/>
      </c:spPr>
    </c:plotArea>
    <c:plotVisOnly val="1"/>
    <c:dispBlanksAs val="gap"/>
  </c:chart>
  <c:spPr>
    <a:noFill/>
    <a:ln w="9525" cap="flat" cmpd="sng" algn="ctr">
      <a:noFill/>
      <a:round/>
    </a:ln>
    <a:effectLst/>
  </c:spPr>
  <c:txPr>
    <a:bodyPr/>
    <a:lstStyle/>
    <a:p>
      <a:pPr>
        <a:defRPr/>
      </a:pPr>
      <a:endParaRPr lang="ja-JP"/>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a:solidFill>
                  <a:schemeClr val="tx1"/>
                </a:solidFill>
              </a:rPr>
              <a:t>ERI</a:t>
            </a:r>
            <a:endParaRPr lang="ja-JP" altLang="en-US" sz="1600" b="1">
              <a:solidFill>
                <a:schemeClr val="tx1"/>
              </a:solidFill>
            </a:endParaRPr>
          </a:p>
        </c:rich>
      </c:tx>
      <c:layout>
        <c:manualLayout>
          <c:xMode val="edge"/>
          <c:yMode val="edge"/>
          <c:x val="0.44616877678856309"/>
          <c:y val="7.4059924792194837E-2"/>
        </c:manualLayout>
      </c:layout>
      <c:spPr>
        <a:noFill/>
        <a:ln>
          <a:noFill/>
        </a:ln>
        <a:effectLst/>
      </c:spPr>
    </c:title>
    <c:plotArea>
      <c:layout>
        <c:manualLayout>
          <c:layoutTarget val="inner"/>
          <c:xMode val="edge"/>
          <c:yMode val="edge"/>
          <c:x val="6.1443419825633963E-2"/>
          <c:y val="0.13293158481654621"/>
          <c:w val="0.74092611052381496"/>
          <c:h val="0.7480239188132376"/>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グラフ!$B$110:$G$110</c:f>
              <c:strCache>
                <c:ptCount val="6"/>
                <c:pt idx="0">
                  <c:v>OHDF</c:v>
                </c:pt>
                <c:pt idx="1">
                  <c:v>IHDF</c:v>
                </c:pt>
                <c:pt idx="2">
                  <c:v>HD:4hr</c:v>
                </c:pt>
                <c:pt idx="3">
                  <c:v>HD:4.5hr</c:v>
                </c:pt>
                <c:pt idx="4">
                  <c:v>HD:5hr</c:v>
                </c:pt>
                <c:pt idx="5">
                  <c:v>HD+ﾘｸｾﾙ</c:v>
                </c:pt>
              </c:strCache>
            </c:strRef>
          </c:cat>
          <c:val>
            <c:numRef>
              <c:f>グラフ!$B$111:$G$111</c:f>
              <c:numCache>
                <c:formatCode>0.00_ </c:formatCode>
                <c:ptCount val="6"/>
                <c:pt idx="0">
                  <c:v>6.48</c:v>
                </c:pt>
                <c:pt idx="1">
                  <c:v>4.4800000000000004</c:v>
                </c:pt>
                <c:pt idx="2">
                  <c:v>4.8199999999999985</c:v>
                </c:pt>
                <c:pt idx="3">
                  <c:v>11.08</c:v>
                </c:pt>
                <c:pt idx="4">
                  <c:v>6.4</c:v>
                </c:pt>
                <c:pt idx="5">
                  <c:v>11</c:v>
                </c:pt>
              </c:numCache>
            </c:numRef>
          </c:val>
          <c:extLst xmlns:c16r2="http://schemas.microsoft.com/office/drawing/2015/06/chart">
            <c:ext xmlns:c16="http://schemas.microsoft.com/office/drawing/2014/chart" uri="{C3380CC4-5D6E-409C-BE32-E72D297353CC}">
              <c16:uniqueId val="{00000000-DEDE-4D0C-B9AD-7C31F69BDF51}"/>
            </c:ext>
          </c:extLst>
        </c:ser>
        <c:ser>
          <c:idx val="1"/>
          <c:order val="1"/>
          <c:spPr>
            <a:ln w="28575" cap="rnd">
              <a:noFill/>
              <a:round/>
            </a:ln>
            <a:effectLst/>
          </c:spPr>
          <c:marker>
            <c:symbol val="dash"/>
            <c:size val="5"/>
            <c:spPr>
              <a:solidFill>
                <a:schemeClr val="tx1"/>
              </a:solidFill>
              <a:ln w="9525">
                <a:noFill/>
              </a:ln>
              <a:effectLst/>
            </c:spPr>
          </c:marker>
          <c:cat>
            <c:strRef>
              <c:f>グラフ!$B$110:$G$110</c:f>
              <c:strCache>
                <c:ptCount val="6"/>
                <c:pt idx="0">
                  <c:v>OHDF</c:v>
                </c:pt>
                <c:pt idx="1">
                  <c:v>IHDF</c:v>
                </c:pt>
                <c:pt idx="2">
                  <c:v>HD:4hr</c:v>
                </c:pt>
                <c:pt idx="3">
                  <c:v>HD:4.5hr</c:v>
                </c:pt>
                <c:pt idx="4">
                  <c:v>HD:5hr</c:v>
                </c:pt>
                <c:pt idx="5">
                  <c:v>HD+ﾘｸｾﾙ</c:v>
                </c:pt>
              </c:strCache>
            </c:strRef>
          </c:cat>
          <c:val>
            <c:numRef>
              <c:f>グラフ!$B$112:$G$112</c:f>
              <c:numCache>
                <c:formatCode>0.00_ </c:formatCode>
                <c:ptCount val="6"/>
                <c:pt idx="0">
                  <c:v>1.9800000000000011</c:v>
                </c:pt>
                <c:pt idx="1">
                  <c:v>0</c:v>
                </c:pt>
                <c:pt idx="2">
                  <c:v>1.62</c:v>
                </c:pt>
                <c:pt idx="3">
                  <c:v>6.58</c:v>
                </c:pt>
                <c:pt idx="4">
                  <c:v>1.9400000000000011</c:v>
                </c:pt>
                <c:pt idx="5">
                  <c:v>9.4600000000000026</c:v>
                </c:pt>
              </c:numCache>
            </c:numRef>
          </c:val>
          <c:extLst xmlns:c16r2="http://schemas.microsoft.com/office/drawing/2015/06/chart">
            <c:ext xmlns:c16="http://schemas.microsoft.com/office/drawing/2014/chart" uri="{C3380CC4-5D6E-409C-BE32-E72D297353CC}">
              <c16:uniqueId val="{00000001-DEDE-4D0C-B9AD-7C31F69BDF51}"/>
            </c:ext>
          </c:extLst>
        </c:ser>
        <c:ser>
          <c:idx val="2"/>
          <c:order val="2"/>
          <c:spPr>
            <a:ln w="28575" cap="rnd">
              <a:noFill/>
              <a:round/>
            </a:ln>
            <a:effectLst/>
          </c:spPr>
          <c:marker>
            <c:symbol val="dash"/>
            <c:size val="5"/>
            <c:spPr>
              <a:solidFill>
                <a:schemeClr val="tx1"/>
              </a:solidFill>
              <a:ln w="9525">
                <a:noFill/>
              </a:ln>
              <a:effectLst/>
            </c:spPr>
          </c:marker>
          <c:cat>
            <c:strRef>
              <c:f>グラフ!$B$110:$G$110</c:f>
              <c:strCache>
                <c:ptCount val="6"/>
                <c:pt idx="0">
                  <c:v>OHDF</c:v>
                </c:pt>
                <c:pt idx="1">
                  <c:v>IHDF</c:v>
                </c:pt>
                <c:pt idx="2">
                  <c:v>HD:4hr</c:v>
                </c:pt>
                <c:pt idx="3">
                  <c:v>HD:4.5hr</c:v>
                </c:pt>
                <c:pt idx="4">
                  <c:v>HD:5hr</c:v>
                </c:pt>
                <c:pt idx="5">
                  <c:v>HD+ﾘｸｾﾙ</c:v>
                </c:pt>
              </c:strCache>
            </c:strRef>
          </c:cat>
          <c:val>
            <c:numRef>
              <c:f>グラフ!$B$113:$G$113</c:f>
              <c:numCache>
                <c:formatCode>0.00_ </c:formatCode>
                <c:ptCount val="6"/>
                <c:pt idx="0">
                  <c:v>10.26</c:v>
                </c:pt>
                <c:pt idx="1">
                  <c:v>8.18</c:v>
                </c:pt>
                <c:pt idx="2">
                  <c:v>7.34</c:v>
                </c:pt>
                <c:pt idx="3">
                  <c:v>15.62</c:v>
                </c:pt>
                <c:pt idx="4">
                  <c:v>10.46</c:v>
                </c:pt>
                <c:pt idx="5">
                  <c:v>11.26</c:v>
                </c:pt>
              </c:numCache>
            </c:numRef>
          </c:val>
          <c:extLst xmlns:c16r2="http://schemas.microsoft.com/office/drawing/2015/06/chart">
            <c:ext xmlns:c16="http://schemas.microsoft.com/office/drawing/2014/chart" uri="{C3380CC4-5D6E-409C-BE32-E72D297353CC}">
              <c16:uniqueId val="{00000002-DEDE-4D0C-B9AD-7C31F69BDF51}"/>
            </c:ext>
          </c:extLst>
        </c:ser>
        <c:dLbls/>
        <c:hiLowLines/>
        <c:marker val="1"/>
        <c:axId val="95992832"/>
        <c:axId val="95884032"/>
      </c:lineChart>
      <c:catAx>
        <c:axId val="95992832"/>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884032"/>
        <c:crosses val="autoZero"/>
        <c:auto val="1"/>
        <c:lblAlgn val="ctr"/>
        <c:lblOffset val="100"/>
      </c:catAx>
      <c:valAx>
        <c:axId val="95884032"/>
        <c:scaling>
          <c:orientation val="minMax"/>
          <c:max val="20"/>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992832"/>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noFill/>
    <a:ln w="9525" cap="flat" cmpd="sng" algn="ctr">
      <a:noFill/>
      <a:round/>
    </a:ln>
    <a:effectLst/>
  </c:spPr>
  <c:txPr>
    <a:bodyPr/>
    <a:lstStyle/>
    <a:p>
      <a:pPr>
        <a:defRPr/>
      </a:pPr>
      <a:endParaRPr lang="ja-JP"/>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altLang="ja-JP" sz="1600" b="1"/>
              <a:t>iP</a:t>
            </a:r>
            <a:endParaRPr lang="ja-JP" altLang="en-US" sz="1600" b="1"/>
          </a:p>
        </c:rich>
      </c:tx>
      <c:layout>
        <c:manualLayout>
          <c:xMode val="edge"/>
          <c:yMode val="edge"/>
          <c:x val="0.49284048743480385"/>
          <c:y val="1.5238095238095242E-2"/>
        </c:manualLayout>
      </c:layout>
      <c:spPr>
        <a:noFill/>
        <a:ln>
          <a:noFill/>
        </a:ln>
        <a:effectLst/>
      </c:spPr>
    </c:title>
    <c:plotArea>
      <c:layout>
        <c:manualLayout>
          <c:layoutTarget val="inner"/>
          <c:xMode val="edge"/>
          <c:yMode val="edge"/>
          <c:x val="0.10721044449522985"/>
          <c:y val="8.2833245844269474E-2"/>
          <c:w val="0.8573553392414035"/>
          <c:h val="0.83210658667666537"/>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グラフ!$B$116:$G$116</c:f>
              <c:strCache>
                <c:ptCount val="6"/>
                <c:pt idx="0">
                  <c:v>OHDF</c:v>
                </c:pt>
                <c:pt idx="1">
                  <c:v>IHDF</c:v>
                </c:pt>
                <c:pt idx="2">
                  <c:v>HD:4hr</c:v>
                </c:pt>
                <c:pt idx="3">
                  <c:v>HD:4.5hr</c:v>
                </c:pt>
                <c:pt idx="4">
                  <c:v>HD:5hr</c:v>
                </c:pt>
                <c:pt idx="5">
                  <c:v>HD+ﾘｸｾﾙ</c:v>
                </c:pt>
              </c:strCache>
            </c:strRef>
          </c:cat>
          <c:val>
            <c:numRef>
              <c:f>グラフ!$B$117:$G$117</c:f>
              <c:numCache>
                <c:formatCode>0.00_ </c:formatCode>
                <c:ptCount val="6"/>
                <c:pt idx="0">
                  <c:v>5.23</c:v>
                </c:pt>
                <c:pt idx="1">
                  <c:v>4.95</c:v>
                </c:pt>
                <c:pt idx="2">
                  <c:v>5.2</c:v>
                </c:pt>
                <c:pt idx="3">
                  <c:v>4.88</c:v>
                </c:pt>
                <c:pt idx="4">
                  <c:v>4.8899999999999997</c:v>
                </c:pt>
                <c:pt idx="5">
                  <c:v>6.92</c:v>
                </c:pt>
              </c:numCache>
            </c:numRef>
          </c:val>
          <c:extLst xmlns:c16r2="http://schemas.microsoft.com/office/drawing/2015/06/chart">
            <c:ext xmlns:c16="http://schemas.microsoft.com/office/drawing/2014/chart" uri="{C3380CC4-5D6E-409C-BE32-E72D297353CC}">
              <c16:uniqueId val="{00000000-EBD2-4E02-8AE4-BA4BC16BBA91}"/>
            </c:ext>
          </c:extLst>
        </c:ser>
        <c:ser>
          <c:idx val="1"/>
          <c:order val="1"/>
          <c:spPr>
            <a:ln w="28575" cap="rnd">
              <a:noFill/>
              <a:round/>
            </a:ln>
            <a:effectLst/>
          </c:spPr>
          <c:marker>
            <c:symbol val="dash"/>
            <c:size val="5"/>
            <c:spPr>
              <a:solidFill>
                <a:schemeClr val="tx1"/>
              </a:solidFill>
              <a:ln w="9525">
                <a:noFill/>
              </a:ln>
              <a:effectLst/>
            </c:spPr>
          </c:marker>
          <c:cat>
            <c:strRef>
              <c:f>グラフ!$B$116:$G$116</c:f>
              <c:strCache>
                <c:ptCount val="6"/>
                <c:pt idx="0">
                  <c:v>OHDF</c:v>
                </c:pt>
                <c:pt idx="1">
                  <c:v>IHDF</c:v>
                </c:pt>
                <c:pt idx="2">
                  <c:v>HD:4hr</c:v>
                </c:pt>
                <c:pt idx="3">
                  <c:v>HD:4.5hr</c:v>
                </c:pt>
                <c:pt idx="4">
                  <c:v>HD:5hr</c:v>
                </c:pt>
                <c:pt idx="5">
                  <c:v>HD+ﾘｸｾﾙ</c:v>
                </c:pt>
              </c:strCache>
            </c:strRef>
          </c:cat>
          <c:val>
            <c:numRef>
              <c:f>グラフ!$B$118:$G$118</c:f>
              <c:numCache>
                <c:formatCode>0.00_ </c:formatCode>
                <c:ptCount val="6"/>
                <c:pt idx="0">
                  <c:v>4.4000000000000004</c:v>
                </c:pt>
                <c:pt idx="1">
                  <c:v>4.5</c:v>
                </c:pt>
                <c:pt idx="2">
                  <c:v>4.5</c:v>
                </c:pt>
                <c:pt idx="3">
                  <c:v>4</c:v>
                </c:pt>
                <c:pt idx="4">
                  <c:v>3.9</c:v>
                </c:pt>
                <c:pt idx="5">
                  <c:v>6.35</c:v>
                </c:pt>
              </c:numCache>
            </c:numRef>
          </c:val>
          <c:extLst xmlns:c16r2="http://schemas.microsoft.com/office/drawing/2015/06/chart">
            <c:ext xmlns:c16="http://schemas.microsoft.com/office/drawing/2014/chart" uri="{C3380CC4-5D6E-409C-BE32-E72D297353CC}">
              <c16:uniqueId val="{00000001-EBD2-4E02-8AE4-BA4BC16BBA91}"/>
            </c:ext>
          </c:extLst>
        </c:ser>
        <c:ser>
          <c:idx val="2"/>
          <c:order val="2"/>
          <c:spPr>
            <a:ln w="28575" cap="rnd">
              <a:noFill/>
              <a:round/>
            </a:ln>
            <a:effectLst/>
          </c:spPr>
          <c:marker>
            <c:symbol val="dash"/>
            <c:size val="5"/>
            <c:spPr>
              <a:solidFill>
                <a:schemeClr val="tx1"/>
              </a:solidFill>
              <a:ln w="9525">
                <a:noFill/>
              </a:ln>
              <a:effectLst/>
            </c:spPr>
          </c:marker>
          <c:cat>
            <c:strRef>
              <c:f>グラフ!$B$116:$G$116</c:f>
              <c:strCache>
                <c:ptCount val="6"/>
                <c:pt idx="0">
                  <c:v>OHDF</c:v>
                </c:pt>
                <c:pt idx="1">
                  <c:v>IHDF</c:v>
                </c:pt>
                <c:pt idx="2">
                  <c:v>HD:4hr</c:v>
                </c:pt>
                <c:pt idx="3">
                  <c:v>HD:4.5hr</c:v>
                </c:pt>
                <c:pt idx="4">
                  <c:v>HD:5hr</c:v>
                </c:pt>
                <c:pt idx="5">
                  <c:v>HD+ﾘｸｾﾙ</c:v>
                </c:pt>
              </c:strCache>
            </c:strRef>
          </c:cat>
          <c:val>
            <c:numRef>
              <c:f>グラフ!$B$119:$G$119</c:f>
              <c:numCache>
                <c:formatCode>0.00_ </c:formatCode>
                <c:ptCount val="6"/>
                <c:pt idx="0">
                  <c:v>6</c:v>
                </c:pt>
                <c:pt idx="1">
                  <c:v>5.5</c:v>
                </c:pt>
                <c:pt idx="2">
                  <c:v>5.8</c:v>
                </c:pt>
                <c:pt idx="3">
                  <c:v>5.23</c:v>
                </c:pt>
                <c:pt idx="4">
                  <c:v>5.6</c:v>
                </c:pt>
                <c:pt idx="5">
                  <c:v>7.4</c:v>
                </c:pt>
              </c:numCache>
            </c:numRef>
          </c:val>
          <c:extLst xmlns:c16r2="http://schemas.microsoft.com/office/drawing/2015/06/chart">
            <c:ext xmlns:c16="http://schemas.microsoft.com/office/drawing/2014/chart" uri="{C3380CC4-5D6E-409C-BE32-E72D297353CC}">
              <c16:uniqueId val="{00000002-EBD2-4E02-8AE4-BA4BC16BBA91}"/>
            </c:ext>
          </c:extLst>
        </c:ser>
        <c:dLbls/>
        <c:hiLowLines/>
        <c:marker val="1"/>
        <c:axId val="96107136"/>
        <c:axId val="96121216"/>
      </c:lineChart>
      <c:catAx>
        <c:axId val="96107136"/>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121216"/>
        <c:crosses val="autoZero"/>
        <c:auto val="1"/>
        <c:lblAlgn val="ctr"/>
        <c:lblOffset val="100"/>
      </c:catAx>
      <c:valAx>
        <c:axId val="96121216"/>
        <c:scaling>
          <c:orientation val="minMax"/>
          <c:max val="9"/>
          <c:min val="2"/>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107136"/>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ja-JP" altLang="en-US" sz="1600" b="1">
                <a:solidFill>
                  <a:schemeClr val="tx1"/>
                </a:solidFill>
              </a:rPr>
              <a:t>補正</a:t>
            </a:r>
            <a:r>
              <a:rPr lang="en-US" altLang="ja-JP" sz="1600" b="1">
                <a:solidFill>
                  <a:schemeClr val="tx1"/>
                </a:solidFill>
              </a:rPr>
              <a:t>Ca</a:t>
            </a:r>
            <a:endParaRPr lang="ja-JP" altLang="en-US" sz="1600" b="1">
              <a:solidFill>
                <a:schemeClr val="tx1"/>
              </a:solidFill>
            </a:endParaRPr>
          </a:p>
        </c:rich>
      </c:tx>
      <c:layout>
        <c:manualLayout>
          <c:xMode val="edge"/>
          <c:yMode val="edge"/>
          <c:x val="0.45068003437050869"/>
          <c:y val="3.1259389887142441E-2"/>
        </c:manualLayout>
      </c:layout>
      <c:spPr>
        <a:noFill/>
        <a:ln>
          <a:noFill/>
        </a:ln>
        <a:effectLst/>
      </c:spPr>
    </c:title>
    <c:plotArea>
      <c:layout>
        <c:manualLayout>
          <c:layoutTarget val="inner"/>
          <c:xMode val="edge"/>
          <c:yMode val="edge"/>
          <c:x val="0.15758525689637404"/>
          <c:y val="0.10561016104390658"/>
          <c:w val="0.80562023968094043"/>
          <c:h val="0.78204840074424231"/>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グラフ!$B$122:$G$122</c:f>
              <c:strCache>
                <c:ptCount val="6"/>
                <c:pt idx="0">
                  <c:v>OHDF</c:v>
                </c:pt>
                <c:pt idx="1">
                  <c:v>IHDF</c:v>
                </c:pt>
                <c:pt idx="2">
                  <c:v>HD:4hr</c:v>
                </c:pt>
                <c:pt idx="3">
                  <c:v>HD:4.5hr</c:v>
                </c:pt>
                <c:pt idx="4">
                  <c:v>HD:5hr</c:v>
                </c:pt>
                <c:pt idx="5">
                  <c:v>HD+ﾘｸｾﾙ</c:v>
                </c:pt>
              </c:strCache>
            </c:strRef>
          </c:cat>
          <c:val>
            <c:numRef>
              <c:f>グラフ!$B$123:$G$123</c:f>
              <c:numCache>
                <c:formatCode>0.00_ </c:formatCode>
                <c:ptCount val="6"/>
                <c:pt idx="0">
                  <c:v>9.06</c:v>
                </c:pt>
                <c:pt idx="1">
                  <c:v>9.2000000000000011</c:v>
                </c:pt>
                <c:pt idx="2">
                  <c:v>9.07</c:v>
                </c:pt>
                <c:pt idx="3">
                  <c:v>9.49</c:v>
                </c:pt>
                <c:pt idx="4">
                  <c:v>9.43</c:v>
                </c:pt>
                <c:pt idx="5">
                  <c:v>9.39</c:v>
                </c:pt>
              </c:numCache>
            </c:numRef>
          </c:val>
          <c:extLst xmlns:c16r2="http://schemas.microsoft.com/office/drawing/2015/06/chart">
            <c:ext xmlns:c16="http://schemas.microsoft.com/office/drawing/2014/chart" uri="{C3380CC4-5D6E-409C-BE32-E72D297353CC}">
              <c16:uniqueId val="{00000000-C1E9-4F46-B5E7-B608883F487B}"/>
            </c:ext>
          </c:extLst>
        </c:ser>
        <c:ser>
          <c:idx val="1"/>
          <c:order val="1"/>
          <c:spPr>
            <a:ln w="28575" cap="rnd">
              <a:noFill/>
              <a:round/>
            </a:ln>
            <a:effectLst/>
          </c:spPr>
          <c:marker>
            <c:symbol val="dash"/>
            <c:size val="5"/>
            <c:spPr>
              <a:solidFill>
                <a:schemeClr val="tx1"/>
              </a:solidFill>
              <a:ln w="9525">
                <a:noFill/>
              </a:ln>
              <a:effectLst/>
            </c:spPr>
          </c:marker>
          <c:cat>
            <c:strRef>
              <c:f>グラフ!$B$122:$G$122</c:f>
              <c:strCache>
                <c:ptCount val="6"/>
                <c:pt idx="0">
                  <c:v>OHDF</c:v>
                </c:pt>
                <c:pt idx="1">
                  <c:v>IHDF</c:v>
                </c:pt>
                <c:pt idx="2">
                  <c:v>HD:4hr</c:v>
                </c:pt>
                <c:pt idx="3">
                  <c:v>HD:4.5hr</c:v>
                </c:pt>
                <c:pt idx="4">
                  <c:v>HD:5hr</c:v>
                </c:pt>
                <c:pt idx="5">
                  <c:v>HD+ﾘｸｾﾙ</c:v>
                </c:pt>
              </c:strCache>
            </c:strRef>
          </c:cat>
          <c:val>
            <c:numRef>
              <c:f>グラフ!$B$124:$G$124</c:f>
              <c:numCache>
                <c:formatCode>0.00_ </c:formatCode>
                <c:ptCount val="6"/>
                <c:pt idx="0">
                  <c:v>8.7000000000000011</c:v>
                </c:pt>
                <c:pt idx="1">
                  <c:v>9</c:v>
                </c:pt>
                <c:pt idx="2">
                  <c:v>8.7000000000000011</c:v>
                </c:pt>
                <c:pt idx="3">
                  <c:v>9.18</c:v>
                </c:pt>
                <c:pt idx="4">
                  <c:v>9</c:v>
                </c:pt>
                <c:pt idx="5">
                  <c:v>9.08</c:v>
                </c:pt>
              </c:numCache>
            </c:numRef>
          </c:val>
          <c:extLst xmlns:c16r2="http://schemas.microsoft.com/office/drawing/2015/06/chart">
            <c:ext xmlns:c16="http://schemas.microsoft.com/office/drawing/2014/chart" uri="{C3380CC4-5D6E-409C-BE32-E72D297353CC}">
              <c16:uniqueId val="{00000001-C1E9-4F46-B5E7-B608883F487B}"/>
            </c:ext>
          </c:extLst>
        </c:ser>
        <c:ser>
          <c:idx val="2"/>
          <c:order val="2"/>
          <c:spPr>
            <a:ln w="28575" cap="rnd">
              <a:noFill/>
              <a:round/>
            </a:ln>
            <a:effectLst/>
          </c:spPr>
          <c:marker>
            <c:symbol val="dash"/>
            <c:size val="5"/>
            <c:spPr>
              <a:solidFill>
                <a:schemeClr val="tx1"/>
              </a:solidFill>
              <a:ln w="9525">
                <a:noFill/>
              </a:ln>
              <a:effectLst/>
            </c:spPr>
          </c:marker>
          <c:cat>
            <c:strRef>
              <c:f>グラフ!$B$122:$G$122</c:f>
              <c:strCache>
                <c:ptCount val="6"/>
                <c:pt idx="0">
                  <c:v>OHDF</c:v>
                </c:pt>
                <c:pt idx="1">
                  <c:v>IHDF</c:v>
                </c:pt>
                <c:pt idx="2">
                  <c:v>HD:4hr</c:v>
                </c:pt>
                <c:pt idx="3">
                  <c:v>HD:4.5hr</c:v>
                </c:pt>
                <c:pt idx="4">
                  <c:v>HD:5hr</c:v>
                </c:pt>
                <c:pt idx="5">
                  <c:v>HD+ﾘｸｾﾙ</c:v>
                </c:pt>
              </c:strCache>
            </c:strRef>
          </c:cat>
          <c:val>
            <c:numRef>
              <c:f>グラフ!$B$125:$G$125</c:f>
              <c:numCache>
                <c:formatCode>0.00_ </c:formatCode>
                <c:ptCount val="6"/>
                <c:pt idx="0">
                  <c:v>9.5</c:v>
                </c:pt>
                <c:pt idx="1">
                  <c:v>9.4</c:v>
                </c:pt>
                <c:pt idx="2">
                  <c:v>9.4</c:v>
                </c:pt>
                <c:pt idx="3">
                  <c:v>9.83</c:v>
                </c:pt>
                <c:pt idx="4">
                  <c:v>9.83</c:v>
                </c:pt>
                <c:pt idx="5">
                  <c:v>9.68</c:v>
                </c:pt>
              </c:numCache>
            </c:numRef>
          </c:val>
          <c:extLst xmlns:c16r2="http://schemas.microsoft.com/office/drawing/2015/06/chart">
            <c:ext xmlns:c16="http://schemas.microsoft.com/office/drawing/2014/chart" uri="{C3380CC4-5D6E-409C-BE32-E72D297353CC}">
              <c16:uniqueId val="{00000002-C1E9-4F46-B5E7-B608883F487B}"/>
            </c:ext>
          </c:extLst>
        </c:ser>
        <c:ser>
          <c:idx val="3"/>
          <c:order val="3"/>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グラフ!$B$122:$G$122</c:f>
              <c:strCache>
                <c:ptCount val="6"/>
                <c:pt idx="0">
                  <c:v>OHDF</c:v>
                </c:pt>
                <c:pt idx="1">
                  <c:v>IHDF</c:v>
                </c:pt>
                <c:pt idx="2">
                  <c:v>HD:4hr</c:v>
                </c:pt>
                <c:pt idx="3">
                  <c:v>HD:4.5hr</c:v>
                </c:pt>
                <c:pt idx="4">
                  <c:v>HD:5hr</c:v>
                </c:pt>
                <c:pt idx="5">
                  <c:v>HD+ﾘｸｾﾙ</c:v>
                </c:pt>
              </c:strCache>
            </c:strRef>
          </c:cat>
          <c:val>
            <c:numRef>
              <c:f>グラフ!$B$126:$G$126</c:f>
              <c:numCache>
                <c:formatCode>General</c:formatCode>
                <c:ptCount val="6"/>
              </c:numCache>
            </c:numRef>
          </c:val>
          <c:extLst xmlns:c16r2="http://schemas.microsoft.com/office/drawing/2015/06/chart">
            <c:ext xmlns:c16="http://schemas.microsoft.com/office/drawing/2014/chart" uri="{C3380CC4-5D6E-409C-BE32-E72D297353CC}">
              <c16:uniqueId val="{00000003-C1E9-4F46-B5E7-B608883F487B}"/>
            </c:ext>
          </c:extLst>
        </c:ser>
        <c:dLbls/>
        <c:hiLowLines/>
        <c:marker val="1"/>
        <c:axId val="96289536"/>
        <c:axId val="96291072"/>
      </c:lineChart>
      <c:catAx>
        <c:axId val="96289536"/>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291072"/>
        <c:crosses val="autoZero"/>
        <c:auto val="1"/>
        <c:lblAlgn val="ctr"/>
        <c:lblOffset val="100"/>
      </c:catAx>
      <c:valAx>
        <c:axId val="96291072"/>
        <c:scaling>
          <c:orientation val="minMax"/>
          <c:max val="10.200000000000001"/>
          <c:min val="8.4"/>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289536"/>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a:solidFill>
                  <a:schemeClr val="tx1"/>
                </a:solidFill>
              </a:rPr>
              <a:t>Ferritin</a:t>
            </a:r>
            <a:endParaRPr lang="ja-JP" altLang="en-US" sz="1600" b="1">
              <a:solidFill>
                <a:schemeClr val="tx1"/>
              </a:solidFill>
            </a:endParaRPr>
          </a:p>
        </c:rich>
      </c:tx>
      <c:layout>
        <c:manualLayout>
          <c:xMode val="edge"/>
          <c:yMode val="edge"/>
          <c:x val="0.46299900606631861"/>
          <c:y val="2.2898799726256178E-2"/>
        </c:manualLayout>
      </c:layout>
      <c:spPr>
        <a:noFill/>
        <a:ln>
          <a:noFill/>
        </a:ln>
        <a:effectLst/>
      </c:spPr>
    </c:title>
    <c:plotArea>
      <c:layout>
        <c:manualLayout>
          <c:layoutTarget val="inner"/>
          <c:xMode val="edge"/>
          <c:yMode val="edge"/>
          <c:x val="0.17934083164153136"/>
          <c:y val="8.6735564740897025E-2"/>
          <c:w val="0.76790364583333348"/>
          <c:h val="0.79216556326313414"/>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2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グラフ!$B$128:$G$128</c:f>
              <c:strCache>
                <c:ptCount val="6"/>
                <c:pt idx="0">
                  <c:v>OHDF</c:v>
                </c:pt>
                <c:pt idx="1">
                  <c:v>IHDF</c:v>
                </c:pt>
                <c:pt idx="2">
                  <c:v>HD:4hr</c:v>
                </c:pt>
                <c:pt idx="3">
                  <c:v>HD:4.5hr</c:v>
                </c:pt>
                <c:pt idx="4">
                  <c:v>HD:5hr</c:v>
                </c:pt>
                <c:pt idx="5">
                  <c:v>HD+ﾘｸｾﾙ</c:v>
                </c:pt>
              </c:strCache>
            </c:strRef>
          </c:cat>
          <c:val>
            <c:numRef>
              <c:f>グラフ!$B$129:$G$129</c:f>
              <c:numCache>
                <c:formatCode>0.00_ </c:formatCode>
                <c:ptCount val="6"/>
                <c:pt idx="0">
                  <c:v>169.51</c:v>
                </c:pt>
                <c:pt idx="1">
                  <c:v>193.94</c:v>
                </c:pt>
                <c:pt idx="2">
                  <c:v>210.38000000000014</c:v>
                </c:pt>
                <c:pt idx="3">
                  <c:v>124.35</c:v>
                </c:pt>
                <c:pt idx="4">
                  <c:v>179.08</c:v>
                </c:pt>
                <c:pt idx="5">
                  <c:v>39.839999999999996</c:v>
                </c:pt>
              </c:numCache>
            </c:numRef>
          </c:val>
          <c:extLst xmlns:c16r2="http://schemas.microsoft.com/office/drawing/2015/06/chart">
            <c:ext xmlns:c16="http://schemas.microsoft.com/office/drawing/2014/chart" uri="{C3380CC4-5D6E-409C-BE32-E72D297353CC}">
              <c16:uniqueId val="{00000000-2579-49F9-A7BD-51DE32DA7D99}"/>
            </c:ext>
          </c:extLst>
        </c:ser>
        <c:ser>
          <c:idx val="1"/>
          <c:order val="1"/>
          <c:spPr>
            <a:ln w="28575" cap="rnd">
              <a:noFill/>
              <a:round/>
            </a:ln>
            <a:effectLst/>
          </c:spPr>
          <c:marker>
            <c:symbol val="dash"/>
            <c:size val="5"/>
            <c:spPr>
              <a:solidFill>
                <a:schemeClr val="tx1"/>
              </a:solidFill>
              <a:ln w="9525">
                <a:noFill/>
              </a:ln>
              <a:effectLst/>
            </c:spPr>
          </c:marker>
          <c:cat>
            <c:strRef>
              <c:f>グラフ!$B$128:$G$128</c:f>
              <c:strCache>
                <c:ptCount val="6"/>
                <c:pt idx="0">
                  <c:v>OHDF</c:v>
                </c:pt>
                <c:pt idx="1">
                  <c:v>IHDF</c:v>
                </c:pt>
                <c:pt idx="2">
                  <c:v>HD:4hr</c:v>
                </c:pt>
                <c:pt idx="3">
                  <c:v>HD:4.5hr</c:v>
                </c:pt>
                <c:pt idx="4">
                  <c:v>HD:5hr</c:v>
                </c:pt>
                <c:pt idx="5">
                  <c:v>HD+ﾘｸｾﾙ</c:v>
                </c:pt>
              </c:strCache>
            </c:strRef>
          </c:cat>
          <c:val>
            <c:numRef>
              <c:f>グラフ!$B$130:$G$130</c:f>
              <c:numCache>
                <c:formatCode>0.00_ </c:formatCode>
                <c:ptCount val="6"/>
                <c:pt idx="0">
                  <c:v>87.4</c:v>
                </c:pt>
                <c:pt idx="1">
                  <c:v>113.14999999999999</c:v>
                </c:pt>
                <c:pt idx="2">
                  <c:v>134.65</c:v>
                </c:pt>
                <c:pt idx="3">
                  <c:v>117</c:v>
                </c:pt>
                <c:pt idx="4">
                  <c:v>100.58</c:v>
                </c:pt>
                <c:pt idx="5">
                  <c:v>33.4</c:v>
                </c:pt>
              </c:numCache>
            </c:numRef>
          </c:val>
          <c:extLst xmlns:c16r2="http://schemas.microsoft.com/office/drawing/2015/06/chart">
            <c:ext xmlns:c16="http://schemas.microsoft.com/office/drawing/2014/chart" uri="{C3380CC4-5D6E-409C-BE32-E72D297353CC}">
              <c16:uniqueId val="{00000001-2579-49F9-A7BD-51DE32DA7D99}"/>
            </c:ext>
          </c:extLst>
        </c:ser>
        <c:ser>
          <c:idx val="2"/>
          <c:order val="2"/>
          <c:spPr>
            <a:ln w="28575" cap="rnd">
              <a:noFill/>
              <a:round/>
            </a:ln>
            <a:effectLst/>
          </c:spPr>
          <c:marker>
            <c:symbol val="dash"/>
            <c:size val="5"/>
            <c:spPr>
              <a:solidFill>
                <a:schemeClr val="tx1"/>
              </a:solidFill>
              <a:ln w="9525">
                <a:noFill/>
              </a:ln>
              <a:effectLst/>
            </c:spPr>
          </c:marker>
          <c:cat>
            <c:strRef>
              <c:f>グラフ!$B$128:$G$128</c:f>
              <c:strCache>
                <c:ptCount val="6"/>
                <c:pt idx="0">
                  <c:v>OHDF</c:v>
                </c:pt>
                <c:pt idx="1">
                  <c:v>IHDF</c:v>
                </c:pt>
                <c:pt idx="2">
                  <c:v>HD:4hr</c:v>
                </c:pt>
                <c:pt idx="3">
                  <c:v>HD:4.5hr</c:v>
                </c:pt>
                <c:pt idx="4">
                  <c:v>HD:5hr</c:v>
                </c:pt>
                <c:pt idx="5">
                  <c:v>HD+ﾘｸｾﾙ</c:v>
                </c:pt>
              </c:strCache>
            </c:strRef>
          </c:cat>
          <c:val>
            <c:numRef>
              <c:f>グラフ!$B$131:$G$131</c:f>
              <c:numCache>
                <c:formatCode>0.00_ </c:formatCode>
                <c:ptCount val="6"/>
                <c:pt idx="0">
                  <c:v>236.13</c:v>
                </c:pt>
                <c:pt idx="1">
                  <c:v>286.8</c:v>
                </c:pt>
                <c:pt idx="2">
                  <c:v>265.39999999999969</c:v>
                </c:pt>
                <c:pt idx="3">
                  <c:v>148.80000000000001</c:v>
                </c:pt>
                <c:pt idx="4">
                  <c:v>237.63</c:v>
                </c:pt>
                <c:pt idx="5">
                  <c:v>43.9</c:v>
                </c:pt>
              </c:numCache>
            </c:numRef>
          </c:val>
          <c:extLst xmlns:c16r2="http://schemas.microsoft.com/office/drawing/2015/06/chart">
            <c:ext xmlns:c16="http://schemas.microsoft.com/office/drawing/2014/chart" uri="{C3380CC4-5D6E-409C-BE32-E72D297353CC}">
              <c16:uniqueId val="{00000002-2579-49F9-A7BD-51DE32DA7D99}"/>
            </c:ext>
          </c:extLst>
        </c:ser>
        <c:dLbls/>
        <c:hiLowLines/>
        <c:marker val="1"/>
        <c:axId val="96539776"/>
        <c:axId val="96541312"/>
      </c:lineChart>
      <c:catAx>
        <c:axId val="96539776"/>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541312"/>
        <c:crosses val="autoZero"/>
        <c:auto val="1"/>
        <c:lblAlgn val="ctr"/>
        <c:lblOffset val="100"/>
      </c:catAx>
      <c:valAx>
        <c:axId val="96541312"/>
        <c:scaling>
          <c:orientation val="minMax"/>
          <c:max val="400"/>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539776"/>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a:solidFill>
                  <a:schemeClr val="tx1"/>
                </a:solidFill>
              </a:rPr>
              <a:t>TSAT</a:t>
            </a:r>
            <a:endParaRPr lang="ja-JP" altLang="en-US" sz="1600" b="1">
              <a:solidFill>
                <a:schemeClr val="tx1"/>
              </a:solidFill>
            </a:endParaRPr>
          </a:p>
        </c:rich>
      </c:tx>
      <c:layout>
        <c:manualLayout>
          <c:xMode val="edge"/>
          <c:yMode val="edge"/>
          <c:x val="0.46997876609303435"/>
          <c:y val="2.9578822029235292E-2"/>
        </c:manualLayout>
      </c:layout>
      <c:spPr>
        <a:noFill/>
        <a:ln>
          <a:noFill/>
        </a:ln>
        <a:effectLst/>
      </c:spPr>
    </c:title>
    <c:plotArea>
      <c:layout>
        <c:manualLayout>
          <c:layoutTarget val="inner"/>
          <c:xMode val="edge"/>
          <c:yMode val="edge"/>
          <c:x val="0.15407172442519221"/>
          <c:y val="9.1423209088694724E-2"/>
          <c:w val="0.79727521992260786"/>
          <c:h val="0.7912198847502202"/>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グラフ!$B$134:$G$134</c:f>
              <c:strCache>
                <c:ptCount val="6"/>
                <c:pt idx="0">
                  <c:v>OHDF</c:v>
                </c:pt>
                <c:pt idx="1">
                  <c:v>IHDF</c:v>
                </c:pt>
                <c:pt idx="2">
                  <c:v>HD:4hr</c:v>
                </c:pt>
                <c:pt idx="3">
                  <c:v>HD:4.5hr</c:v>
                </c:pt>
                <c:pt idx="4">
                  <c:v>HD:5hr</c:v>
                </c:pt>
                <c:pt idx="5">
                  <c:v>HD+ﾘｸｾﾙ</c:v>
                </c:pt>
              </c:strCache>
            </c:strRef>
          </c:cat>
          <c:val>
            <c:numRef>
              <c:f>グラフ!$B$135:$G$135</c:f>
              <c:numCache>
                <c:formatCode>0.00_ </c:formatCode>
                <c:ptCount val="6"/>
                <c:pt idx="0">
                  <c:v>29.59</c:v>
                </c:pt>
                <c:pt idx="1">
                  <c:v>32.870000000000005</c:v>
                </c:pt>
                <c:pt idx="2">
                  <c:v>29.39</c:v>
                </c:pt>
                <c:pt idx="3">
                  <c:v>25.39</c:v>
                </c:pt>
                <c:pt idx="4">
                  <c:v>28.56</c:v>
                </c:pt>
                <c:pt idx="5">
                  <c:v>12.79</c:v>
                </c:pt>
              </c:numCache>
            </c:numRef>
          </c:val>
          <c:extLst xmlns:c16r2="http://schemas.microsoft.com/office/drawing/2015/06/chart">
            <c:ext xmlns:c16="http://schemas.microsoft.com/office/drawing/2014/chart" uri="{C3380CC4-5D6E-409C-BE32-E72D297353CC}">
              <c16:uniqueId val="{00000000-F956-4DFF-920A-B502570213E8}"/>
            </c:ext>
          </c:extLst>
        </c:ser>
        <c:ser>
          <c:idx val="1"/>
          <c:order val="1"/>
          <c:spPr>
            <a:ln w="28575" cap="rnd">
              <a:noFill/>
              <a:round/>
            </a:ln>
            <a:effectLst/>
          </c:spPr>
          <c:marker>
            <c:symbol val="dash"/>
            <c:size val="5"/>
            <c:spPr>
              <a:solidFill>
                <a:schemeClr val="tx1"/>
              </a:solidFill>
              <a:ln w="9525">
                <a:noFill/>
              </a:ln>
              <a:effectLst/>
            </c:spPr>
          </c:marker>
          <c:cat>
            <c:strRef>
              <c:f>グラフ!$B$134:$G$134</c:f>
              <c:strCache>
                <c:ptCount val="6"/>
                <c:pt idx="0">
                  <c:v>OHDF</c:v>
                </c:pt>
                <c:pt idx="1">
                  <c:v>IHDF</c:v>
                </c:pt>
                <c:pt idx="2">
                  <c:v>HD:4hr</c:v>
                </c:pt>
                <c:pt idx="3">
                  <c:v>HD:4.5hr</c:v>
                </c:pt>
                <c:pt idx="4">
                  <c:v>HD:5hr</c:v>
                </c:pt>
                <c:pt idx="5">
                  <c:v>HD+ﾘｸｾﾙ</c:v>
                </c:pt>
              </c:strCache>
            </c:strRef>
          </c:cat>
          <c:val>
            <c:numRef>
              <c:f>グラフ!$B$136:$G$136</c:f>
              <c:numCache>
                <c:formatCode>0.00_ </c:formatCode>
                <c:ptCount val="6"/>
                <c:pt idx="0">
                  <c:v>20.55</c:v>
                </c:pt>
                <c:pt idx="1">
                  <c:v>23.330000000000005</c:v>
                </c:pt>
                <c:pt idx="2">
                  <c:v>22.86</c:v>
                </c:pt>
                <c:pt idx="3">
                  <c:v>18.010000000000005</c:v>
                </c:pt>
                <c:pt idx="4">
                  <c:v>23.86</c:v>
                </c:pt>
                <c:pt idx="5">
                  <c:v>10.16</c:v>
                </c:pt>
              </c:numCache>
            </c:numRef>
          </c:val>
          <c:extLst xmlns:c16r2="http://schemas.microsoft.com/office/drawing/2015/06/chart">
            <c:ext xmlns:c16="http://schemas.microsoft.com/office/drawing/2014/chart" uri="{C3380CC4-5D6E-409C-BE32-E72D297353CC}">
              <c16:uniqueId val="{00000001-F956-4DFF-920A-B502570213E8}"/>
            </c:ext>
          </c:extLst>
        </c:ser>
        <c:ser>
          <c:idx val="2"/>
          <c:order val="2"/>
          <c:spPr>
            <a:ln w="28575" cap="rnd">
              <a:noFill/>
              <a:round/>
            </a:ln>
            <a:effectLst/>
          </c:spPr>
          <c:marker>
            <c:symbol val="dash"/>
            <c:size val="5"/>
            <c:spPr>
              <a:solidFill>
                <a:schemeClr val="tx1"/>
              </a:solidFill>
              <a:ln w="9525">
                <a:noFill/>
              </a:ln>
              <a:effectLst/>
            </c:spPr>
          </c:marker>
          <c:cat>
            <c:strRef>
              <c:f>グラフ!$B$134:$G$134</c:f>
              <c:strCache>
                <c:ptCount val="6"/>
                <c:pt idx="0">
                  <c:v>OHDF</c:v>
                </c:pt>
                <c:pt idx="1">
                  <c:v>IHDF</c:v>
                </c:pt>
                <c:pt idx="2">
                  <c:v>HD:4hr</c:v>
                </c:pt>
                <c:pt idx="3">
                  <c:v>HD:4.5hr</c:v>
                </c:pt>
                <c:pt idx="4">
                  <c:v>HD:5hr</c:v>
                </c:pt>
                <c:pt idx="5">
                  <c:v>HD+ﾘｸｾﾙ</c:v>
                </c:pt>
              </c:strCache>
            </c:strRef>
          </c:cat>
          <c:val>
            <c:numRef>
              <c:f>グラフ!$B$137:$G$137</c:f>
              <c:numCache>
                <c:formatCode>0.00_ </c:formatCode>
                <c:ptCount val="6"/>
                <c:pt idx="0">
                  <c:v>36.68</c:v>
                </c:pt>
                <c:pt idx="1">
                  <c:v>36.92</c:v>
                </c:pt>
                <c:pt idx="2">
                  <c:v>33.949999999999996</c:v>
                </c:pt>
                <c:pt idx="3">
                  <c:v>31.459999999999987</c:v>
                </c:pt>
                <c:pt idx="4">
                  <c:v>33.270000000000003</c:v>
                </c:pt>
                <c:pt idx="5">
                  <c:v>13.52</c:v>
                </c:pt>
              </c:numCache>
            </c:numRef>
          </c:val>
          <c:extLst xmlns:c16r2="http://schemas.microsoft.com/office/drawing/2015/06/chart">
            <c:ext xmlns:c16="http://schemas.microsoft.com/office/drawing/2014/chart" uri="{C3380CC4-5D6E-409C-BE32-E72D297353CC}">
              <c16:uniqueId val="{00000002-F956-4DFF-920A-B502570213E8}"/>
            </c:ext>
          </c:extLst>
        </c:ser>
        <c:dLbls/>
        <c:hiLowLines/>
        <c:marker val="1"/>
        <c:axId val="96655232"/>
        <c:axId val="96656768"/>
      </c:lineChart>
      <c:catAx>
        <c:axId val="96655232"/>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656768"/>
        <c:crosses val="autoZero"/>
        <c:auto val="1"/>
        <c:lblAlgn val="ctr"/>
        <c:lblOffset val="100"/>
      </c:catAx>
      <c:valAx>
        <c:axId val="96656768"/>
        <c:scaling>
          <c:orientation val="minMax"/>
          <c:max val="50"/>
          <c:min val="5"/>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655232"/>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dirty="0">
                <a:solidFill>
                  <a:schemeClr val="tx1"/>
                </a:solidFill>
              </a:rPr>
              <a:t>静注鉄剤投与量</a:t>
            </a:r>
          </a:p>
        </c:rich>
      </c:tx>
      <c:layout>
        <c:manualLayout>
          <c:xMode val="edge"/>
          <c:yMode val="edge"/>
          <c:x val="0.36138047932507356"/>
          <c:y val="4.7199131090011906E-2"/>
        </c:manualLayout>
      </c:layout>
      <c:spPr>
        <a:noFill/>
        <a:ln>
          <a:noFill/>
        </a:ln>
        <a:effectLst/>
      </c:spPr>
    </c:title>
    <c:plotArea>
      <c:layout>
        <c:manualLayout>
          <c:layoutTarget val="inner"/>
          <c:xMode val="edge"/>
          <c:yMode val="edge"/>
          <c:x val="0.2006632900439359"/>
          <c:y val="0.11553953193544915"/>
          <c:w val="0.75765357044286474"/>
          <c:h val="0.75005532890268523"/>
        </c:manualLayout>
      </c:layout>
      <c:barChart>
        <c:barDir val="col"/>
        <c:grouping val="clustered"/>
        <c:ser>
          <c:idx val="0"/>
          <c:order val="0"/>
          <c:spPr>
            <a:solidFill>
              <a:schemeClr val="accent1"/>
            </a:solidFill>
            <a:ln>
              <a:noFill/>
            </a:ln>
            <a:effectLst/>
          </c:spPr>
          <c:dLbls>
            <c:spPr>
              <a:noFill/>
              <a:ln>
                <a:noFill/>
              </a:ln>
              <a:effectLst/>
            </c:spPr>
            <c:txPr>
              <a:bodyPr wrap="square" lIns="38100" tIns="19050" rIns="38100" bIns="19050" anchor="ctr">
                <a:spAutoFit/>
              </a:bodyPr>
              <a:lstStyle/>
              <a:p>
                <a:pPr>
                  <a:defRPr sz="1100"/>
                </a:pPr>
                <a:endParaRPr lang="ja-JP"/>
              </a:p>
            </c:txPr>
            <c:showVal val="1"/>
            <c:extLst xmlns:c16r2="http://schemas.microsoft.com/office/drawing/2015/06/chart">
              <c:ext xmlns:c15="http://schemas.microsoft.com/office/drawing/2012/chart" uri="{CE6537A1-D6FC-4f65-9D91-7224C49458BB}">
                <c15:showLeaderLines val="1"/>
              </c:ext>
            </c:extLst>
          </c:dLbls>
          <c:errBars>
            <c:errBarType val="plus"/>
            <c:errValType val="cust"/>
            <c:plus>
              <c:numRef>
                <c:f>グラフ!$B$142:$G$142</c:f>
                <c:numCache>
                  <c:formatCode>General</c:formatCode>
                  <c:ptCount val="6"/>
                  <c:pt idx="0">
                    <c:v>75.83</c:v>
                  </c:pt>
                  <c:pt idx="1">
                    <c:v>60.27</c:v>
                  </c:pt>
                  <c:pt idx="2">
                    <c:v>68.349999999999994</c:v>
                  </c:pt>
                  <c:pt idx="3">
                    <c:v>88.34</c:v>
                  </c:pt>
                  <c:pt idx="4">
                    <c:v>86.960000000000022</c:v>
                  </c:pt>
                  <c:pt idx="5">
                    <c:v>60.660000000000011</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グラフ!$B$140:$G$140</c:f>
              <c:strCache>
                <c:ptCount val="6"/>
                <c:pt idx="0">
                  <c:v>OHDF</c:v>
                </c:pt>
                <c:pt idx="1">
                  <c:v>IHDF</c:v>
                </c:pt>
                <c:pt idx="2">
                  <c:v>HD:4hr</c:v>
                </c:pt>
                <c:pt idx="3">
                  <c:v>HD:4.5hr</c:v>
                </c:pt>
                <c:pt idx="4">
                  <c:v>HD:5hr</c:v>
                </c:pt>
                <c:pt idx="5">
                  <c:v>HD+ﾘｸｾﾙ</c:v>
                </c:pt>
              </c:strCache>
            </c:strRef>
          </c:cat>
          <c:val>
            <c:numRef>
              <c:f>グラフ!$B$141:$G$141</c:f>
              <c:numCache>
                <c:formatCode>0.00_ </c:formatCode>
                <c:ptCount val="6"/>
                <c:pt idx="0">
                  <c:v>47.77</c:v>
                </c:pt>
                <c:pt idx="1">
                  <c:v>30</c:v>
                </c:pt>
                <c:pt idx="2">
                  <c:v>31.459999999999987</c:v>
                </c:pt>
                <c:pt idx="3">
                  <c:v>75.790000000000006</c:v>
                </c:pt>
                <c:pt idx="4">
                  <c:v>67.2</c:v>
                </c:pt>
                <c:pt idx="5">
                  <c:v>144</c:v>
                </c:pt>
              </c:numCache>
            </c:numRef>
          </c:val>
          <c:extLst xmlns:c16r2="http://schemas.microsoft.com/office/drawing/2015/06/chart">
            <c:ext xmlns:c16="http://schemas.microsoft.com/office/drawing/2014/chart" uri="{C3380CC4-5D6E-409C-BE32-E72D297353CC}">
              <c16:uniqueId val="{00000000-2D6C-47EC-ACD6-5B9B0DDB902D}"/>
            </c:ext>
          </c:extLst>
        </c:ser>
        <c:dLbls/>
        <c:gapWidth val="219"/>
        <c:overlap val="-27"/>
        <c:axId val="96685440"/>
        <c:axId val="96814208"/>
      </c:barChart>
      <c:catAx>
        <c:axId val="96685440"/>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814208"/>
        <c:crosses val="autoZero"/>
        <c:auto val="1"/>
        <c:lblAlgn val="ctr"/>
        <c:lblOffset val="100"/>
      </c:catAx>
      <c:valAx>
        <c:axId val="96814208"/>
        <c:scaling>
          <c:orientation val="minMax"/>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6685440"/>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noFill/>
    <a:ln>
      <a:noFill/>
    </a:ln>
    <a:effectLst/>
  </c:spPr>
  <c:txPr>
    <a:bodyPr/>
    <a:lstStyle/>
    <a:p>
      <a:pPr>
        <a:defRPr/>
      </a:pPr>
      <a:endParaRPr lang="ja-JP"/>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baseline="0">
                <a:solidFill>
                  <a:schemeClr val="tx1"/>
                </a:solidFill>
              </a:rPr>
              <a:t>WBC</a:t>
            </a:r>
            <a:endParaRPr lang="ja-JP" altLang="en-US" sz="1600" b="1" baseline="0">
              <a:solidFill>
                <a:schemeClr val="tx1"/>
              </a:solidFill>
            </a:endParaRPr>
          </a:p>
        </c:rich>
      </c:tx>
      <c:layout/>
      <c:spPr>
        <a:noFill/>
        <a:ln>
          <a:noFill/>
        </a:ln>
        <a:effectLst/>
      </c:spPr>
    </c:title>
    <c:plotArea>
      <c:layout>
        <c:manualLayout>
          <c:layoutTarget val="inner"/>
          <c:xMode val="edge"/>
          <c:yMode val="edge"/>
          <c:x val="0.1306097702699443"/>
          <c:y val="7.7116634326916941E-2"/>
          <c:w val="0.7140565762613007"/>
          <c:h val="0.81804927783299952"/>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numFmt formatCode="#,##0;[Red]\-#,##0" sourceLinked="0"/>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グラフ!$B$145:$G$145</c:f>
              <c:strCache>
                <c:ptCount val="6"/>
                <c:pt idx="0">
                  <c:v>OHDF</c:v>
                </c:pt>
                <c:pt idx="1">
                  <c:v>IHDF</c:v>
                </c:pt>
                <c:pt idx="2">
                  <c:v>HD:4hr</c:v>
                </c:pt>
                <c:pt idx="3">
                  <c:v>HD:4.5hr</c:v>
                </c:pt>
                <c:pt idx="4">
                  <c:v>HD:5hr</c:v>
                </c:pt>
                <c:pt idx="5">
                  <c:v>HD+ﾘｸｾﾙ</c:v>
                </c:pt>
              </c:strCache>
            </c:strRef>
          </c:cat>
          <c:val>
            <c:numRef>
              <c:f>グラフ!$B$146:$G$146</c:f>
              <c:numCache>
                <c:formatCode>0.00_);[Red]\(0.00\)</c:formatCode>
                <c:ptCount val="6"/>
                <c:pt idx="0">
                  <c:v>5998.38</c:v>
                </c:pt>
                <c:pt idx="1">
                  <c:v>5847.99</c:v>
                </c:pt>
                <c:pt idx="2">
                  <c:v>6141.81</c:v>
                </c:pt>
                <c:pt idx="3">
                  <c:v>5283.6100000000024</c:v>
                </c:pt>
                <c:pt idx="4">
                  <c:v>5504.42</c:v>
                </c:pt>
                <c:pt idx="5">
                  <c:v>5501</c:v>
                </c:pt>
              </c:numCache>
            </c:numRef>
          </c:val>
          <c:extLst xmlns:c16r2="http://schemas.microsoft.com/office/drawing/2015/06/chart">
            <c:ext xmlns:c16="http://schemas.microsoft.com/office/drawing/2014/chart" uri="{C3380CC4-5D6E-409C-BE32-E72D297353CC}">
              <c16:uniqueId val="{00000000-AE16-42D1-9C90-57C8654B8B42}"/>
            </c:ext>
          </c:extLst>
        </c:ser>
        <c:ser>
          <c:idx val="1"/>
          <c:order val="1"/>
          <c:spPr>
            <a:ln w="28575" cap="rnd">
              <a:noFill/>
              <a:round/>
            </a:ln>
            <a:effectLst/>
          </c:spPr>
          <c:marker>
            <c:symbol val="dash"/>
            <c:size val="5"/>
            <c:spPr>
              <a:solidFill>
                <a:schemeClr val="tx1"/>
              </a:solidFill>
              <a:ln w="9525">
                <a:noFill/>
              </a:ln>
              <a:effectLst/>
            </c:spPr>
          </c:marker>
          <c:cat>
            <c:strRef>
              <c:f>グラフ!$B$145:$G$145</c:f>
              <c:strCache>
                <c:ptCount val="6"/>
                <c:pt idx="0">
                  <c:v>OHDF</c:v>
                </c:pt>
                <c:pt idx="1">
                  <c:v>IHDF</c:v>
                </c:pt>
                <c:pt idx="2">
                  <c:v>HD:4hr</c:v>
                </c:pt>
                <c:pt idx="3">
                  <c:v>HD:4.5hr</c:v>
                </c:pt>
                <c:pt idx="4">
                  <c:v>HD:5hr</c:v>
                </c:pt>
                <c:pt idx="5">
                  <c:v>HD+ﾘｸｾﾙ</c:v>
                </c:pt>
              </c:strCache>
            </c:strRef>
          </c:cat>
          <c:val>
            <c:numRef>
              <c:f>グラフ!$B$147:$G$147</c:f>
              <c:numCache>
                <c:formatCode>0.00_);[Red]\(0.00\)</c:formatCode>
                <c:ptCount val="6"/>
                <c:pt idx="0">
                  <c:v>4715</c:v>
                </c:pt>
                <c:pt idx="1">
                  <c:v>4790</c:v>
                </c:pt>
                <c:pt idx="2">
                  <c:v>4747.5</c:v>
                </c:pt>
                <c:pt idx="3">
                  <c:v>4595</c:v>
                </c:pt>
                <c:pt idx="4">
                  <c:v>4155</c:v>
                </c:pt>
                <c:pt idx="5">
                  <c:v>5217.5</c:v>
                </c:pt>
              </c:numCache>
            </c:numRef>
          </c:val>
          <c:extLst xmlns:c16r2="http://schemas.microsoft.com/office/drawing/2015/06/chart">
            <c:ext xmlns:c16="http://schemas.microsoft.com/office/drawing/2014/chart" uri="{C3380CC4-5D6E-409C-BE32-E72D297353CC}">
              <c16:uniqueId val="{00000001-AE16-42D1-9C90-57C8654B8B42}"/>
            </c:ext>
          </c:extLst>
        </c:ser>
        <c:ser>
          <c:idx val="2"/>
          <c:order val="2"/>
          <c:spPr>
            <a:ln w="28575" cap="rnd">
              <a:noFill/>
              <a:round/>
            </a:ln>
            <a:effectLst/>
          </c:spPr>
          <c:marker>
            <c:symbol val="dash"/>
            <c:size val="5"/>
            <c:spPr>
              <a:solidFill>
                <a:schemeClr val="tx1"/>
              </a:solidFill>
              <a:ln w="9525">
                <a:noFill/>
              </a:ln>
              <a:effectLst/>
            </c:spPr>
          </c:marker>
          <c:cat>
            <c:strRef>
              <c:f>グラフ!$B$145:$G$145</c:f>
              <c:strCache>
                <c:ptCount val="6"/>
                <c:pt idx="0">
                  <c:v>OHDF</c:v>
                </c:pt>
                <c:pt idx="1">
                  <c:v>IHDF</c:v>
                </c:pt>
                <c:pt idx="2">
                  <c:v>HD:4hr</c:v>
                </c:pt>
                <c:pt idx="3">
                  <c:v>HD:4.5hr</c:v>
                </c:pt>
                <c:pt idx="4">
                  <c:v>HD:5hr</c:v>
                </c:pt>
                <c:pt idx="5">
                  <c:v>HD+ﾘｸｾﾙ</c:v>
                </c:pt>
              </c:strCache>
            </c:strRef>
          </c:cat>
          <c:val>
            <c:numRef>
              <c:f>グラフ!$B$148:$G$148</c:f>
              <c:numCache>
                <c:formatCode>0.00_);[Red]\(0.00\)</c:formatCode>
                <c:ptCount val="6"/>
                <c:pt idx="0">
                  <c:v>6710</c:v>
                </c:pt>
                <c:pt idx="1">
                  <c:v>6935</c:v>
                </c:pt>
                <c:pt idx="2">
                  <c:v>7370</c:v>
                </c:pt>
                <c:pt idx="3">
                  <c:v>6082.5</c:v>
                </c:pt>
                <c:pt idx="4">
                  <c:v>6542.5</c:v>
                </c:pt>
                <c:pt idx="5">
                  <c:v>5787.5</c:v>
                </c:pt>
              </c:numCache>
            </c:numRef>
          </c:val>
          <c:extLst xmlns:c16r2="http://schemas.microsoft.com/office/drawing/2015/06/chart">
            <c:ext xmlns:c16="http://schemas.microsoft.com/office/drawing/2014/chart" uri="{C3380CC4-5D6E-409C-BE32-E72D297353CC}">
              <c16:uniqueId val="{00000002-AE16-42D1-9C90-57C8654B8B42}"/>
            </c:ext>
          </c:extLst>
        </c:ser>
        <c:dLbls/>
        <c:hiLowLines/>
        <c:marker val="1"/>
        <c:axId val="97045888"/>
        <c:axId val="97051776"/>
      </c:lineChart>
      <c:catAx>
        <c:axId val="97045888"/>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7051776"/>
        <c:crosses val="autoZero"/>
        <c:auto val="1"/>
        <c:lblAlgn val="ctr"/>
        <c:lblOffset val="100"/>
      </c:catAx>
      <c:valAx>
        <c:axId val="97051776"/>
        <c:scaling>
          <c:orientation val="minMax"/>
          <c:max val="10000"/>
          <c:min val="2000"/>
        </c:scaling>
        <c:axPos val="l"/>
        <c:majorGridlines>
          <c:spPr>
            <a:ln w="9525" cap="flat" cmpd="sng" algn="ctr">
              <a:solidFill>
                <a:schemeClr val="tx1">
                  <a:lumMod val="15000"/>
                  <a:lumOff val="85000"/>
                </a:schemeClr>
              </a:solidFill>
              <a:round/>
            </a:ln>
            <a:effectLst/>
          </c:spPr>
        </c:majorGridlines>
        <c:numFmt formatCode="#,##0;[Red]\-#,##0" sourceLinked="0"/>
        <c:majorTickMark val="cross"/>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7045888"/>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baseline="0">
                <a:solidFill>
                  <a:schemeClr val="tx1"/>
                </a:solidFill>
              </a:rPr>
              <a:t>CRP</a:t>
            </a:r>
            <a:endParaRPr lang="ja-JP" altLang="en-US" sz="1600" b="1" baseline="0">
              <a:solidFill>
                <a:schemeClr val="tx1"/>
              </a:solidFill>
            </a:endParaRPr>
          </a:p>
        </c:rich>
      </c:tx>
      <c:layout>
        <c:manualLayout>
          <c:xMode val="edge"/>
          <c:yMode val="edge"/>
          <c:x val="0.45556233595800533"/>
          <c:y val="3.759003850167094E-2"/>
        </c:manualLayout>
      </c:layout>
      <c:spPr>
        <a:noFill/>
        <a:ln>
          <a:noFill/>
        </a:ln>
        <a:effectLst/>
      </c:spPr>
    </c:title>
    <c:plotArea>
      <c:layout>
        <c:manualLayout>
          <c:layoutTarget val="inner"/>
          <c:xMode val="edge"/>
          <c:yMode val="edge"/>
          <c:x val="0.15515791776027996"/>
          <c:y val="9.9062281464736779E-2"/>
          <c:w val="0.71712729658792662"/>
          <c:h val="0.81503629165291958"/>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グラフ!$B$151:$G$151</c:f>
              <c:strCache>
                <c:ptCount val="6"/>
                <c:pt idx="0">
                  <c:v>OHDF</c:v>
                </c:pt>
                <c:pt idx="1">
                  <c:v>IHDF</c:v>
                </c:pt>
                <c:pt idx="2">
                  <c:v>HD:4hr</c:v>
                </c:pt>
                <c:pt idx="3">
                  <c:v>HD:4.5hr</c:v>
                </c:pt>
                <c:pt idx="4">
                  <c:v>HD:5hr</c:v>
                </c:pt>
                <c:pt idx="5">
                  <c:v>HD+ﾘｸｾﾙ</c:v>
                </c:pt>
              </c:strCache>
            </c:strRef>
          </c:cat>
          <c:val>
            <c:numRef>
              <c:f>グラフ!$B$152:$G$152</c:f>
              <c:numCache>
                <c:formatCode>0.00_);[Red]\(0.00\)</c:formatCode>
                <c:ptCount val="6"/>
                <c:pt idx="0">
                  <c:v>0.44</c:v>
                </c:pt>
                <c:pt idx="1">
                  <c:v>0.43000000000000027</c:v>
                </c:pt>
                <c:pt idx="2">
                  <c:v>0.3300000000000004</c:v>
                </c:pt>
                <c:pt idx="3">
                  <c:v>0.55000000000000004</c:v>
                </c:pt>
                <c:pt idx="4">
                  <c:v>1.1599999999999988</c:v>
                </c:pt>
                <c:pt idx="5">
                  <c:v>7.0000000000000021E-2</c:v>
                </c:pt>
              </c:numCache>
            </c:numRef>
          </c:val>
          <c:extLst xmlns:c16r2="http://schemas.microsoft.com/office/drawing/2015/06/chart">
            <c:ext xmlns:c16="http://schemas.microsoft.com/office/drawing/2014/chart" uri="{C3380CC4-5D6E-409C-BE32-E72D297353CC}">
              <c16:uniqueId val="{00000000-19C5-4506-9EFE-BB3EE8581A7C}"/>
            </c:ext>
          </c:extLst>
        </c:ser>
        <c:ser>
          <c:idx val="1"/>
          <c:order val="1"/>
          <c:spPr>
            <a:ln w="28575" cap="rnd">
              <a:noFill/>
              <a:round/>
            </a:ln>
            <a:effectLst/>
          </c:spPr>
          <c:marker>
            <c:symbol val="dash"/>
            <c:size val="5"/>
            <c:spPr>
              <a:solidFill>
                <a:schemeClr val="tx1"/>
              </a:solidFill>
              <a:ln w="9525">
                <a:noFill/>
              </a:ln>
              <a:effectLst/>
            </c:spPr>
          </c:marker>
          <c:cat>
            <c:strRef>
              <c:f>グラフ!$B$151:$G$151</c:f>
              <c:strCache>
                <c:ptCount val="6"/>
                <c:pt idx="0">
                  <c:v>OHDF</c:v>
                </c:pt>
                <c:pt idx="1">
                  <c:v>IHDF</c:v>
                </c:pt>
                <c:pt idx="2">
                  <c:v>HD:4hr</c:v>
                </c:pt>
                <c:pt idx="3">
                  <c:v>HD:4.5hr</c:v>
                </c:pt>
                <c:pt idx="4">
                  <c:v>HD:5hr</c:v>
                </c:pt>
                <c:pt idx="5">
                  <c:v>HD+ﾘｸｾﾙ</c:v>
                </c:pt>
              </c:strCache>
            </c:strRef>
          </c:cat>
          <c:val>
            <c:numRef>
              <c:f>グラフ!$B$153:$G$153</c:f>
              <c:numCache>
                <c:formatCode>0.00_);[Red]\(0.00\)</c:formatCode>
                <c:ptCount val="6"/>
                <c:pt idx="0">
                  <c:v>0.05</c:v>
                </c:pt>
                <c:pt idx="1">
                  <c:v>8.0000000000000043E-2</c:v>
                </c:pt>
                <c:pt idx="2">
                  <c:v>6.0000000000000032E-2</c:v>
                </c:pt>
                <c:pt idx="3">
                  <c:v>0.21000000000000013</c:v>
                </c:pt>
                <c:pt idx="4">
                  <c:v>0.18000000000000013</c:v>
                </c:pt>
                <c:pt idx="5">
                  <c:v>0.05</c:v>
                </c:pt>
              </c:numCache>
            </c:numRef>
          </c:val>
          <c:extLst xmlns:c16r2="http://schemas.microsoft.com/office/drawing/2015/06/chart">
            <c:ext xmlns:c16="http://schemas.microsoft.com/office/drawing/2014/chart" uri="{C3380CC4-5D6E-409C-BE32-E72D297353CC}">
              <c16:uniqueId val="{00000001-19C5-4506-9EFE-BB3EE8581A7C}"/>
            </c:ext>
          </c:extLst>
        </c:ser>
        <c:ser>
          <c:idx val="2"/>
          <c:order val="2"/>
          <c:spPr>
            <a:ln w="28575" cap="rnd">
              <a:noFill/>
              <a:round/>
            </a:ln>
            <a:effectLst/>
          </c:spPr>
          <c:marker>
            <c:symbol val="dash"/>
            <c:size val="5"/>
            <c:spPr>
              <a:solidFill>
                <a:schemeClr val="tx1"/>
              </a:solidFill>
              <a:ln w="9525">
                <a:noFill/>
              </a:ln>
              <a:effectLst/>
            </c:spPr>
          </c:marker>
          <c:cat>
            <c:strRef>
              <c:f>グラフ!$B$151:$G$151</c:f>
              <c:strCache>
                <c:ptCount val="6"/>
                <c:pt idx="0">
                  <c:v>OHDF</c:v>
                </c:pt>
                <c:pt idx="1">
                  <c:v>IHDF</c:v>
                </c:pt>
                <c:pt idx="2">
                  <c:v>HD:4hr</c:v>
                </c:pt>
                <c:pt idx="3">
                  <c:v>HD:4.5hr</c:v>
                </c:pt>
                <c:pt idx="4">
                  <c:v>HD:5hr</c:v>
                </c:pt>
                <c:pt idx="5">
                  <c:v>HD+ﾘｸｾﾙ</c:v>
                </c:pt>
              </c:strCache>
            </c:strRef>
          </c:cat>
          <c:val>
            <c:numRef>
              <c:f>グラフ!$B$154:$G$154</c:f>
              <c:numCache>
                <c:formatCode>0.00_);[Red]\(0.00\)</c:formatCode>
                <c:ptCount val="6"/>
                <c:pt idx="0">
                  <c:v>0.62000000000000055</c:v>
                </c:pt>
                <c:pt idx="1">
                  <c:v>0.55000000000000004</c:v>
                </c:pt>
                <c:pt idx="2">
                  <c:v>0.48000000000000026</c:v>
                </c:pt>
                <c:pt idx="3">
                  <c:v>0.64000000000000068</c:v>
                </c:pt>
                <c:pt idx="4">
                  <c:v>1.76</c:v>
                </c:pt>
                <c:pt idx="5">
                  <c:v>0.1</c:v>
                </c:pt>
              </c:numCache>
            </c:numRef>
          </c:val>
          <c:extLst xmlns:c16r2="http://schemas.microsoft.com/office/drawing/2015/06/chart">
            <c:ext xmlns:c16="http://schemas.microsoft.com/office/drawing/2014/chart" uri="{C3380CC4-5D6E-409C-BE32-E72D297353CC}">
              <c16:uniqueId val="{00000002-19C5-4506-9EFE-BB3EE8581A7C}"/>
            </c:ext>
          </c:extLst>
        </c:ser>
        <c:dLbls/>
        <c:hiLowLines/>
        <c:marker val="1"/>
        <c:axId val="97288576"/>
        <c:axId val="97290112"/>
      </c:lineChart>
      <c:catAx>
        <c:axId val="97288576"/>
        <c:scaling>
          <c:orientation val="minMax"/>
        </c:scaling>
        <c:axPos val="b"/>
        <c:numFmt formatCode="General" sourceLinked="1"/>
        <c:majorTickMark val="cross"/>
        <c:tickLblPos val="nextTo"/>
        <c:spPr>
          <a:noFill/>
          <a:ln w="9525" cap="flat" cmpd="sng" algn="ctr">
            <a:solidFill>
              <a:schemeClr val="tx1"/>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7290112"/>
        <c:crosses val="autoZero"/>
        <c:auto val="1"/>
        <c:lblAlgn val="ctr"/>
        <c:lblOffset val="100"/>
      </c:catAx>
      <c:valAx>
        <c:axId val="97290112"/>
        <c:scaling>
          <c:orientation val="minMax"/>
          <c:max val="2.5"/>
          <c:min val="0"/>
        </c:scaling>
        <c:axPos val="l"/>
        <c:majorGridlines>
          <c:spPr>
            <a:ln w="9525" cap="flat" cmpd="sng" algn="ctr">
              <a:solidFill>
                <a:schemeClr val="tx1">
                  <a:lumMod val="15000"/>
                  <a:lumOff val="85000"/>
                </a:schemeClr>
              </a:solidFill>
              <a:round/>
            </a:ln>
            <a:effectLst/>
          </c:spPr>
        </c:majorGridlines>
        <c:numFmt formatCode="#,##0.0_);[Red]\(#,##0.0\)"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7288576"/>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noFill/>
    <a:ln>
      <a:noFill/>
    </a:ln>
    <a:effectLst/>
  </c:spPr>
  <c:txPr>
    <a:bodyPr/>
    <a:lstStyle/>
    <a:p>
      <a:pPr>
        <a:defRPr/>
      </a:pPr>
      <a:endParaRPr lang="ja-JP"/>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a:t>肩関節痛</a:t>
            </a:r>
          </a:p>
        </c:rich>
      </c:tx>
      <c:layout>
        <c:manualLayout>
          <c:xMode val="edge"/>
          <c:yMode val="edge"/>
          <c:x val="0.30853056014046504"/>
          <c:y val="2.0109419521284984E-2"/>
        </c:manualLayout>
      </c:layout>
    </c:title>
    <c:plotArea>
      <c:layout>
        <c:manualLayout>
          <c:layoutTarget val="inner"/>
          <c:xMode val="edge"/>
          <c:yMode val="edge"/>
          <c:x val="0.20916653030843055"/>
          <c:y val="0.10384667352873007"/>
          <c:w val="0.4487183332976224"/>
          <c:h val="0.69644289529274894"/>
        </c:manualLayout>
      </c:layout>
      <c:barChart>
        <c:barDir val="bar"/>
        <c:grouping val="stacked"/>
        <c:ser>
          <c:idx val="0"/>
          <c:order val="0"/>
          <c:tx>
            <c:strRef>
              <c:f>渡辺データ!$H$4</c:f>
              <c:strCache>
                <c:ptCount val="1"/>
                <c:pt idx="0">
                  <c:v>2014/7/9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渡辺データ!$I$4:$K$4</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0-9024-46CD-8780-CC75E6ABB9EF}"/>
            </c:ext>
          </c:extLst>
        </c:ser>
        <c:ser>
          <c:idx val="1"/>
          <c:order val="1"/>
          <c:tx>
            <c:strRef>
              <c:f>渡辺データ!$H$5</c:f>
              <c:strCache>
                <c:ptCount val="1"/>
                <c:pt idx="0">
                  <c:v>2014/8/6</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渡辺データ!$I$5:$K$5</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1-9024-46CD-8780-CC75E6ABB9EF}"/>
            </c:ext>
          </c:extLst>
        </c:ser>
        <c:ser>
          <c:idx val="2"/>
          <c:order val="2"/>
          <c:tx>
            <c:strRef>
              <c:f>渡辺データ!$H$6</c:f>
              <c:strCache>
                <c:ptCount val="1"/>
                <c:pt idx="0">
                  <c:v>2014/9/1</c:v>
                </c:pt>
              </c:strCache>
            </c:strRef>
          </c:tx>
          <c:cat>
            <c:strRef>
              <c:f>渡辺データ!$I$3:$K$3</c:f>
              <c:strCache>
                <c:ptCount val="3"/>
                <c:pt idx="0">
                  <c:v>常に痛い</c:v>
                </c:pt>
                <c:pt idx="1">
                  <c:v>時々痛い</c:v>
                </c:pt>
                <c:pt idx="2">
                  <c:v>痛くない</c:v>
                </c:pt>
              </c:strCache>
            </c:strRef>
          </c:cat>
          <c:val>
            <c:numRef>
              <c:f>渡辺データ!$I$6:$K$6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9024-46CD-8780-CC75E6ABB9EF}"/>
            </c:ext>
          </c:extLst>
        </c:ser>
        <c:ser>
          <c:idx val="3"/>
          <c:order val="3"/>
          <c:tx>
            <c:strRef>
              <c:f>渡辺データ!$H$7</c:f>
              <c:strCache>
                <c:ptCount val="1"/>
                <c:pt idx="0">
                  <c:v>2014/10/13</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渡辺データ!$I$7:$K$7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3-9024-46CD-8780-CC75E6ABB9EF}"/>
            </c:ext>
          </c:extLst>
        </c:ser>
        <c:ser>
          <c:idx val="4"/>
          <c:order val="4"/>
          <c:tx>
            <c:strRef>
              <c:f>渡辺データ!$H$8</c:f>
              <c:strCache>
                <c:ptCount val="1"/>
                <c:pt idx="0">
                  <c:v>2014/12/1</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渡辺データ!$I$8:$K$8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4-9024-46CD-8780-CC75E6ABB9EF}"/>
            </c:ext>
          </c:extLst>
        </c:ser>
        <c:ser>
          <c:idx val="5"/>
          <c:order val="5"/>
          <c:tx>
            <c:strRef>
              <c:f>渡辺データ!$H$9</c:f>
              <c:strCache>
                <c:ptCount val="1"/>
                <c:pt idx="0">
                  <c:v>2015/1/5</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渡辺データ!$I$9:$K$9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5-9024-46CD-8780-CC75E6ABB9EF}"/>
            </c:ext>
          </c:extLst>
        </c:ser>
        <c:ser>
          <c:idx val="6"/>
          <c:order val="6"/>
          <c:tx>
            <c:strRef>
              <c:f>渡辺データ!$H$10</c:f>
              <c:strCache>
                <c:ptCount val="1"/>
                <c:pt idx="0">
                  <c:v>2015/2/9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渡辺データ!$I$10:$K$10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6-9024-46CD-8780-CC75E6ABB9EF}"/>
            </c:ext>
          </c:extLst>
        </c:ser>
        <c:ser>
          <c:idx val="7"/>
          <c:order val="7"/>
          <c:tx>
            <c:strRef>
              <c:f>渡辺データ!$H$11</c:f>
              <c:strCache>
                <c:ptCount val="1"/>
                <c:pt idx="0">
                  <c:v>2015/9/7</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渡辺データ!$I$11:$K$11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7-9024-46CD-8780-CC75E6ABB9EF}"/>
            </c:ext>
          </c:extLst>
        </c:ser>
        <c:ser>
          <c:idx val="8"/>
          <c:order val="8"/>
          <c:tx>
            <c:strRef>
              <c:f>渡辺データ!$H$12</c:f>
              <c:strCache>
                <c:ptCount val="1"/>
                <c:pt idx="0">
                  <c:v>2015/10/9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渡辺データ!$I$12:$K$12</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8-9024-46CD-8780-CC75E6ABB9EF}"/>
            </c:ext>
          </c:extLst>
        </c:ser>
        <c:ser>
          <c:idx val="9"/>
          <c:order val="9"/>
          <c:tx>
            <c:strRef>
              <c:f>渡辺データ!$H$13</c:f>
              <c:strCache>
                <c:ptCount val="1"/>
                <c:pt idx="0">
                  <c:v>2015/11/9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渡辺データ!$I$13:$K$13</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9-9024-46CD-8780-CC75E6ABB9EF}"/>
            </c:ext>
          </c:extLst>
        </c:ser>
        <c:ser>
          <c:idx val="10"/>
          <c:order val="10"/>
          <c:tx>
            <c:strRef>
              <c:f>渡辺データ!$H$14</c:f>
              <c:strCache>
                <c:ptCount val="1"/>
                <c:pt idx="0">
                  <c:v>2015/12/11</c:v>
                </c:pt>
              </c:strCache>
            </c:strRef>
          </c:tx>
          <c:cat>
            <c:strRef>
              <c:f>渡辺データ!$I$3:$K$3</c:f>
              <c:strCache>
                <c:ptCount val="3"/>
                <c:pt idx="0">
                  <c:v>常に痛い</c:v>
                </c:pt>
                <c:pt idx="1">
                  <c:v>時々痛い</c:v>
                </c:pt>
                <c:pt idx="2">
                  <c:v>痛くない</c:v>
                </c:pt>
              </c:strCache>
            </c:strRef>
          </c:cat>
          <c:val>
            <c:numRef>
              <c:f>渡辺データ!$I$14:$K$14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9024-46CD-8780-CC75E6ABB9EF}"/>
            </c:ext>
          </c:extLst>
        </c:ser>
        <c:ser>
          <c:idx val="11"/>
          <c:order val="11"/>
          <c:tx>
            <c:strRef>
              <c:f>渡辺データ!$H$15</c:f>
              <c:strCache>
                <c:ptCount val="1"/>
                <c:pt idx="0">
                  <c:v>2016/1/8</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渡辺データ!$I$15:$K$15</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B-9024-46CD-8780-CC75E6ABB9EF}"/>
            </c:ext>
          </c:extLst>
        </c:ser>
        <c:ser>
          <c:idx val="12"/>
          <c:order val="12"/>
          <c:tx>
            <c:strRef>
              <c:f>渡辺データ!$H$16</c:f>
              <c:strCache>
                <c:ptCount val="1"/>
                <c:pt idx="0">
                  <c:v>2016/2/26</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渡辺データ!$I$16:$K$16</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C-9024-46CD-8780-CC75E6ABB9EF}"/>
            </c:ext>
          </c:extLst>
        </c:ser>
        <c:ser>
          <c:idx val="13"/>
          <c:order val="13"/>
          <c:tx>
            <c:strRef>
              <c:f>渡辺データ!$H$17</c:f>
              <c:strCache>
                <c:ptCount val="1"/>
                <c:pt idx="0">
                  <c:v>2016/3/9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渡辺データ!$I$17:$K$17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D-9024-46CD-8780-CC75E6ABB9EF}"/>
            </c:ext>
          </c:extLst>
        </c:ser>
        <c:ser>
          <c:idx val="14"/>
          <c:order val="14"/>
          <c:tx>
            <c:strRef>
              <c:f>渡辺データ!$H$18</c:f>
              <c:strCache>
                <c:ptCount val="1"/>
                <c:pt idx="0">
                  <c:v>2016/4/4</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渡辺データ!$I$18:$K$18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E-9024-46CD-8780-CC75E6ABB9EF}"/>
            </c:ext>
          </c:extLst>
        </c:ser>
        <c:ser>
          <c:idx val="15"/>
          <c:order val="15"/>
          <c:tx>
            <c:strRef>
              <c:f>渡辺データ!$H$19</c:f>
              <c:strCache>
                <c:ptCount val="1"/>
                <c:pt idx="0">
                  <c:v>2016/5/30</c:v>
                </c:pt>
              </c:strCache>
            </c:strRef>
          </c:tx>
          <c:spPr>
            <a:solidFill>
              <a:srgbClr val="FF0000"/>
            </a:solidFill>
          </c:spPr>
          <c:cat>
            <c:strRef>
              <c:f>渡辺データ!$I$3:$K$3</c:f>
              <c:strCache>
                <c:ptCount val="3"/>
                <c:pt idx="0">
                  <c:v>常に痛い</c:v>
                </c:pt>
                <c:pt idx="1">
                  <c:v>時々痛い</c:v>
                </c:pt>
                <c:pt idx="2">
                  <c:v>痛くない</c:v>
                </c:pt>
              </c:strCache>
            </c:strRef>
          </c:cat>
          <c:val>
            <c:numRef>
              <c:f>渡辺データ!$I$19:$K$19</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F-9024-46CD-8780-CC75E6ABB9EF}"/>
            </c:ext>
          </c:extLst>
        </c:ser>
        <c:ser>
          <c:idx val="16"/>
          <c:order val="16"/>
          <c:tx>
            <c:strRef>
              <c:f>渡辺データ!$H$20</c:f>
              <c:strCache>
                <c:ptCount val="1"/>
                <c:pt idx="0">
                  <c:v>2016/6/6</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渡辺データ!$I$20:$K$20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0-9024-46CD-8780-CC75E6ABB9EF}"/>
            </c:ext>
          </c:extLst>
        </c:ser>
        <c:ser>
          <c:idx val="17"/>
          <c:order val="17"/>
          <c:tx>
            <c:strRef>
              <c:f>渡辺データ!$H$21</c:f>
              <c:strCache>
                <c:ptCount val="1"/>
                <c:pt idx="0">
                  <c:v>2016/8/5</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渡辺データ!$I$21:$K$21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1-9024-46CD-8780-CC75E6ABB9EF}"/>
            </c:ext>
          </c:extLst>
        </c:ser>
        <c:ser>
          <c:idx val="18"/>
          <c:order val="18"/>
          <c:tx>
            <c:strRef>
              <c:f>渡辺データ!$H$22</c:f>
              <c:strCache>
                <c:ptCount val="1"/>
                <c:pt idx="0">
                  <c:v>2016/9/5</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渡辺データ!$I$22:$K$22</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2-9024-46CD-8780-CC75E6ABB9EF}"/>
            </c:ext>
          </c:extLst>
        </c:ser>
        <c:ser>
          <c:idx val="19"/>
          <c:order val="19"/>
          <c:tx>
            <c:strRef>
              <c:f>渡辺データ!$H$23</c:f>
              <c:strCache>
                <c:ptCount val="1"/>
                <c:pt idx="0">
                  <c:v>2016/10/3</c:v>
                </c:pt>
              </c:strCache>
            </c:strRef>
          </c:tx>
          <c:cat>
            <c:strRef>
              <c:f>渡辺データ!$I$3:$K$3</c:f>
              <c:strCache>
                <c:ptCount val="3"/>
                <c:pt idx="0">
                  <c:v>常に痛い</c:v>
                </c:pt>
                <c:pt idx="1">
                  <c:v>時々痛い</c:v>
                </c:pt>
                <c:pt idx="2">
                  <c:v>痛くない</c:v>
                </c:pt>
              </c:strCache>
            </c:strRef>
          </c:cat>
          <c:val>
            <c:numRef>
              <c:f>渡辺データ!$I$23:$K$23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9024-46CD-8780-CC75E6ABB9EF}"/>
            </c:ext>
          </c:extLst>
        </c:ser>
        <c:ser>
          <c:idx val="20"/>
          <c:order val="20"/>
          <c:tx>
            <c:strRef>
              <c:f>渡辺データ!$H$24</c:f>
              <c:strCache>
                <c:ptCount val="1"/>
                <c:pt idx="0">
                  <c:v>2016/11/9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渡辺データ!$I$24:$K$24</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4-9024-46CD-8780-CC75E6ABB9EF}"/>
            </c:ext>
          </c:extLst>
        </c:ser>
        <c:ser>
          <c:idx val="21"/>
          <c:order val="21"/>
          <c:tx>
            <c:strRef>
              <c:f>渡辺データ!$H$25</c:f>
              <c:strCache>
                <c:ptCount val="1"/>
                <c:pt idx="0">
                  <c:v>2016/12/9</c:v>
                </c:pt>
              </c:strCache>
            </c:strRef>
          </c:tx>
          <c:cat>
            <c:strRef>
              <c:f>渡辺データ!$I$3:$K$3</c:f>
              <c:strCache>
                <c:ptCount val="3"/>
                <c:pt idx="0">
                  <c:v>常に痛い</c:v>
                </c:pt>
                <c:pt idx="1">
                  <c:v>時々痛い</c:v>
                </c:pt>
                <c:pt idx="2">
                  <c:v>痛くない</c:v>
                </c:pt>
              </c:strCache>
            </c:strRef>
          </c:cat>
          <c:val>
            <c:numRef>
              <c:f>渡辺データ!$I$25:$K$25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5-9024-46CD-8780-CC75E6ABB9EF}"/>
            </c:ext>
          </c:extLst>
        </c:ser>
        <c:ser>
          <c:idx val="22"/>
          <c:order val="22"/>
          <c:tx>
            <c:strRef>
              <c:f>渡辺データ!$H$26</c:f>
              <c:strCache>
                <c:ptCount val="1"/>
                <c:pt idx="0">
                  <c:v>2017/1/10</c:v>
                </c:pt>
              </c:strCache>
            </c:strRef>
          </c:tx>
          <c:cat>
            <c:strRef>
              <c:f>渡辺データ!$I$3:$K$3</c:f>
              <c:strCache>
                <c:ptCount val="3"/>
                <c:pt idx="0">
                  <c:v>常に痛い</c:v>
                </c:pt>
                <c:pt idx="1">
                  <c:v>時々痛い</c:v>
                </c:pt>
                <c:pt idx="2">
                  <c:v>痛くない</c:v>
                </c:pt>
              </c:strCache>
            </c:strRef>
          </c:cat>
          <c:val>
            <c:numRef>
              <c:f>渡辺データ!$I$26:$K$26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9024-46CD-8780-CC75E6ABB9EF}"/>
            </c:ext>
          </c:extLst>
        </c:ser>
        <c:ser>
          <c:idx val="23"/>
          <c:order val="23"/>
          <c:tx>
            <c:strRef>
              <c:f>渡辺データ!$H$27</c:f>
              <c:strCache>
                <c:ptCount val="1"/>
                <c:pt idx="0">
                  <c:v>2017/2/8</c:v>
                </c:pt>
              </c:strCache>
            </c:strRef>
          </c:tx>
          <c:cat>
            <c:strRef>
              <c:f>渡辺データ!$I$3:$K$3</c:f>
              <c:strCache>
                <c:ptCount val="3"/>
                <c:pt idx="0">
                  <c:v>常に痛い</c:v>
                </c:pt>
                <c:pt idx="1">
                  <c:v>時々痛い</c:v>
                </c:pt>
                <c:pt idx="2">
                  <c:v>痛くない</c:v>
                </c:pt>
              </c:strCache>
            </c:strRef>
          </c:cat>
          <c:val>
            <c:numRef>
              <c:f>渡辺データ!$I$27:$K$27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7-9024-46CD-8780-CC75E6ABB9EF}"/>
            </c:ext>
          </c:extLst>
        </c:ser>
        <c:ser>
          <c:idx val="24"/>
          <c:order val="24"/>
          <c:tx>
            <c:strRef>
              <c:f>渡辺データ!$H$28</c:f>
              <c:strCache>
                <c:ptCount val="1"/>
                <c:pt idx="0">
                  <c:v>2017/3/8</c:v>
                </c:pt>
              </c:strCache>
            </c:strRef>
          </c:tx>
          <c:cat>
            <c:strRef>
              <c:f>渡辺データ!$I$3:$K$3</c:f>
              <c:strCache>
                <c:ptCount val="3"/>
                <c:pt idx="0">
                  <c:v>常に痛い</c:v>
                </c:pt>
                <c:pt idx="1">
                  <c:v>時々痛い</c:v>
                </c:pt>
                <c:pt idx="2">
                  <c:v>痛くない</c:v>
                </c:pt>
              </c:strCache>
            </c:strRef>
          </c:cat>
          <c:val>
            <c:numRef>
              <c:f>渡辺データ!$I$28:$K$28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8-9024-46CD-8780-CC75E6ABB9EF}"/>
            </c:ext>
          </c:extLst>
        </c:ser>
        <c:ser>
          <c:idx val="25"/>
          <c:order val="25"/>
          <c:tx>
            <c:strRef>
              <c:f>渡辺データ!$H$29</c:f>
              <c:strCache>
                <c:ptCount val="1"/>
                <c:pt idx="0">
                  <c:v>2017/4/7</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渡辺データ!$I$29:$K$29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9-9024-46CD-8780-CC75E6ABB9EF}"/>
            </c:ext>
          </c:extLst>
        </c:ser>
        <c:ser>
          <c:idx val="26"/>
          <c:order val="26"/>
          <c:tx>
            <c:strRef>
              <c:f>渡辺データ!$H$30</c:f>
              <c:strCache>
                <c:ptCount val="1"/>
                <c:pt idx="0">
                  <c:v>2017/5/12</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渡辺データ!$I$30:$K$30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A-9024-46CD-8780-CC75E6ABB9EF}"/>
            </c:ext>
          </c:extLst>
        </c:ser>
        <c:dLbls/>
        <c:gapWidth val="55"/>
        <c:overlap val="100"/>
        <c:serLines/>
        <c:axId val="97624832"/>
        <c:axId val="97626368"/>
      </c:barChart>
      <c:catAx>
        <c:axId val="97624832"/>
        <c:scaling>
          <c:orientation val="minMax"/>
        </c:scaling>
        <c:axPos val="l"/>
        <c:numFmt formatCode="General" sourceLinked="1"/>
        <c:majorTickMark val="none"/>
        <c:tickLblPos val="nextTo"/>
        <c:txPr>
          <a:bodyPr/>
          <a:lstStyle/>
          <a:p>
            <a:pPr>
              <a:defRPr sz="1100" b="1"/>
            </a:pPr>
            <a:endParaRPr lang="ja-JP"/>
          </a:p>
        </c:txPr>
        <c:crossAx val="97626368"/>
        <c:crosses val="autoZero"/>
        <c:auto val="1"/>
        <c:lblAlgn val="ctr"/>
        <c:lblOffset val="100"/>
      </c:catAx>
      <c:valAx>
        <c:axId val="97626368"/>
        <c:scaling>
          <c:orientation val="minMax"/>
        </c:scaling>
        <c:axPos val="b"/>
        <c:majorGridlines/>
        <c:numFmt formatCode="General" sourceLinked="1"/>
        <c:majorTickMark val="none"/>
        <c:tickLblPos val="nextTo"/>
        <c:txPr>
          <a:bodyPr/>
          <a:lstStyle/>
          <a:p>
            <a:pPr>
              <a:defRPr sz="1100" b="1"/>
            </a:pPr>
            <a:endParaRPr lang="ja-JP"/>
          </a:p>
        </c:txPr>
        <c:crossAx val="97624832"/>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0"/>
        <c:txPr>
          <a:bodyPr/>
          <a:lstStyle/>
          <a:p>
            <a:pPr>
              <a:defRPr sz="800" u="sng"/>
            </a:pPr>
            <a:endParaRPr lang="ja-JP"/>
          </a:p>
        </c:txPr>
      </c:legendEntry>
      <c:legendEntry>
        <c:idx val="1"/>
        <c:txPr>
          <a:bodyPr/>
          <a:lstStyle/>
          <a:p>
            <a:pPr>
              <a:defRPr sz="800" u="sng"/>
            </a:pPr>
            <a:endParaRPr lang="ja-JP"/>
          </a:p>
        </c:txPr>
      </c:legendEntry>
      <c:legendEntry>
        <c:idx val="11"/>
        <c:txPr>
          <a:bodyPr/>
          <a:lstStyle/>
          <a:p>
            <a:pPr>
              <a:defRPr sz="800" u="sng"/>
            </a:pPr>
            <a:endParaRPr lang="ja-JP"/>
          </a:p>
        </c:txPr>
      </c:legendEntry>
      <c:legendEntry>
        <c:idx val="12"/>
        <c:txPr>
          <a:bodyPr/>
          <a:lstStyle/>
          <a:p>
            <a:pPr>
              <a:defRPr sz="800" u="sng"/>
            </a:pPr>
            <a:endParaRPr lang="ja-JP"/>
          </a:p>
        </c:txPr>
      </c:legendEntry>
      <c:legendEntry>
        <c:idx val="13"/>
        <c:txPr>
          <a:bodyPr/>
          <a:lstStyle/>
          <a:p>
            <a:pPr>
              <a:defRPr sz="800" u="sng"/>
            </a:pPr>
            <a:endParaRPr lang="ja-JP"/>
          </a:p>
        </c:txPr>
      </c:legendEntry>
      <c:legendEntry>
        <c:idx val="14"/>
        <c:txPr>
          <a:bodyPr/>
          <a:lstStyle/>
          <a:p>
            <a:pPr>
              <a:defRPr sz="800" u="sng"/>
            </a:pPr>
            <a:endParaRPr lang="ja-JP"/>
          </a:p>
        </c:txPr>
      </c:legendEntry>
      <c:legendEntry>
        <c:idx val="15"/>
        <c:txPr>
          <a:bodyPr/>
          <a:lstStyle/>
          <a:p>
            <a:pPr>
              <a:defRPr sz="800" u="sng"/>
            </a:pPr>
            <a:endParaRPr lang="ja-JP"/>
          </a:p>
        </c:txPr>
      </c:legendEntry>
      <c:legendEntry>
        <c:idx val="16"/>
        <c:txPr>
          <a:bodyPr/>
          <a:lstStyle/>
          <a:p>
            <a:pPr>
              <a:defRPr sz="800" u="sng"/>
            </a:pPr>
            <a:endParaRPr lang="ja-JP"/>
          </a:p>
        </c:txPr>
      </c:legendEntry>
      <c:legendEntry>
        <c:idx val="17"/>
        <c:txPr>
          <a:bodyPr/>
          <a:lstStyle/>
          <a:p>
            <a:pPr>
              <a:defRPr sz="800" u="sng"/>
            </a:pPr>
            <a:endParaRPr lang="ja-JP"/>
          </a:p>
        </c:txPr>
      </c:legendEntry>
      <c:legendEntry>
        <c:idx val="18"/>
        <c:txPr>
          <a:bodyPr/>
          <a:lstStyle/>
          <a:p>
            <a:pPr>
              <a:defRPr sz="800" u="sng"/>
            </a:pPr>
            <a:endParaRPr lang="ja-JP"/>
          </a:p>
        </c:txPr>
      </c:legendEntry>
      <c:legendEntry>
        <c:idx val="3"/>
        <c:txPr>
          <a:bodyPr/>
          <a:lstStyle/>
          <a:p>
            <a:pPr>
              <a:defRPr sz="800" u="sng"/>
            </a:pPr>
            <a:endParaRPr lang="ja-JP"/>
          </a:p>
        </c:txPr>
      </c:legendEntry>
      <c:legendEntry>
        <c:idx val="4"/>
        <c:txPr>
          <a:bodyPr/>
          <a:lstStyle/>
          <a:p>
            <a:pPr>
              <a:defRPr sz="800" u="sng"/>
            </a:pPr>
            <a:endParaRPr lang="ja-JP"/>
          </a:p>
        </c:txPr>
      </c:legendEntry>
      <c:legendEntry>
        <c:idx val="5"/>
        <c:txPr>
          <a:bodyPr/>
          <a:lstStyle/>
          <a:p>
            <a:pPr>
              <a:defRPr sz="800" u="sng"/>
            </a:pPr>
            <a:endParaRPr lang="ja-JP"/>
          </a:p>
        </c:txPr>
      </c:legendEntry>
      <c:legendEntry>
        <c:idx val="6"/>
        <c:txPr>
          <a:bodyPr/>
          <a:lstStyle/>
          <a:p>
            <a:pPr>
              <a:defRPr sz="800" u="sng"/>
            </a:pPr>
            <a:endParaRPr lang="ja-JP"/>
          </a:p>
        </c:txPr>
      </c:legendEntry>
      <c:legendEntry>
        <c:idx val="7"/>
        <c:txPr>
          <a:bodyPr/>
          <a:lstStyle/>
          <a:p>
            <a:pPr>
              <a:defRPr sz="800" u="sng"/>
            </a:pPr>
            <a:endParaRPr lang="ja-JP"/>
          </a:p>
        </c:txPr>
      </c:legendEntry>
      <c:legendEntry>
        <c:idx val="8"/>
        <c:txPr>
          <a:bodyPr/>
          <a:lstStyle/>
          <a:p>
            <a:pPr>
              <a:defRPr sz="800" u="sng"/>
            </a:pPr>
            <a:endParaRPr lang="ja-JP"/>
          </a:p>
        </c:txPr>
      </c:legendEntry>
      <c:legendEntry>
        <c:idx val="9"/>
        <c:txPr>
          <a:bodyPr/>
          <a:lstStyle/>
          <a:p>
            <a:pPr>
              <a:defRPr sz="800" u="sng"/>
            </a:pPr>
            <a:endParaRPr lang="ja-JP"/>
          </a:p>
        </c:txPr>
      </c:legendEntry>
      <c:legendEntry>
        <c:idx val="20"/>
        <c:txPr>
          <a:bodyPr/>
          <a:lstStyle/>
          <a:p>
            <a:pPr>
              <a:defRPr sz="800" u="sng"/>
            </a:pPr>
            <a:endParaRPr lang="ja-JP"/>
          </a:p>
        </c:txPr>
      </c:legendEntry>
      <c:legendEntry>
        <c:idx val="25"/>
        <c:txPr>
          <a:bodyPr/>
          <a:lstStyle/>
          <a:p>
            <a:pPr>
              <a:defRPr sz="800" u="sng"/>
            </a:pPr>
            <a:endParaRPr lang="ja-JP"/>
          </a:p>
        </c:txPr>
      </c:legendEntry>
      <c:legendEntry>
        <c:idx val="26"/>
        <c:txPr>
          <a:bodyPr/>
          <a:lstStyle/>
          <a:p>
            <a:pPr>
              <a:defRPr sz="800" u="sng"/>
            </a:pPr>
            <a:endParaRPr lang="ja-JP"/>
          </a:p>
        </c:txPr>
      </c:legendEntry>
      <c:layout>
        <c:manualLayout>
          <c:xMode val="edge"/>
          <c:yMode val="edge"/>
          <c:x val="0.63515930663581266"/>
          <c:y val="9.3844904917946378E-2"/>
          <c:w val="0.26332983365830326"/>
          <c:h val="0.72294766999260696"/>
        </c:manualLayout>
      </c:layout>
      <c:txPr>
        <a:bodyPr/>
        <a:lstStyle/>
        <a:p>
          <a:pPr>
            <a:defRPr sz="800"/>
          </a:pPr>
          <a:endParaRPr lang="ja-JP"/>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3.4257722074804577E-2"/>
          <c:y val="0.16279201385209741"/>
          <c:w val="0.80447258214997452"/>
          <c:h val="0.65791016825569404"/>
        </c:manualLayout>
      </c:layout>
      <c:pie3DChart>
        <c:varyColors val="1"/>
        <c:ser>
          <c:idx val="0"/>
          <c:order val="0"/>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8AE4-4E57-9007-1B8717F9F88C}"/>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8AE4-4E57-9007-1B8717F9F88C}"/>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8AE4-4E57-9007-1B8717F9F88C}"/>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8AE4-4E57-9007-1B8717F9F88C}"/>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8AE4-4E57-9007-1B8717F9F88C}"/>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8AE4-4E57-9007-1B8717F9F88C}"/>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8AE4-4E57-9007-1B8717F9F88C}"/>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8AE4-4E57-9007-1B8717F9F88C}"/>
              </c:ext>
            </c:extLst>
          </c:dPt>
          <c:dPt>
            <c:idx val="8"/>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1-8AE4-4E57-9007-1B8717F9F88C}"/>
              </c:ext>
            </c:extLst>
          </c:dPt>
          <c:dPt>
            <c:idx val="9"/>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3-8AE4-4E57-9007-1B8717F9F88C}"/>
              </c:ext>
            </c:extLst>
          </c:dPt>
          <c:dPt>
            <c:idx val="1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8AE4-4E57-9007-1B8717F9F88C}"/>
              </c:ext>
            </c:extLst>
          </c:dPt>
          <c:dPt>
            <c:idx val="11"/>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8AE4-4E57-9007-1B8717F9F88C}"/>
              </c:ext>
            </c:extLst>
          </c:dPt>
          <c:dLbls>
            <c:spPr>
              <a:noFill/>
              <a:ln>
                <a:noFill/>
              </a:ln>
              <a:effectLst/>
            </c:spPr>
            <c:txPr>
              <a:bodyPr wrap="square" lIns="38100" tIns="19050" rIns="38100" bIns="19050" anchor="ctr">
                <a:spAutoFit/>
              </a:bodyPr>
              <a:lstStyle/>
              <a:p>
                <a:pPr>
                  <a:defRPr sz="1400" b="1">
                    <a:solidFill>
                      <a:schemeClr val="bg1"/>
                    </a:solidFill>
                  </a:defRPr>
                </a:pPr>
                <a:endParaRPr lang="ja-JP"/>
              </a:p>
            </c:txPr>
            <c:dLblPos val="inEnd"/>
            <c:showVal val="1"/>
            <c:extLst xmlns:c16r2="http://schemas.microsoft.com/office/drawing/2015/06/chart">
              <c:ext xmlns:c15="http://schemas.microsoft.com/office/drawing/2012/chart" uri="{CE6537A1-D6FC-4f65-9D91-7224C49458BB}"/>
            </c:extLst>
          </c:dLbls>
          <c:cat>
            <c:strRef>
              <c:f>グラフ!$A$18:$A$29</c:f>
              <c:strCache>
                <c:ptCount val="12"/>
                <c:pt idx="0">
                  <c:v>糖尿病性腎症</c:v>
                </c:pt>
                <c:pt idx="1">
                  <c:v>腎硬化症</c:v>
                </c:pt>
                <c:pt idx="2">
                  <c:v>ＩｇA腎症</c:v>
                </c:pt>
                <c:pt idx="3">
                  <c:v>慢性糸球体腎炎</c:v>
                </c:pt>
                <c:pt idx="4">
                  <c:v>慢性腎不全</c:v>
                </c:pt>
                <c:pt idx="5">
                  <c:v>高血圧症</c:v>
                </c:pt>
                <c:pt idx="6">
                  <c:v>多発性嚢胞腎</c:v>
                </c:pt>
                <c:pt idx="7">
                  <c:v>尿閉による腎後性腎不全</c:v>
                </c:pt>
                <c:pt idx="8">
                  <c:v>アルポート症候群 慢性腎不全</c:v>
                </c:pt>
                <c:pt idx="9">
                  <c:v>先天性ネフロン症候群</c:v>
                </c:pt>
                <c:pt idx="10">
                  <c:v>シェーグレン症候群</c:v>
                </c:pt>
                <c:pt idx="11">
                  <c:v>不明</c:v>
                </c:pt>
              </c:strCache>
            </c:strRef>
          </c:cat>
          <c:val>
            <c:numRef>
              <c:f>グラフ!$B$18:$B$29</c:f>
              <c:numCache>
                <c:formatCode>General</c:formatCode>
                <c:ptCount val="12"/>
                <c:pt idx="0">
                  <c:v>50</c:v>
                </c:pt>
                <c:pt idx="1">
                  <c:v>10</c:v>
                </c:pt>
                <c:pt idx="2">
                  <c:v>9</c:v>
                </c:pt>
                <c:pt idx="3">
                  <c:v>7</c:v>
                </c:pt>
                <c:pt idx="4">
                  <c:v>6</c:v>
                </c:pt>
                <c:pt idx="5">
                  <c:v>4</c:v>
                </c:pt>
                <c:pt idx="6">
                  <c:v>3</c:v>
                </c:pt>
                <c:pt idx="7">
                  <c:v>1</c:v>
                </c:pt>
                <c:pt idx="8">
                  <c:v>1</c:v>
                </c:pt>
                <c:pt idx="9">
                  <c:v>1</c:v>
                </c:pt>
                <c:pt idx="10">
                  <c:v>1</c:v>
                </c:pt>
                <c:pt idx="11">
                  <c:v>4</c:v>
                </c:pt>
              </c:numCache>
            </c:numRef>
          </c:val>
          <c:extLst xmlns:c16r2="http://schemas.microsoft.com/office/drawing/2015/06/chart">
            <c:ext xmlns:c16="http://schemas.microsoft.com/office/drawing/2014/chart" uri="{C3380CC4-5D6E-409C-BE32-E72D297353CC}">
              <c16:uniqueId val="{00000018-8AE4-4E57-9007-1B8717F9F88C}"/>
            </c:ext>
          </c:extLst>
        </c:ser>
        <c:dLbls/>
      </c:pie3DChart>
      <c:spPr>
        <a:noFill/>
        <a:ln>
          <a:noFill/>
        </a:ln>
        <a:effectLst/>
      </c:spPr>
    </c:plotArea>
    <c:legend>
      <c:legendPos val="r"/>
      <c:layout>
        <c:manualLayout>
          <c:xMode val="edge"/>
          <c:yMode val="edge"/>
          <c:x val="0.69835952852612282"/>
          <c:y val="2.4029488119700775E-2"/>
          <c:w val="0.28583374356118246"/>
          <c:h val="0.97229989275126183"/>
        </c:manualLayout>
      </c:layout>
      <c:spPr>
        <a:noFill/>
        <a:ln>
          <a:noFill/>
        </a:ln>
        <a:effectLst/>
      </c:spPr>
      <c:txPr>
        <a:bodyPr rot="0" spcFirstLastPara="1" vertOverflow="ellipsis" vert="horz" wrap="square" anchor="ctr" anchorCtr="1"/>
        <a:lstStyle/>
        <a:p>
          <a:pPr>
            <a:defRPr sz="1100" b="1" i="0" u="none" strike="noStrike" kern="1200" baseline="0">
              <a:solidFill>
                <a:srgbClr val="002060"/>
              </a:solidFill>
              <a:latin typeface="+mn-ea"/>
              <a:ea typeface="+mn-ea"/>
              <a:cs typeface="+mn-cs"/>
            </a:defRPr>
          </a:pPr>
          <a:endParaRPr lang="ja-JP"/>
        </a:p>
      </c:txPr>
    </c:legend>
    <c:plotVisOnly val="1"/>
    <c:dispBlanksAs val="zero"/>
  </c:chart>
  <c:spPr>
    <a:noFill/>
    <a:ln w="9525" cap="flat" cmpd="sng" algn="ctr">
      <a:noFill/>
      <a:round/>
    </a:ln>
    <a:effectLst/>
  </c:spPr>
  <c:txPr>
    <a:bodyPr/>
    <a:lstStyle/>
    <a:p>
      <a:pPr>
        <a:defRPr/>
      </a:pPr>
      <a:endParaRPr lang="ja-JP"/>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dirty="0"/>
              <a:t>痛みによる夜間覚醒</a:t>
            </a:r>
          </a:p>
        </c:rich>
      </c:tx>
      <c:layout>
        <c:manualLayout>
          <c:xMode val="edge"/>
          <c:yMode val="edge"/>
          <c:x val="0.13531092564487066"/>
          <c:y val="0.12231811200431485"/>
        </c:manualLayout>
      </c:layout>
    </c:title>
    <c:plotArea>
      <c:layout>
        <c:manualLayout>
          <c:layoutTarget val="inner"/>
          <c:xMode val="edge"/>
          <c:yMode val="edge"/>
          <c:x val="0.13214797090589453"/>
          <c:y val="0.19308433876082695"/>
          <c:w val="0.46096800803071308"/>
          <c:h val="0.62957208906283846"/>
        </c:manualLayout>
      </c:layout>
      <c:barChart>
        <c:barDir val="bar"/>
        <c:grouping val="stacked"/>
        <c:ser>
          <c:idx val="0"/>
          <c:order val="0"/>
          <c:tx>
            <c:strRef>
              <c:f>渡辺データ!$L$4</c:f>
              <c:strCache>
                <c:ptCount val="1"/>
                <c:pt idx="0">
                  <c:v>2014/7/9</c:v>
                </c:pt>
              </c:strCache>
            </c:strRef>
          </c:tx>
          <c:cat>
            <c:strRef>
              <c:f>渡辺データ!$M$3:$N$3</c:f>
              <c:strCache>
                <c:ptCount val="2"/>
                <c:pt idx="0">
                  <c:v>有り</c:v>
                </c:pt>
                <c:pt idx="1">
                  <c:v>無し</c:v>
                </c:pt>
              </c:strCache>
            </c:strRef>
          </c:cat>
          <c:val>
            <c:numRef>
              <c:f>渡辺データ!$M$4:$N$4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0-B2E9-4C5C-B19C-52875997992E}"/>
            </c:ext>
          </c:extLst>
        </c:ser>
        <c:ser>
          <c:idx val="1"/>
          <c:order val="1"/>
          <c:tx>
            <c:strRef>
              <c:f>渡辺データ!$L$5</c:f>
              <c:strCache>
                <c:ptCount val="1"/>
                <c:pt idx="0">
                  <c:v>2014/8/6</c:v>
                </c:pt>
              </c:strCache>
            </c:strRef>
          </c:tx>
          <c:cat>
            <c:strRef>
              <c:f>渡辺データ!$M$3:$N$3</c:f>
              <c:strCache>
                <c:ptCount val="2"/>
                <c:pt idx="0">
                  <c:v>有り</c:v>
                </c:pt>
                <c:pt idx="1">
                  <c:v>無し</c:v>
                </c:pt>
              </c:strCache>
            </c:strRef>
          </c:cat>
          <c:val>
            <c:numRef>
              <c:f>渡辺データ!$M$5:$N$5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1-B2E9-4C5C-B19C-52875997992E}"/>
            </c:ext>
          </c:extLst>
        </c:ser>
        <c:ser>
          <c:idx val="2"/>
          <c:order val="2"/>
          <c:tx>
            <c:strRef>
              <c:f>渡辺データ!$L$6</c:f>
              <c:strCache>
                <c:ptCount val="1"/>
                <c:pt idx="0">
                  <c:v>2014/9/1</c:v>
                </c:pt>
              </c:strCache>
            </c:strRef>
          </c:tx>
          <c:cat>
            <c:strRef>
              <c:f>渡辺データ!$M$3:$N$3</c:f>
              <c:strCache>
                <c:ptCount val="2"/>
                <c:pt idx="0">
                  <c:v>有り</c:v>
                </c:pt>
                <c:pt idx="1">
                  <c:v>無し</c:v>
                </c:pt>
              </c:strCache>
            </c:strRef>
          </c:cat>
          <c:val>
            <c:numRef>
              <c:f>渡辺データ!$M$6:$N$6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2-B2E9-4C5C-B19C-52875997992E}"/>
            </c:ext>
          </c:extLst>
        </c:ser>
        <c:ser>
          <c:idx val="3"/>
          <c:order val="3"/>
          <c:tx>
            <c:strRef>
              <c:f>渡辺データ!$L$7</c:f>
              <c:strCache>
                <c:ptCount val="1"/>
                <c:pt idx="0">
                  <c:v>2014/10/13</c:v>
                </c:pt>
              </c:strCache>
            </c:strRef>
          </c:tx>
          <c:cat>
            <c:strRef>
              <c:f>渡辺データ!$M$3:$N$3</c:f>
              <c:strCache>
                <c:ptCount val="2"/>
                <c:pt idx="0">
                  <c:v>有り</c:v>
                </c:pt>
                <c:pt idx="1">
                  <c:v>無し</c:v>
                </c:pt>
              </c:strCache>
            </c:strRef>
          </c:cat>
          <c:val>
            <c:numRef>
              <c:f>渡辺データ!$M$7:$N$7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3-B2E9-4C5C-B19C-52875997992E}"/>
            </c:ext>
          </c:extLst>
        </c:ser>
        <c:ser>
          <c:idx val="4"/>
          <c:order val="4"/>
          <c:tx>
            <c:strRef>
              <c:f>渡辺データ!$L$8</c:f>
              <c:strCache>
                <c:ptCount val="1"/>
                <c:pt idx="0">
                  <c:v>2014/12/1</c:v>
                </c:pt>
              </c:strCache>
            </c:strRef>
          </c:tx>
          <c:cat>
            <c:strRef>
              <c:f>渡辺データ!$M$3:$N$3</c:f>
              <c:strCache>
                <c:ptCount val="2"/>
                <c:pt idx="0">
                  <c:v>有り</c:v>
                </c:pt>
                <c:pt idx="1">
                  <c:v>無し</c:v>
                </c:pt>
              </c:strCache>
            </c:strRef>
          </c:cat>
          <c:val>
            <c:numRef>
              <c:f>渡辺データ!$M$8:$N$8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4-B2E9-4C5C-B19C-52875997992E}"/>
            </c:ext>
          </c:extLst>
        </c:ser>
        <c:ser>
          <c:idx val="5"/>
          <c:order val="5"/>
          <c:tx>
            <c:strRef>
              <c:f>渡辺データ!$L$9</c:f>
              <c:strCache>
                <c:ptCount val="1"/>
                <c:pt idx="0">
                  <c:v>2015/1/5</c:v>
                </c:pt>
              </c:strCache>
            </c:strRef>
          </c:tx>
          <c:cat>
            <c:strRef>
              <c:f>渡辺データ!$M$3:$N$3</c:f>
              <c:strCache>
                <c:ptCount val="2"/>
                <c:pt idx="0">
                  <c:v>有り</c:v>
                </c:pt>
                <c:pt idx="1">
                  <c:v>無し</c:v>
                </c:pt>
              </c:strCache>
            </c:strRef>
          </c:cat>
          <c:val>
            <c:numRef>
              <c:f>渡辺データ!$M$9:$N$9</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5-B2E9-4C5C-B19C-52875997992E}"/>
            </c:ext>
          </c:extLst>
        </c:ser>
        <c:ser>
          <c:idx val="6"/>
          <c:order val="6"/>
          <c:tx>
            <c:strRef>
              <c:f>渡辺データ!$L$10</c:f>
              <c:strCache>
                <c:ptCount val="1"/>
                <c:pt idx="0">
                  <c:v>2015/2/9</c:v>
                </c:pt>
              </c:strCache>
            </c:strRef>
          </c:tx>
          <c:cat>
            <c:strRef>
              <c:f>渡辺データ!$M$3:$N$3</c:f>
              <c:strCache>
                <c:ptCount val="2"/>
                <c:pt idx="0">
                  <c:v>有り</c:v>
                </c:pt>
                <c:pt idx="1">
                  <c:v>無し</c:v>
                </c:pt>
              </c:strCache>
            </c:strRef>
          </c:cat>
          <c:val>
            <c:numRef>
              <c:f>渡辺データ!$M$10:$N$10</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6-B2E9-4C5C-B19C-52875997992E}"/>
            </c:ext>
          </c:extLst>
        </c:ser>
        <c:ser>
          <c:idx val="7"/>
          <c:order val="7"/>
          <c:tx>
            <c:strRef>
              <c:f>渡辺データ!$L$11</c:f>
              <c:strCache>
                <c:ptCount val="1"/>
                <c:pt idx="0">
                  <c:v>2015/9/7</c:v>
                </c:pt>
              </c:strCache>
            </c:strRef>
          </c:tx>
          <c:cat>
            <c:strRef>
              <c:f>渡辺データ!$M$3:$N$3</c:f>
              <c:strCache>
                <c:ptCount val="2"/>
                <c:pt idx="0">
                  <c:v>有り</c:v>
                </c:pt>
                <c:pt idx="1">
                  <c:v>無し</c:v>
                </c:pt>
              </c:strCache>
            </c:strRef>
          </c:cat>
          <c:val>
            <c:numRef>
              <c:f>渡辺データ!$M$11:$N$11</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7-B2E9-4C5C-B19C-52875997992E}"/>
            </c:ext>
          </c:extLst>
        </c:ser>
        <c:ser>
          <c:idx val="8"/>
          <c:order val="8"/>
          <c:tx>
            <c:strRef>
              <c:f>渡辺データ!$L$12</c:f>
              <c:strCache>
                <c:ptCount val="1"/>
                <c:pt idx="0">
                  <c:v>2015/10/9</c:v>
                </c:pt>
              </c:strCache>
            </c:strRef>
          </c:tx>
          <c:cat>
            <c:strRef>
              <c:f>渡辺データ!$M$3:$N$3</c:f>
              <c:strCache>
                <c:ptCount val="2"/>
                <c:pt idx="0">
                  <c:v>有り</c:v>
                </c:pt>
                <c:pt idx="1">
                  <c:v>無し</c:v>
                </c:pt>
              </c:strCache>
            </c:strRef>
          </c:cat>
          <c:val>
            <c:numRef>
              <c:f>渡辺データ!$M$12:$N$12</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8-B2E9-4C5C-B19C-52875997992E}"/>
            </c:ext>
          </c:extLst>
        </c:ser>
        <c:ser>
          <c:idx val="9"/>
          <c:order val="9"/>
          <c:tx>
            <c:strRef>
              <c:f>渡辺データ!$L$13</c:f>
              <c:strCache>
                <c:ptCount val="1"/>
                <c:pt idx="0">
                  <c:v>2015/11/9</c:v>
                </c:pt>
              </c:strCache>
            </c:strRef>
          </c:tx>
          <c:cat>
            <c:strRef>
              <c:f>渡辺データ!$M$3:$N$3</c:f>
              <c:strCache>
                <c:ptCount val="2"/>
                <c:pt idx="0">
                  <c:v>有り</c:v>
                </c:pt>
                <c:pt idx="1">
                  <c:v>無し</c:v>
                </c:pt>
              </c:strCache>
            </c:strRef>
          </c:cat>
          <c:val>
            <c:numRef>
              <c:f>渡辺データ!$M$13:$N$13</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9-B2E9-4C5C-B19C-52875997992E}"/>
            </c:ext>
          </c:extLst>
        </c:ser>
        <c:ser>
          <c:idx val="10"/>
          <c:order val="10"/>
          <c:tx>
            <c:strRef>
              <c:f>渡辺データ!$L$14</c:f>
              <c:strCache>
                <c:ptCount val="1"/>
                <c:pt idx="0">
                  <c:v>2015/12/11</c:v>
                </c:pt>
              </c:strCache>
            </c:strRef>
          </c:tx>
          <c:cat>
            <c:strRef>
              <c:f>渡辺データ!$M$3:$N$3</c:f>
              <c:strCache>
                <c:ptCount val="2"/>
                <c:pt idx="0">
                  <c:v>有り</c:v>
                </c:pt>
                <c:pt idx="1">
                  <c:v>無し</c:v>
                </c:pt>
              </c:strCache>
            </c:strRef>
          </c:cat>
          <c:val>
            <c:numRef>
              <c:f>渡辺データ!$M$14:$N$14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A-B2E9-4C5C-B19C-52875997992E}"/>
            </c:ext>
          </c:extLst>
        </c:ser>
        <c:ser>
          <c:idx val="11"/>
          <c:order val="11"/>
          <c:tx>
            <c:strRef>
              <c:f>渡辺データ!$L$15</c:f>
              <c:strCache>
                <c:ptCount val="1"/>
                <c:pt idx="0">
                  <c:v>2016/1/8</c:v>
                </c:pt>
              </c:strCache>
            </c:strRef>
          </c:tx>
          <c:cat>
            <c:strRef>
              <c:f>渡辺データ!$M$3:$N$3</c:f>
              <c:strCache>
                <c:ptCount val="2"/>
                <c:pt idx="0">
                  <c:v>有り</c:v>
                </c:pt>
                <c:pt idx="1">
                  <c:v>無し</c:v>
                </c:pt>
              </c:strCache>
            </c:strRef>
          </c:cat>
          <c:val>
            <c:numRef>
              <c:f>渡辺データ!$M$15:$N$15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B-B2E9-4C5C-B19C-52875997992E}"/>
            </c:ext>
          </c:extLst>
        </c:ser>
        <c:ser>
          <c:idx val="12"/>
          <c:order val="12"/>
          <c:tx>
            <c:strRef>
              <c:f>渡辺データ!$L$16</c:f>
              <c:strCache>
                <c:ptCount val="1"/>
                <c:pt idx="0">
                  <c:v>2016/2/26</c:v>
                </c:pt>
              </c:strCache>
            </c:strRef>
          </c:tx>
          <c:cat>
            <c:strRef>
              <c:f>渡辺データ!$M$3:$N$3</c:f>
              <c:strCache>
                <c:ptCount val="2"/>
                <c:pt idx="0">
                  <c:v>有り</c:v>
                </c:pt>
                <c:pt idx="1">
                  <c:v>無し</c:v>
                </c:pt>
              </c:strCache>
            </c:strRef>
          </c:cat>
          <c:val>
            <c:numRef>
              <c:f>渡辺データ!$M$16:$N$16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C-B2E9-4C5C-B19C-52875997992E}"/>
            </c:ext>
          </c:extLst>
        </c:ser>
        <c:ser>
          <c:idx val="13"/>
          <c:order val="13"/>
          <c:tx>
            <c:strRef>
              <c:f>渡辺データ!$L$17</c:f>
              <c:strCache>
                <c:ptCount val="1"/>
                <c:pt idx="0">
                  <c:v>2016/3/9</c:v>
                </c:pt>
              </c:strCache>
            </c:strRef>
          </c:tx>
          <c:cat>
            <c:strRef>
              <c:f>渡辺データ!$M$3:$N$3</c:f>
              <c:strCache>
                <c:ptCount val="2"/>
                <c:pt idx="0">
                  <c:v>有り</c:v>
                </c:pt>
                <c:pt idx="1">
                  <c:v>無し</c:v>
                </c:pt>
              </c:strCache>
            </c:strRef>
          </c:cat>
          <c:val>
            <c:numRef>
              <c:f>渡辺データ!$M$17:$N$17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D-B2E9-4C5C-B19C-52875997992E}"/>
            </c:ext>
          </c:extLst>
        </c:ser>
        <c:ser>
          <c:idx val="14"/>
          <c:order val="14"/>
          <c:tx>
            <c:strRef>
              <c:f>渡辺データ!$L$18</c:f>
              <c:strCache>
                <c:ptCount val="1"/>
                <c:pt idx="0">
                  <c:v>2016/4/4</c:v>
                </c:pt>
              </c:strCache>
            </c:strRef>
          </c:tx>
          <c:cat>
            <c:strRef>
              <c:f>渡辺データ!$M$3:$N$3</c:f>
              <c:strCache>
                <c:ptCount val="2"/>
                <c:pt idx="0">
                  <c:v>有り</c:v>
                </c:pt>
                <c:pt idx="1">
                  <c:v>無し</c:v>
                </c:pt>
              </c:strCache>
            </c:strRef>
          </c:cat>
          <c:val>
            <c:numRef>
              <c:f>渡辺データ!$M$18:$N$18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E-B2E9-4C5C-B19C-52875997992E}"/>
            </c:ext>
          </c:extLst>
        </c:ser>
        <c:ser>
          <c:idx val="15"/>
          <c:order val="15"/>
          <c:tx>
            <c:strRef>
              <c:f>渡辺データ!$L$19</c:f>
              <c:strCache>
                <c:ptCount val="1"/>
                <c:pt idx="0">
                  <c:v>2016/5/30</c:v>
                </c:pt>
              </c:strCache>
            </c:strRef>
          </c:tx>
          <c:spPr>
            <a:solidFill>
              <a:srgbClr val="FF0000"/>
            </a:solidFill>
          </c:spPr>
          <c:cat>
            <c:strRef>
              <c:f>渡辺データ!$M$3:$N$3</c:f>
              <c:strCache>
                <c:ptCount val="2"/>
                <c:pt idx="0">
                  <c:v>有り</c:v>
                </c:pt>
                <c:pt idx="1">
                  <c:v>無し</c:v>
                </c:pt>
              </c:strCache>
            </c:strRef>
          </c:cat>
          <c:val>
            <c:numRef>
              <c:f>渡辺データ!$M$19:$N$19</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F-B2E9-4C5C-B19C-52875997992E}"/>
            </c:ext>
          </c:extLst>
        </c:ser>
        <c:ser>
          <c:idx val="16"/>
          <c:order val="16"/>
          <c:tx>
            <c:strRef>
              <c:f>渡辺データ!$L$20</c:f>
              <c:strCache>
                <c:ptCount val="1"/>
                <c:pt idx="0">
                  <c:v>2016/6/6</c:v>
                </c:pt>
              </c:strCache>
            </c:strRef>
          </c:tx>
          <c:spPr>
            <a:solidFill>
              <a:srgbClr val="FF0000"/>
            </a:solidFill>
          </c:spPr>
          <c:cat>
            <c:strRef>
              <c:f>渡辺データ!$M$3:$N$3</c:f>
              <c:strCache>
                <c:ptCount val="2"/>
                <c:pt idx="0">
                  <c:v>有り</c:v>
                </c:pt>
                <c:pt idx="1">
                  <c:v>無し</c:v>
                </c:pt>
              </c:strCache>
            </c:strRef>
          </c:cat>
          <c:val>
            <c:numRef>
              <c:f>渡辺データ!$M$20:$N$20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0-B2E9-4C5C-B19C-52875997992E}"/>
            </c:ext>
          </c:extLst>
        </c:ser>
        <c:ser>
          <c:idx val="17"/>
          <c:order val="17"/>
          <c:tx>
            <c:strRef>
              <c:f>渡辺データ!$L$21</c:f>
              <c:strCache>
                <c:ptCount val="1"/>
                <c:pt idx="0">
                  <c:v>2016/8/5</c:v>
                </c:pt>
              </c:strCache>
            </c:strRef>
          </c:tx>
          <c:cat>
            <c:strRef>
              <c:f>渡辺データ!$M$3:$N$3</c:f>
              <c:strCache>
                <c:ptCount val="2"/>
                <c:pt idx="0">
                  <c:v>有り</c:v>
                </c:pt>
                <c:pt idx="1">
                  <c:v>無し</c:v>
                </c:pt>
              </c:strCache>
            </c:strRef>
          </c:cat>
          <c:val>
            <c:numRef>
              <c:f>渡辺データ!$M$21:$N$21</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1-B2E9-4C5C-B19C-52875997992E}"/>
            </c:ext>
          </c:extLst>
        </c:ser>
        <c:ser>
          <c:idx val="18"/>
          <c:order val="18"/>
          <c:tx>
            <c:strRef>
              <c:f>渡辺データ!$L$22</c:f>
              <c:strCache>
                <c:ptCount val="1"/>
                <c:pt idx="0">
                  <c:v>2016/9/5</c:v>
                </c:pt>
              </c:strCache>
            </c:strRef>
          </c:tx>
          <c:cat>
            <c:strRef>
              <c:f>渡辺データ!$M$3:$N$3</c:f>
              <c:strCache>
                <c:ptCount val="2"/>
                <c:pt idx="0">
                  <c:v>有り</c:v>
                </c:pt>
                <c:pt idx="1">
                  <c:v>無し</c:v>
                </c:pt>
              </c:strCache>
            </c:strRef>
          </c:cat>
          <c:val>
            <c:numRef>
              <c:f>渡辺データ!$M$22:$N$22</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2-B2E9-4C5C-B19C-52875997992E}"/>
            </c:ext>
          </c:extLst>
        </c:ser>
        <c:ser>
          <c:idx val="19"/>
          <c:order val="19"/>
          <c:tx>
            <c:strRef>
              <c:f>渡辺データ!$L$23</c:f>
              <c:strCache>
                <c:ptCount val="1"/>
                <c:pt idx="0">
                  <c:v>2016/10/3</c:v>
                </c:pt>
              </c:strCache>
            </c:strRef>
          </c:tx>
          <c:cat>
            <c:strRef>
              <c:f>渡辺データ!$M$3:$N$3</c:f>
              <c:strCache>
                <c:ptCount val="2"/>
                <c:pt idx="0">
                  <c:v>有り</c:v>
                </c:pt>
                <c:pt idx="1">
                  <c:v>無し</c:v>
                </c:pt>
              </c:strCache>
            </c:strRef>
          </c:cat>
          <c:val>
            <c:numRef>
              <c:f>渡辺データ!$M$23:$N$23</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3-B2E9-4C5C-B19C-52875997992E}"/>
            </c:ext>
          </c:extLst>
        </c:ser>
        <c:ser>
          <c:idx val="20"/>
          <c:order val="20"/>
          <c:tx>
            <c:strRef>
              <c:f>渡辺データ!$L$24</c:f>
              <c:strCache>
                <c:ptCount val="1"/>
                <c:pt idx="0">
                  <c:v>2016/11/9</c:v>
                </c:pt>
              </c:strCache>
            </c:strRef>
          </c:tx>
          <c:cat>
            <c:strRef>
              <c:f>渡辺データ!$M$3:$N$3</c:f>
              <c:strCache>
                <c:ptCount val="2"/>
                <c:pt idx="0">
                  <c:v>有り</c:v>
                </c:pt>
                <c:pt idx="1">
                  <c:v>無し</c:v>
                </c:pt>
              </c:strCache>
            </c:strRef>
          </c:cat>
          <c:val>
            <c:numRef>
              <c:f>渡辺データ!$M$24:$N$24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4-B2E9-4C5C-B19C-52875997992E}"/>
            </c:ext>
          </c:extLst>
        </c:ser>
        <c:ser>
          <c:idx val="21"/>
          <c:order val="21"/>
          <c:tx>
            <c:strRef>
              <c:f>渡辺データ!$L$25</c:f>
              <c:strCache>
                <c:ptCount val="1"/>
                <c:pt idx="0">
                  <c:v>2016/12/9</c:v>
                </c:pt>
              </c:strCache>
            </c:strRef>
          </c:tx>
          <c:cat>
            <c:strRef>
              <c:f>渡辺データ!$M$3:$N$3</c:f>
              <c:strCache>
                <c:ptCount val="2"/>
                <c:pt idx="0">
                  <c:v>有り</c:v>
                </c:pt>
                <c:pt idx="1">
                  <c:v>無し</c:v>
                </c:pt>
              </c:strCache>
            </c:strRef>
          </c:cat>
          <c:val>
            <c:numRef>
              <c:f>渡辺データ!$M$25:$N$25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5-B2E9-4C5C-B19C-52875997992E}"/>
            </c:ext>
          </c:extLst>
        </c:ser>
        <c:ser>
          <c:idx val="22"/>
          <c:order val="22"/>
          <c:tx>
            <c:strRef>
              <c:f>渡辺データ!$L$26</c:f>
              <c:strCache>
                <c:ptCount val="1"/>
                <c:pt idx="0">
                  <c:v>2017/1/10</c:v>
                </c:pt>
              </c:strCache>
            </c:strRef>
          </c:tx>
          <c:cat>
            <c:strRef>
              <c:f>渡辺データ!$M$3:$N$3</c:f>
              <c:strCache>
                <c:ptCount val="2"/>
                <c:pt idx="0">
                  <c:v>有り</c:v>
                </c:pt>
                <c:pt idx="1">
                  <c:v>無し</c:v>
                </c:pt>
              </c:strCache>
            </c:strRef>
          </c:cat>
          <c:val>
            <c:numRef>
              <c:f>渡辺データ!$M$26:$N$26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6-B2E9-4C5C-B19C-52875997992E}"/>
            </c:ext>
          </c:extLst>
        </c:ser>
        <c:ser>
          <c:idx val="23"/>
          <c:order val="23"/>
          <c:tx>
            <c:strRef>
              <c:f>渡辺データ!$L$27</c:f>
              <c:strCache>
                <c:ptCount val="1"/>
                <c:pt idx="0">
                  <c:v>2017/2/8</c:v>
                </c:pt>
              </c:strCache>
            </c:strRef>
          </c:tx>
          <c:cat>
            <c:strRef>
              <c:f>渡辺データ!$M$3:$N$3</c:f>
              <c:strCache>
                <c:ptCount val="2"/>
                <c:pt idx="0">
                  <c:v>有り</c:v>
                </c:pt>
                <c:pt idx="1">
                  <c:v>無し</c:v>
                </c:pt>
              </c:strCache>
            </c:strRef>
          </c:cat>
          <c:val>
            <c:numRef>
              <c:f>渡辺データ!$M$27:$N$27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7-B2E9-4C5C-B19C-52875997992E}"/>
            </c:ext>
          </c:extLst>
        </c:ser>
        <c:ser>
          <c:idx val="24"/>
          <c:order val="24"/>
          <c:tx>
            <c:strRef>
              <c:f>渡辺データ!$L$28</c:f>
              <c:strCache>
                <c:ptCount val="1"/>
                <c:pt idx="0">
                  <c:v>2017/3/8</c:v>
                </c:pt>
              </c:strCache>
            </c:strRef>
          </c:tx>
          <c:cat>
            <c:strRef>
              <c:f>渡辺データ!$M$3:$N$3</c:f>
              <c:strCache>
                <c:ptCount val="2"/>
                <c:pt idx="0">
                  <c:v>有り</c:v>
                </c:pt>
                <c:pt idx="1">
                  <c:v>無し</c:v>
                </c:pt>
              </c:strCache>
            </c:strRef>
          </c:cat>
          <c:val>
            <c:numRef>
              <c:f>渡辺データ!$M$28:$N$28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8-B2E9-4C5C-B19C-52875997992E}"/>
            </c:ext>
          </c:extLst>
        </c:ser>
        <c:ser>
          <c:idx val="25"/>
          <c:order val="25"/>
          <c:tx>
            <c:strRef>
              <c:f>渡辺データ!$L$29</c:f>
              <c:strCache>
                <c:ptCount val="1"/>
                <c:pt idx="0">
                  <c:v>2017/4/7</c:v>
                </c:pt>
              </c:strCache>
            </c:strRef>
          </c:tx>
          <c:cat>
            <c:strRef>
              <c:f>渡辺データ!$M$3:$N$3</c:f>
              <c:strCache>
                <c:ptCount val="2"/>
                <c:pt idx="0">
                  <c:v>有り</c:v>
                </c:pt>
                <c:pt idx="1">
                  <c:v>無し</c:v>
                </c:pt>
              </c:strCache>
            </c:strRef>
          </c:cat>
          <c:val>
            <c:numRef>
              <c:f>渡辺データ!$M$29:$N$29</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9-B2E9-4C5C-B19C-52875997992E}"/>
            </c:ext>
          </c:extLst>
        </c:ser>
        <c:ser>
          <c:idx val="26"/>
          <c:order val="26"/>
          <c:tx>
            <c:strRef>
              <c:f>渡辺データ!$L$30</c:f>
              <c:strCache>
                <c:ptCount val="1"/>
                <c:pt idx="0">
                  <c:v>2017/5/12</c:v>
                </c:pt>
              </c:strCache>
            </c:strRef>
          </c:tx>
          <c:cat>
            <c:strRef>
              <c:f>渡辺データ!$M$3:$N$3</c:f>
              <c:strCache>
                <c:ptCount val="2"/>
                <c:pt idx="0">
                  <c:v>有り</c:v>
                </c:pt>
                <c:pt idx="1">
                  <c:v>無し</c:v>
                </c:pt>
              </c:strCache>
            </c:strRef>
          </c:cat>
          <c:val>
            <c:numRef>
              <c:f>渡辺データ!$M$30:$N$30</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A-B2E9-4C5C-B19C-52875997992E}"/>
            </c:ext>
          </c:extLst>
        </c:ser>
        <c:dLbls/>
        <c:gapWidth val="55"/>
        <c:overlap val="100"/>
        <c:axId val="97892224"/>
        <c:axId val="97893760"/>
      </c:barChart>
      <c:catAx>
        <c:axId val="97892224"/>
        <c:scaling>
          <c:orientation val="minMax"/>
        </c:scaling>
        <c:axPos val="l"/>
        <c:numFmt formatCode="General" sourceLinked="1"/>
        <c:majorTickMark val="none"/>
        <c:tickLblPos val="nextTo"/>
        <c:txPr>
          <a:bodyPr/>
          <a:lstStyle/>
          <a:p>
            <a:pPr>
              <a:defRPr sz="1100" b="1"/>
            </a:pPr>
            <a:endParaRPr lang="ja-JP"/>
          </a:p>
        </c:txPr>
        <c:crossAx val="97893760"/>
        <c:crosses val="autoZero"/>
        <c:auto val="1"/>
        <c:lblAlgn val="ctr"/>
        <c:lblOffset val="100"/>
      </c:catAx>
      <c:valAx>
        <c:axId val="97893760"/>
        <c:scaling>
          <c:orientation val="minMax"/>
        </c:scaling>
        <c:axPos val="b"/>
        <c:majorGridlines/>
        <c:numFmt formatCode="General" sourceLinked="1"/>
        <c:majorTickMark val="none"/>
        <c:tickLblPos val="nextTo"/>
        <c:txPr>
          <a:bodyPr/>
          <a:lstStyle/>
          <a:p>
            <a:pPr>
              <a:defRPr sz="1100" b="1"/>
            </a:pPr>
            <a:endParaRPr lang="ja-JP"/>
          </a:p>
        </c:txPr>
        <c:crossAx val="97892224"/>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15"/>
        <c:txPr>
          <a:bodyPr/>
          <a:lstStyle/>
          <a:p>
            <a:pPr>
              <a:defRPr sz="800" u="sng"/>
            </a:pPr>
            <a:endParaRPr lang="ja-JP"/>
          </a:p>
        </c:txPr>
      </c:legendEntry>
      <c:legendEntry>
        <c:idx val="16"/>
        <c:txPr>
          <a:bodyPr/>
          <a:lstStyle/>
          <a:p>
            <a:pPr>
              <a:defRPr sz="800" u="sng"/>
            </a:pPr>
            <a:endParaRPr lang="ja-JP"/>
          </a:p>
        </c:txPr>
      </c:legendEntry>
      <c:layout>
        <c:manualLayout>
          <c:xMode val="edge"/>
          <c:yMode val="edge"/>
          <c:x val="0.60991282831449034"/>
          <c:y val="0.19223186623670238"/>
          <c:w val="0.20027311150694441"/>
          <c:h val="0.62497262928314878"/>
        </c:manualLayout>
      </c:layout>
      <c:txPr>
        <a:bodyPr/>
        <a:lstStyle/>
        <a:p>
          <a:pPr>
            <a:defRPr sz="800"/>
          </a:pPr>
          <a:endParaRPr lang="ja-JP"/>
        </a:p>
      </c:txPr>
    </c:legend>
    <c:plotVisOnly val="1"/>
    <c:dispBlanksAs val="gap"/>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a:t>鎮痛剤</a:t>
            </a:r>
          </a:p>
        </c:rich>
      </c:tx>
      <c:layout>
        <c:manualLayout>
          <c:xMode val="edge"/>
          <c:yMode val="edge"/>
          <c:x val="0.3093957084210428"/>
          <c:y val="9.2623599934118131E-2"/>
        </c:manualLayout>
      </c:layout>
    </c:title>
    <c:plotArea>
      <c:layout>
        <c:manualLayout>
          <c:layoutTarget val="inner"/>
          <c:xMode val="edge"/>
          <c:yMode val="edge"/>
          <c:x val="0.16268382957306091"/>
          <c:y val="0.15923965991823114"/>
          <c:w val="0.41637987929419867"/>
          <c:h val="0.65664601679015489"/>
        </c:manualLayout>
      </c:layout>
      <c:barChart>
        <c:barDir val="bar"/>
        <c:grouping val="stacked"/>
        <c:ser>
          <c:idx val="0"/>
          <c:order val="0"/>
          <c:tx>
            <c:strRef>
              <c:f>渡辺データ!$O$4</c:f>
              <c:strCache>
                <c:ptCount val="1"/>
                <c:pt idx="0">
                  <c:v>2014/7/9</c:v>
                </c:pt>
              </c:strCache>
            </c:strRef>
          </c:tx>
          <c:cat>
            <c:strRef>
              <c:f>渡辺データ!$P$3:$R$3</c:f>
              <c:strCache>
                <c:ptCount val="3"/>
                <c:pt idx="0">
                  <c:v>常用</c:v>
                </c:pt>
                <c:pt idx="1">
                  <c:v>疼痛時使用</c:v>
                </c:pt>
                <c:pt idx="2">
                  <c:v>未使用</c:v>
                </c:pt>
              </c:strCache>
            </c:strRef>
          </c:cat>
          <c:val>
            <c:numRef>
              <c:f>渡辺データ!$P$4:$R$4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0-30A1-45BC-95E0-45AEE1D2B035}"/>
            </c:ext>
          </c:extLst>
        </c:ser>
        <c:ser>
          <c:idx val="1"/>
          <c:order val="1"/>
          <c:tx>
            <c:strRef>
              <c:f>渡辺データ!$O$5</c:f>
              <c:strCache>
                <c:ptCount val="1"/>
                <c:pt idx="0">
                  <c:v>2014/8/6</c:v>
                </c:pt>
              </c:strCache>
            </c:strRef>
          </c:tx>
          <c:cat>
            <c:strRef>
              <c:f>渡辺データ!$P$3:$R$3</c:f>
              <c:strCache>
                <c:ptCount val="3"/>
                <c:pt idx="0">
                  <c:v>常用</c:v>
                </c:pt>
                <c:pt idx="1">
                  <c:v>疼痛時使用</c:v>
                </c:pt>
                <c:pt idx="2">
                  <c:v>未使用</c:v>
                </c:pt>
              </c:strCache>
            </c:strRef>
          </c:cat>
          <c:val>
            <c:numRef>
              <c:f>渡辺データ!$P$5:$R$5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1-30A1-45BC-95E0-45AEE1D2B035}"/>
            </c:ext>
          </c:extLst>
        </c:ser>
        <c:ser>
          <c:idx val="2"/>
          <c:order val="2"/>
          <c:tx>
            <c:strRef>
              <c:f>渡辺データ!$O$6</c:f>
              <c:strCache>
                <c:ptCount val="1"/>
                <c:pt idx="0">
                  <c:v>2014/9/1</c:v>
                </c:pt>
              </c:strCache>
            </c:strRef>
          </c:tx>
          <c:cat>
            <c:strRef>
              <c:f>渡辺データ!$P$3:$R$3</c:f>
              <c:strCache>
                <c:ptCount val="3"/>
                <c:pt idx="0">
                  <c:v>常用</c:v>
                </c:pt>
                <c:pt idx="1">
                  <c:v>疼痛時使用</c:v>
                </c:pt>
                <c:pt idx="2">
                  <c:v>未使用</c:v>
                </c:pt>
              </c:strCache>
            </c:strRef>
          </c:cat>
          <c:val>
            <c:numRef>
              <c:f>渡辺データ!$P$6:$R$6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30A1-45BC-95E0-45AEE1D2B035}"/>
            </c:ext>
          </c:extLst>
        </c:ser>
        <c:ser>
          <c:idx val="3"/>
          <c:order val="3"/>
          <c:tx>
            <c:strRef>
              <c:f>渡辺データ!$O$7</c:f>
              <c:strCache>
                <c:ptCount val="1"/>
                <c:pt idx="0">
                  <c:v>2014/10/13</c:v>
                </c:pt>
              </c:strCache>
            </c:strRef>
          </c:tx>
          <c:cat>
            <c:strRef>
              <c:f>渡辺データ!$P$3:$R$3</c:f>
              <c:strCache>
                <c:ptCount val="3"/>
                <c:pt idx="0">
                  <c:v>常用</c:v>
                </c:pt>
                <c:pt idx="1">
                  <c:v>疼痛時使用</c:v>
                </c:pt>
                <c:pt idx="2">
                  <c:v>未使用</c:v>
                </c:pt>
              </c:strCache>
            </c:strRef>
          </c:cat>
          <c:val>
            <c:numRef>
              <c:f>渡辺データ!$P$7:$R$7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3-30A1-45BC-95E0-45AEE1D2B035}"/>
            </c:ext>
          </c:extLst>
        </c:ser>
        <c:ser>
          <c:idx val="4"/>
          <c:order val="4"/>
          <c:tx>
            <c:strRef>
              <c:f>渡辺データ!$O$8</c:f>
              <c:strCache>
                <c:ptCount val="1"/>
                <c:pt idx="0">
                  <c:v>2014/12/1</c:v>
                </c:pt>
              </c:strCache>
            </c:strRef>
          </c:tx>
          <c:cat>
            <c:strRef>
              <c:f>渡辺データ!$P$3:$R$3</c:f>
              <c:strCache>
                <c:ptCount val="3"/>
                <c:pt idx="0">
                  <c:v>常用</c:v>
                </c:pt>
                <c:pt idx="1">
                  <c:v>疼痛時使用</c:v>
                </c:pt>
                <c:pt idx="2">
                  <c:v>未使用</c:v>
                </c:pt>
              </c:strCache>
            </c:strRef>
          </c:cat>
          <c:val>
            <c:numRef>
              <c:f>渡辺データ!$P$8:$R$8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4-30A1-45BC-95E0-45AEE1D2B035}"/>
            </c:ext>
          </c:extLst>
        </c:ser>
        <c:ser>
          <c:idx val="5"/>
          <c:order val="5"/>
          <c:tx>
            <c:strRef>
              <c:f>渡辺データ!$O$9</c:f>
              <c:strCache>
                <c:ptCount val="1"/>
                <c:pt idx="0">
                  <c:v>2015/1/5</c:v>
                </c:pt>
              </c:strCache>
            </c:strRef>
          </c:tx>
          <c:cat>
            <c:strRef>
              <c:f>渡辺データ!$P$3:$R$3</c:f>
              <c:strCache>
                <c:ptCount val="3"/>
                <c:pt idx="0">
                  <c:v>常用</c:v>
                </c:pt>
                <c:pt idx="1">
                  <c:v>疼痛時使用</c:v>
                </c:pt>
                <c:pt idx="2">
                  <c:v>未使用</c:v>
                </c:pt>
              </c:strCache>
            </c:strRef>
          </c:cat>
          <c:val>
            <c:numRef>
              <c:f>渡辺データ!$P$9:$R$9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5-30A1-45BC-95E0-45AEE1D2B035}"/>
            </c:ext>
          </c:extLst>
        </c:ser>
        <c:ser>
          <c:idx val="6"/>
          <c:order val="6"/>
          <c:tx>
            <c:strRef>
              <c:f>渡辺データ!$O$10</c:f>
              <c:strCache>
                <c:ptCount val="1"/>
                <c:pt idx="0">
                  <c:v>2015/2/9</c:v>
                </c:pt>
              </c:strCache>
            </c:strRef>
          </c:tx>
          <c:cat>
            <c:strRef>
              <c:f>渡辺データ!$P$3:$R$3</c:f>
              <c:strCache>
                <c:ptCount val="3"/>
                <c:pt idx="0">
                  <c:v>常用</c:v>
                </c:pt>
                <c:pt idx="1">
                  <c:v>疼痛時使用</c:v>
                </c:pt>
                <c:pt idx="2">
                  <c:v>未使用</c:v>
                </c:pt>
              </c:strCache>
            </c:strRef>
          </c:cat>
          <c:val>
            <c:numRef>
              <c:f>渡辺データ!$P$10:$R$10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6-30A1-45BC-95E0-45AEE1D2B035}"/>
            </c:ext>
          </c:extLst>
        </c:ser>
        <c:ser>
          <c:idx val="7"/>
          <c:order val="7"/>
          <c:tx>
            <c:strRef>
              <c:f>渡辺データ!$O$11</c:f>
              <c:strCache>
                <c:ptCount val="1"/>
                <c:pt idx="0">
                  <c:v>2015/9/7</c:v>
                </c:pt>
              </c:strCache>
            </c:strRef>
          </c:tx>
          <c:spPr>
            <a:solidFill>
              <a:srgbClr val="FF0000"/>
            </a:solidFill>
          </c:spPr>
          <c:cat>
            <c:strRef>
              <c:f>渡辺データ!$P$3:$R$3</c:f>
              <c:strCache>
                <c:ptCount val="3"/>
                <c:pt idx="0">
                  <c:v>常用</c:v>
                </c:pt>
                <c:pt idx="1">
                  <c:v>疼痛時使用</c:v>
                </c:pt>
                <c:pt idx="2">
                  <c:v>未使用</c:v>
                </c:pt>
              </c:strCache>
            </c:strRef>
          </c:cat>
          <c:val>
            <c:numRef>
              <c:f>渡辺データ!$P$11:$R$11</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7-30A1-45BC-95E0-45AEE1D2B035}"/>
            </c:ext>
          </c:extLst>
        </c:ser>
        <c:ser>
          <c:idx val="8"/>
          <c:order val="8"/>
          <c:tx>
            <c:strRef>
              <c:f>渡辺データ!$O$12</c:f>
              <c:strCache>
                <c:ptCount val="1"/>
                <c:pt idx="0">
                  <c:v>2015/10/9</c:v>
                </c:pt>
              </c:strCache>
            </c:strRef>
          </c:tx>
          <c:spPr>
            <a:solidFill>
              <a:srgbClr val="FF0000"/>
            </a:solidFill>
          </c:spPr>
          <c:cat>
            <c:strRef>
              <c:f>渡辺データ!$P$3:$R$3</c:f>
              <c:strCache>
                <c:ptCount val="3"/>
                <c:pt idx="0">
                  <c:v>常用</c:v>
                </c:pt>
                <c:pt idx="1">
                  <c:v>疼痛時使用</c:v>
                </c:pt>
                <c:pt idx="2">
                  <c:v>未使用</c:v>
                </c:pt>
              </c:strCache>
            </c:strRef>
          </c:cat>
          <c:val>
            <c:numRef>
              <c:f>渡辺データ!$P$12:$R$12</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8-30A1-45BC-95E0-45AEE1D2B035}"/>
            </c:ext>
          </c:extLst>
        </c:ser>
        <c:ser>
          <c:idx val="9"/>
          <c:order val="9"/>
          <c:tx>
            <c:strRef>
              <c:f>渡辺データ!$O$13</c:f>
              <c:strCache>
                <c:ptCount val="1"/>
                <c:pt idx="0">
                  <c:v>2015/11/9</c:v>
                </c:pt>
              </c:strCache>
            </c:strRef>
          </c:tx>
          <c:spPr>
            <a:solidFill>
              <a:srgbClr val="FF0000"/>
            </a:solidFill>
          </c:spPr>
          <c:cat>
            <c:strRef>
              <c:f>渡辺データ!$P$3:$R$3</c:f>
              <c:strCache>
                <c:ptCount val="3"/>
                <c:pt idx="0">
                  <c:v>常用</c:v>
                </c:pt>
                <c:pt idx="1">
                  <c:v>疼痛時使用</c:v>
                </c:pt>
                <c:pt idx="2">
                  <c:v>未使用</c:v>
                </c:pt>
              </c:strCache>
            </c:strRef>
          </c:cat>
          <c:val>
            <c:numRef>
              <c:f>渡辺データ!$P$13:$R$13</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9-30A1-45BC-95E0-45AEE1D2B035}"/>
            </c:ext>
          </c:extLst>
        </c:ser>
        <c:ser>
          <c:idx val="10"/>
          <c:order val="10"/>
          <c:tx>
            <c:strRef>
              <c:f>渡辺データ!$O$14</c:f>
              <c:strCache>
                <c:ptCount val="1"/>
                <c:pt idx="0">
                  <c:v>2015/12/11</c:v>
                </c:pt>
              </c:strCache>
            </c:strRef>
          </c:tx>
          <c:cat>
            <c:strRef>
              <c:f>渡辺データ!$P$3:$R$3</c:f>
              <c:strCache>
                <c:ptCount val="3"/>
                <c:pt idx="0">
                  <c:v>常用</c:v>
                </c:pt>
                <c:pt idx="1">
                  <c:v>疼痛時使用</c:v>
                </c:pt>
                <c:pt idx="2">
                  <c:v>未使用</c:v>
                </c:pt>
              </c:strCache>
            </c:strRef>
          </c:cat>
          <c:val>
            <c:numRef>
              <c:f>渡辺データ!$P$14:$R$14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30A1-45BC-95E0-45AEE1D2B035}"/>
            </c:ext>
          </c:extLst>
        </c:ser>
        <c:ser>
          <c:idx val="11"/>
          <c:order val="11"/>
          <c:tx>
            <c:strRef>
              <c:f>渡辺データ!$O$15</c:f>
              <c:strCache>
                <c:ptCount val="1"/>
                <c:pt idx="0">
                  <c:v>2016/1/8</c:v>
                </c:pt>
              </c:strCache>
            </c:strRef>
          </c:tx>
          <c:cat>
            <c:strRef>
              <c:f>渡辺データ!$P$3:$R$3</c:f>
              <c:strCache>
                <c:ptCount val="3"/>
                <c:pt idx="0">
                  <c:v>常用</c:v>
                </c:pt>
                <c:pt idx="1">
                  <c:v>疼痛時使用</c:v>
                </c:pt>
                <c:pt idx="2">
                  <c:v>未使用</c:v>
                </c:pt>
              </c:strCache>
            </c:strRef>
          </c:cat>
          <c:val>
            <c:numRef>
              <c:f>渡辺データ!$P$15:$R$15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B-30A1-45BC-95E0-45AEE1D2B035}"/>
            </c:ext>
          </c:extLst>
        </c:ser>
        <c:ser>
          <c:idx val="12"/>
          <c:order val="12"/>
          <c:tx>
            <c:strRef>
              <c:f>渡辺データ!$O$16</c:f>
              <c:strCache>
                <c:ptCount val="1"/>
                <c:pt idx="0">
                  <c:v>2016/2/26</c:v>
                </c:pt>
              </c:strCache>
            </c:strRef>
          </c:tx>
          <c:cat>
            <c:strRef>
              <c:f>渡辺データ!$P$3:$R$3</c:f>
              <c:strCache>
                <c:ptCount val="3"/>
                <c:pt idx="0">
                  <c:v>常用</c:v>
                </c:pt>
                <c:pt idx="1">
                  <c:v>疼痛時使用</c:v>
                </c:pt>
                <c:pt idx="2">
                  <c:v>未使用</c:v>
                </c:pt>
              </c:strCache>
            </c:strRef>
          </c:cat>
          <c:val>
            <c:numRef>
              <c:f>渡辺データ!$P$16:$R$16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C-30A1-45BC-95E0-45AEE1D2B035}"/>
            </c:ext>
          </c:extLst>
        </c:ser>
        <c:ser>
          <c:idx val="13"/>
          <c:order val="13"/>
          <c:tx>
            <c:strRef>
              <c:f>渡辺データ!$O$17</c:f>
              <c:strCache>
                <c:ptCount val="1"/>
                <c:pt idx="0">
                  <c:v>2016/3/9</c:v>
                </c:pt>
              </c:strCache>
            </c:strRef>
          </c:tx>
          <c:cat>
            <c:strRef>
              <c:f>渡辺データ!$P$3:$R$3</c:f>
              <c:strCache>
                <c:ptCount val="3"/>
                <c:pt idx="0">
                  <c:v>常用</c:v>
                </c:pt>
                <c:pt idx="1">
                  <c:v>疼痛時使用</c:v>
                </c:pt>
                <c:pt idx="2">
                  <c:v>未使用</c:v>
                </c:pt>
              </c:strCache>
            </c:strRef>
          </c:cat>
          <c:val>
            <c:numRef>
              <c:f>渡辺データ!$P$17:$R$17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D-30A1-45BC-95E0-45AEE1D2B035}"/>
            </c:ext>
          </c:extLst>
        </c:ser>
        <c:ser>
          <c:idx val="14"/>
          <c:order val="14"/>
          <c:tx>
            <c:strRef>
              <c:f>渡辺データ!$O$18</c:f>
              <c:strCache>
                <c:ptCount val="1"/>
                <c:pt idx="0">
                  <c:v>2016/4/4</c:v>
                </c:pt>
              </c:strCache>
            </c:strRef>
          </c:tx>
          <c:cat>
            <c:strRef>
              <c:f>渡辺データ!$P$3:$R$3</c:f>
              <c:strCache>
                <c:ptCount val="3"/>
                <c:pt idx="0">
                  <c:v>常用</c:v>
                </c:pt>
                <c:pt idx="1">
                  <c:v>疼痛時使用</c:v>
                </c:pt>
                <c:pt idx="2">
                  <c:v>未使用</c:v>
                </c:pt>
              </c:strCache>
            </c:strRef>
          </c:cat>
          <c:val>
            <c:numRef>
              <c:f>渡辺データ!$P$18:$R$18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E-30A1-45BC-95E0-45AEE1D2B035}"/>
            </c:ext>
          </c:extLst>
        </c:ser>
        <c:ser>
          <c:idx val="15"/>
          <c:order val="15"/>
          <c:tx>
            <c:strRef>
              <c:f>渡辺データ!$O$19</c:f>
              <c:strCache>
                <c:ptCount val="1"/>
                <c:pt idx="0">
                  <c:v>2016/5/30</c:v>
                </c:pt>
              </c:strCache>
            </c:strRef>
          </c:tx>
          <c:spPr>
            <a:solidFill>
              <a:srgbClr val="FFFF00"/>
            </a:solidFill>
          </c:spPr>
          <c:cat>
            <c:strRef>
              <c:f>渡辺データ!$P$3:$R$3</c:f>
              <c:strCache>
                <c:ptCount val="3"/>
                <c:pt idx="0">
                  <c:v>常用</c:v>
                </c:pt>
                <c:pt idx="1">
                  <c:v>疼痛時使用</c:v>
                </c:pt>
                <c:pt idx="2">
                  <c:v>未使用</c:v>
                </c:pt>
              </c:strCache>
            </c:strRef>
          </c:cat>
          <c:val>
            <c:numRef>
              <c:f>渡辺データ!$P$19:$R$19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F-30A1-45BC-95E0-45AEE1D2B035}"/>
            </c:ext>
          </c:extLst>
        </c:ser>
        <c:ser>
          <c:idx val="16"/>
          <c:order val="16"/>
          <c:tx>
            <c:strRef>
              <c:f>渡辺データ!$O$20</c:f>
              <c:strCache>
                <c:ptCount val="1"/>
                <c:pt idx="0">
                  <c:v>2016/6/6</c:v>
                </c:pt>
              </c:strCache>
            </c:strRef>
          </c:tx>
          <c:cat>
            <c:strRef>
              <c:f>渡辺データ!$P$3:$R$3</c:f>
              <c:strCache>
                <c:ptCount val="3"/>
                <c:pt idx="0">
                  <c:v>常用</c:v>
                </c:pt>
                <c:pt idx="1">
                  <c:v>疼痛時使用</c:v>
                </c:pt>
                <c:pt idx="2">
                  <c:v>未使用</c:v>
                </c:pt>
              </c:strCache>
            </c:strRef>
          </c:cat>
          <c:val>
            <c:numRef>
              <c:f>渡辺データ!$P$20:$R$20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0-30A1-45BC-95E0-45AEE1D2B035}"/>
            </c:ext>
          </c:extLst>
        </c:ser>
        <c:ser>
          <c:idx val="17"/>
          <c:order val="17"/>
          <c:tx>
            <c:strRef>
              <c:f>渡辺データ!$O$21</c:f>
              <c:strCache>
                <c:ptCount val="1"/>
                <c:pt idx="0">
                  <c:v>2016/8/5</c:v>
                </c:pt>
              </c:strCache>
            </c:strRef>
          </c:tx>
          <c:cat>
            <c:strRef>
              <c:f>渡辺データ!$P$3:$R$3</c:f>
              <c:strCache>
                <c:ptCount val="3"/>
                <c:pt idx="0">
                  <c:v>常用</c:v>
                </c:pt>
                <c:pt idx="1">
                  <c:v>疼痛時使用</c:v>
                </c:pt>
                <c:pt idx="2">
                  <c:v>未使用</c:v>
                </c:pt>
              </c:strCache>
            </c:strRef>
          </c:cat>
          <c:val>
            <c:numRef>
              <c:f>渡辺データ!$P$21:$R$21</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1-30A1-45BC-95E0-45AEE1D2B035}"/>
            </c:ext>
          </c:extLst>
        </c:ser>
        <c:ser>
          <c:idx val="18"/>
          <c:order val="18"/>
          <c:tx>
            <c:strRef>
              <c:f>渡辺データ!$O$22</c:f>
              <c:strCache>
                <c:ptCount val="1"/>
                <c:pt idx="0">
                  <c:v>2016/9/5</c:v>
                </c:pt>
              </c:strCache>
            </c:strRef>
          </c:tx>
          <c:cat>
            <c:strRef>
              <c:f>渡辺データ!$P$3:$R$3</c:f>
              <c:strCache>
                <c:ptCount val="3"/>
                <c:pt idx="0">
                  <c:v>常用</c:v>
                </c:pt>
                <c:pt idx="1">
                  <c:v>疼痛時使用</c:v>
                </c:pt>
                <c:pt idx="2">
                  <c:v>未使用</c:v>
                </c:pt>
              </c:strCache>
            </c:strRef>
          </c:cat>
          <c:val>
            <c:numRef>
              <c:f>渡辺データ!$P$22:$R$22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2-30A1-45BC-95E0-45AEE1D2B035}"/>
            </c:ext>
          </c:extLst>
        </c:ser>
        <c:ser>
          <c:idx val="19"/>
          <c:order val="19"/>
          <c:tx>
            <c:strRef>
              <c:f>渡辺データ!$O$23</c:f>
              <c:strCache>
                <c:ptCount val="1"/>
                <c:pt idx="0">
                  <c:v>2016/10/3</c:v>
                </c:pt>
              </c:strCache>
            </c:strRef>
          </c:tx>
          <c:cat>
            <c:strRef>
              <c:f>渡辺データ!$P$3:$R$3</c:f>
              <c:strCache>
                <c:ptCount val="3"/>
                <c:pt idx="0">
                  <c:v>常用</c:v>
                </c:pt>
                <c:pt idx="1">
                  <c:v>疼痛時使用</c:v>
                </c:pt>
                <c:pt idx="2">
                  <c:v>未使用</c:v>
                </c:pt>
              </c:strCache>
            </c:strRef>
          </c:cat>
          <c:val>
            <c:numRef>
              <c:f>渡辺データ!$P$23:$R$23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30A1-45BC-95E0-45AEE1D2B035}"/>
            </c:ext>
          </c:extLst>
        </c:ser>
        <c:ser>
          <c:idx val="20"/>
          <c:order val="20"/>
          <c:tx>
            <c:strRef>
              <c:f>渡辺データ!$O$24</c:f>
              <c:strCache>
                <c:ptCount val="1"/>
                <c:pt idx="0">
                  <c:v>2016/11/9</c:v>
                </c:pt>
              </c:strCache>
            </c:strRef>
          </c:tx>
          <c:cat>
            <c:strRef>
              <c:f>渡辺データ!$P$3:$R$3</c:f>
              <c:strCache>
                <c:ptCount val="3"/>
                <c:pt idx="0">
                  <c:v>常用</c:v>
                </c:pt>
                <c:pt idx="1">
                  <c:v>疼痛時使用</c:v>
                </c:pt>
                <c:pt idx="2">
                  <c:v>未使用</c:v>
                </c:pt>
              </c:strCache>
            </c:strRef>
          </c:cat>
          <c:val>
            <c:numRef>
              <c:f>渡辺データ!$P$24:$R$24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4-30A1-45BC-95E0-45AEE1D2B035}"/>
            </c:ext>
          </c:extLst>
        </c:ser>
        <c:ser>
          <c:idx val="21"/>
          <c:order val="21"/>
          <c:tx>
            <c:strRef>
              <c:f>渡辺データ!$O$25</c:f>
              <c:strCache>
                <c:ptCount val="1"/>
                <c:pt idx="0">
                  <c:v>2016/12/9</c:v>
                </c:pt>
              </c:strCache>
            </c:strRef>
          </c:tx>
          <c:cat>
            <c:strRef>
              <c:f>渡辺データ!$P$3:$R$3</c:f>
              <c:strCache>
                <c:ptCount val="3"/>
                <c:pt idx="0">
                  <c:v>常用</c:v>
                </c:pt>
                <c:pt idx="1">
                  <c:v>疼痛時使用</c:v>
                </c:pt>
                <c:pt idx="2">
                  <c:v>未使用</c:v>
                </c:pt>
              </c:strCache>
            </c:strRef>
          </c:cat>
          <c:val>
            <c:numRef>
              <c:f>渡辺データ!$P$25:$R$25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5-30A1-45BC-95E0-45AEE1D2B035}"/>
            </c:ext>
          </c:extLst>
        </c:ser>
        <c:ser>
          <c:idx val="22"/>
          <c:order val="22"/>
          <c:tx>
            <c:strRef>
              <c:f>渡辺データ!$O$26</c:f>
              <c:strCache>
                <c:ptCount val="1"/>
                <c:pt idx="0">
                  <c:v>2017/1/10</c:v>
                </c:pt>
              </c:strCache>
            </c:strRef>
          </c:tx>
          <c:cat>
            <c:strRef>
              <c:f>渡辺データ!$P$3:$R$3</c:f>
              <c:strCache>
                <c:ptCount val="3"/>
                <c:pt idx="0">
                  <c:v>常用</c:v>
                </c:pt>
                <c:pt idx="1">
                  <c:v>疼痛時使用</c:v>
                </c:pt>
                <c:pt idx="2">
                  <c:v>未使用</c:v>
                </c:pt>
              </c:strCache>
            </c:strRef>
          </c:cat>
          <c:val>
            <c:numRef>
              <c:f>渡辺データ!$P$26:$R$26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30A1-45BC-95E0-45AEE1D2B035}"/>
            </c:ext>
          </c:extLst>
        </c:ser>
        <c:ser>
          <c:idx val="23"/>
          <c:order val="23"/>
          <c:tx>
            <c:strRef>
              <c:f>渡辺データ!$O$27</c:f>
              <c:strCache>
                <c:ptCount val="1"/>
                <c:pt idx="0">
                  <c:v>2017/2/8</c:v>
                </c:pt>
              </c:strCache>
            </c:strRef>
          </c:tx>
          <c:cat>
            <c:strRef>
              <c:f>渡辺データ!$P$3:$R$3</c:f>
              <c:strCache>
                <c:ptCount val="3"/>
                <c:pt idx="0">
                  <c:v>常用</c:v>
                </c:pt>
                <c:pt idx="1">
                  <c:v>疼痛時使用</c:v>
                </c:pt>
                <c:pt idx="2">
                  <c:v>未使用</c:v>
                </c:pt>
              </c:strCache>
            </c:strRef>
          </c:cat>
          <c:val>
            <c:numRef>
              <c:f>渡辺データ!$P$27:$R$27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7-30A1-45BC-95E0-45AEE1D2B035}"/>
            </c:ext>
          </c:extLst>
        </c:ser>
        <c:ser>
          <c:idx val="24"/>
          <c:order val="24"/>
          <c:tx>
            <c:strRef>
              <c:f>渡辺データ!$O$28</c:f>
              <c:strCache>
                <c:ptCount val="1"/>
                <c:pt idx="0">
                  <c:v>2017/3/8</c:v>
                </c:pt>
              </c:strCache>
            </c:strRef>
          </c:tx>
          <c:spPr>
            <a:solidFill>
              <a:srgbClr val="FFFF00"/>
            </a:solidFill>
          </c:spPr>
          <c:cat>
            <c:strRef>
              <c:f>渡辺データ!$P$3:$R$3</c:f>
              <c:strCache>
                <c:ptCount val="3"/>
                <c:pt idx="0">
                  <c:v>常用</c:v>
                </c:pt>
                <c:pt idx="1">
                  <c:v>疼痛時使用</c:v>
                </c:pt>
                <c:pt idx="2">
                  <c:v>未使用</c:v>
                </c:pt>
              </c:strCache>
            </c:strRef>
          </c:cat>
          <c:val>
            <c:numRef>
              <c:f>渡辺データ!$P$28:$R$28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8-30A1-45BC-95E0-45AEE1D2B035}"/>
            </c:ext>
          </c:extLst>
        </c:ser>
        <c:ser>
          <c:idx val="25"/>
          <c:order val="25"/>
          <c:tx>
            <c:strRef>
              <c:f>渡辺データ!$O$29</c:f>
              <c:strCache>
                <c:ptCount val="1"/>
                <c:pt idx="0">
                  <c:v>2017/4/7</c:v>
                </c:pt>
              </c:strCache>
            </c:strRef>
          </c:tx>
          <c:cat>
            <c:strRef>
              <c:f>渡辺データ!$P$3:$R$3</c:f>
              <c:strCache>
                <c:ptCount val="3"/>
                <c:pt idx="0">
                  <c:v>常用</c:v>
                </c:pt>
                <c:pt idx="1">
                  <c:v>疼痛時使用</c:v>
                </c:pt>
                <c:pt idx="2">
                  <c:v>未使用</c:v>
                </c:pt>
              </c:strCache>
            </c:strRef>
          </c:cat>
          <c:val>
            <c:numRef>
              <c:f>渡辺データ!$P$29:$R$29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9-30A1-45BC-95E0-45AEE1D2B035}"/>
            </c:ext>
          </c:extLst>
        </c:ser>
        <c:ser>
          <c:idx val="26"/>
          <c:order val="26"/>
          <c:tx>
            <c:strRef>
              <c:f>渡辺データ!$O$30</c:f>
              <c:strCache>
                <c:ptCount val="1"/>
                <c:pt idx="0">
                  <c:v>2017/5/12</c:v>
                </c:pt>
              </c:strCache>
            </c:strRef>
          </c:tx>
          <c:cat>
            <c:strRef>
              <c:f>渡辺データ!$P$3:$R$3</c:f>
              <c:strCache>
                <c:ptCount val="3"/>
                <c:pt idx="0">
                  <c:v>常用</c:v>
                </c:pt>
                <c:pt idx="1">
                  <c:v>疼痛時使用</c:v>
                </c:pt>
                <c:pt idx="2">
                  <c:v>未使用</c:v>
                </c:pt>
              </c:strCache>
            </c:strRef>
          </c:cat>
          <c:val>
            <c:numRef>
              <c:f>渡辺データ!$P$30:$R$30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A-30A1-45BC-95E0-45AEE1D2B035}"/>
            </c:ext>
          </c:extLst>
        </c:ser>
        <c:dLbls/>
        <c:gapWidth val="55"/>
        <c:overlap val="100"/>
        <c:axId val="98181120"/>
        <c:axId val="98182656"/>
      </c:barChart>
      <c:catAx>
        <c:axId val="98181120"/>
        <c:scaling>
          <c:orientation val="minMax"/>
        </c:scaling>
        <c:axPos val="l"/>
        <c:numFmt formatCode="General" sourceLinked="1"/>
        <c:majorTickMark val="none"/>
        <c:tickLblPos val="nextTo"/>
        <c:txPr>
          <a:bodyPr/>
          <a:lstStyle/>
          <a:p>
            <a:pPr>
              <a:defRPr sz="1100" b="1"/>
            </a:pPr>
            <a:endParaRPr lang="ja-JP"/>
          </a:p>
        </c:txPr>
        <c:crossAx val="98182656"/>
        <c:crosses val="autoZero"/>
        <c:auto val="1"/>
        <c:lblAlgn val="ctr"/>
        <c:lblOffset val="100"/>
      </c:catAx>
      <c:valAx>
        <c:axId val="98182656"/>
        <c:scaling>
          <c:orientation val="minMax"/>
        </c:scaling>
        <c:axPos val="b"/>
        <c:majorGridlines/>
        <c:numFmt formatCode="General" sourceLinked="1"/>
        <c:majorTickMark val="none"/>
        <c:tickLblPos val="nextTo"/>
        <c:txPr>
          <a:bodyPr/>
          <a:lstStyle/>
          <a:p>
            <a:pPr>
              <a:defRPr sz="1100" b="1"/>
            </a:pPr>
            <a:endParaRPr lang="ja-JP"/>
          </a:p>
        </c:txPr>
        <c:crossAx val="98181120"/>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7"/>
        <c:txPr>
          <a:bodyPr/>
          <a:lstStyle/>
          <a:p>
            <a:pPr>
              <a:defRPr sz="800" u="sng"/>
            </a:pPr>
            <a:endParaRPr lang="ja-JP"/>
          </a:p>
        </c:txPr>
      </c:legendEntry>
      <c:legendEntry>
        <c:idx val="8"/>
        <c:txPr>
          <a:bodyPr/>
          <a:lstStyle/>
          <a:p>
            <a:pPr>
              <a:defRPr sz="800" u="sng"/>
            </a:pPr>
            <a:endParaRPr lang="ja-JP"/>
          </a:p>
        </c:txPr>
      </c:legendEntry>
      <c:legendEntry>
        <c:idx val="9"/>
        <c:txPr>
          <a:bodyPr/>
          <a:lstStyle/>
          <a:p>
            <a:pPr>
              <a:defRPr sz="800" u="sng"/>
            </a:pPr>
            <a:endParaRPr lang="ja-JP"/>
          </a:p>
        </c:txPr>
      </c:legendEntry>
      <c:legendEntry>
        <c:idx val="15"/>
        <c:txPr>
          <a:bodyPr/>
          <a:lstStyle/>
          <a:p>
            <a:pPr>
              <a:defRPr sz="800" u="sng"/>
            </a:pPr>
            <a:endParaRPr lang="ja-JP"/>
          </a:p>
        </c:txPr>
      </c:legendEntry>
      <c:legendEntry>
        <c:idx val="24"/>
        <c:txPr>
          <a:bodyPr/>
          <a:lstStyle/>
          <a:p>
            <a:pPr>
              <a:defRPr sz="800" u="sng"/>
            </a:pPr>
            <a:endParaRPr lang="ja-JP"/>
          </a:p>
        </c:txPr>
      </c:legendEntry>
      <c:layout>
        <c:manualLayout>
          <c:xMode val="edge"/>
          <c:yMode val="edge"/>
          <c:x val="0.59466698925102801"/>
          <c:y val="0.14532342998237274"/>
          <c:w val="0.18389356750144234"/>
          <c:h val="0.68238634211130356"/>
        </c:manualLayout>
      </c:layout>
      <c:txPr>
        <a:bodyPr/>
        <a:lstStyle/>
        <a:p>
          <a:pPr>
            <a:defRPr sz="800"/>
          </a:pPr>
          <a:endParaRPr lang="ja-JP"/>
        </a:p>
      </c:txPr>
    </c:legend>
    <c:plotVisOnly val="1"/>
    <c:dispBlanksAs val="gap"/>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a:t>肩関節痛</a:t>
            </a:r>
          </a:p>
        </c:rich>
      </c:tx>
      <c:layout>
        <c:manualLayout>
          <c:xMode val="edge"/>
          <c:yMode val="edge"/>
          <c:x val="0.30853056014046504"/>
          <c:y val="2.0109419521284984E-2"/>
        </c:manualLayout>
      </c:layout>
    </c:title>
    <c:plotArea>
      <c:layout>
        <c:manualLayout>
          <c:layoutTarget val="inner"/>
          <c:xMode val="edge"/>
          <c:yMode val="edge"/>
          <c:x val="0.20916653030843055"/>
          <c:y val="0.10384667352873007"/>
          <c:w val="0.4487183332976224"/>
          <c:h val="0.69644289529274894"/>
        </c:manualLayout>
      </c:layout>
      <c:barChart>
        <c:barDir val="bar"/>
        <c:grouping val="stacked"/>
        <c:ser>
          <c:idx val="0"/>
          <c:order val="0"/>
          <c:tx>
            <c:strRef>
              <c:f>渡辺データ!$H$4</c:f>
              <c:strCache>
                <c:ptCount val="1"/>
                <c:pt idx="0">
                  <c:v>2014/7/9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渡辺データ!$I$4:$K$4</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0-9024-46CD-8780-CC75E6ABB9EF}"/>
            </c:ext>
          </c:extLst>
        </c:ser>
        <c:ser>
          <c:idx val="1"/>
          <c:order val="1"/>
          <c:tx>
            <c:strRef>
              <c:f>渡辺データ!$H$5</c:f>
              <c:strCache>
                <c:ptCount val="1"/>
                <c:pt idx="0">
                  <c:v>2014/8/6</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渡辺データ!$I$5:$K$5</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1-9024-46CD-8780-CC75E6ABB9EF}"/>
            </c:ext>
          </c:extLst>
        </c:ser>
        <c:ser>
          <c:idx val="2"/>
          <c:order val="2"/>
          <c:tx>
            <c:strRef>
              <c:f>渡辺データ!$H$6</c:f>
              <c:strCache>
                <c:ptCount val="1"/>
                <c:pt idx="0">
                  <c:v>2014/9/1</c:v>
                </c:pt>
              </c:strCache>
            </c:strRef>
          </c:tx>
          <c:cat>
            <c:strRef>
              <c:f>渡辺データ!$I$3:$K$3</c:f>
              <c:strCache>
                <c:ptCount val="3"/>
                <c:pt idx="0">
                  <c:v>常に痛い</c:v>
                </c:pt>
                <c:pt idx="1">
                  <c:v>時々痛い</c:v>
                </c:pt>
                <c:pt idx="2">
                  <c:v>痛くない</c:v>
                </c:pt>
              </c:strCache>
            </c:strRef>
          </c:cat>
          <c:val>
            <c:numRef>
              <c:f>渡辺データ!$I$6:$K$6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9024-46CD-8780-CC75E6ABB9EF}"/>
            </c:ext>
          </c:extLst>
        </c:ser>
        <c:ser>
          <c:idx val="3"/>
          <c:order val="3"/>
          <c:tx>
            <c:strRef>
              <c:f>渡辺データ!$H$7</c:f>
              <c:strCache>
                <c:ptCount val="1"/>
                <c:pt idx="0">
                  <c:v>2014/10/13</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渡辺データ!$I$7:$K$7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3-9024-46CD-8780-CC75E6ABB9EF}"/>
            </c:ext>
          </c:extLst>
        </c:ser>
        <c:ser>
          <c:idx val="4"/>
          <c:order val="4"/>
          <c:tx>
            <c:strRef>
              <c:f>渡辺データ!$H$8</c:f>
              <c:strCache>
                <c:ptCount val="1"/>
                <c:pt idx="0">
                  <c:v>2014/12/1</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渡辺データ!$I$8:$K$8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4-9024-46CD-8780-CC75E6ABB9EF}"/>
            </c:ext>
          </c:extLst>
        </c:ser>
        <c:ser>
          <c:idx val="5"/>
          <c:order val="5"/>
          <c:tx>
            <c:strRef>
              <c:f>渡辺データ!$H$9</c:f>
              <c:strCache>
                <c:ptCount val="1"/>
                <c:pt idx="0">
                  <c:v>2015/1/5</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渡辺データ!$I$9:$K$9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5-9024-46CD-8780-CC75E6ABB9EF}"/>
            </c:ext>
          </c:extLst>
        </c:ser>
        <c:ser>
          <c:idx val="6"/>
          <c:order val="6"/>
          <c:tx>
            <c:strRef>
              <c:f>渡辺データ!$H$10</c:f>
              <c:strCache>
                <c:ptCount val="1"/>
                <c:pt idx="0">
                  <c:v>2015/2/9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渡辺データ!$I$10:$K$10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6-9024-46CD-8780-CC75E6ABB9EF}"/>
            </c:ext>
          </c:extLst>
        </c:ser>
        <c:ser>
          <c:idx val="7"/>
          <c:order val="7"/>
          <c:tx>
            <c:strRef>
              <c:f>渡辺データ!$H$11</c:f>
              <c:strCache>
                <c:ptCount val="1"/>
                <c:pt idx="0">
                  <c:v>2015/9/7</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渡辺データ!$I$11:$K$11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7-9024-46CD-8780-CC75E6ABB9EF}"/>
            </c:ext>
          </c:extLst>
        </c:ser>
        <c:ser>
          <c:idx val="8"/>
          <c:order val="8"/>
          <c:tx>
            <c:strRef>
              <c:f>渡辺データ!$H$12</c:f>
              <c:strCache>
                <c:ptCount val="1"/>
                <c:pt idx="0">
                  <c:v>2015/10/9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渡辺データ!$I$12:$K$12</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8-9024-46CD-8780-CC75E6ABB9EF}"/>
            </c:ext>
          </c:extLst>
        </c:ser>
        <c:ser>
          <c:idx val="9"/>
          <c:order val="9"/>
          <c:tx>
            <c:strRef>
              <c:f>渡辺データ!$H$13</c:f>
              <c:strCache>
                <c:ptCount val="1"/>
                <c:pt idx="0">
                  <c:v>2015/11/9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渡辺データ!$I$13:$K$13</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9-9024-46CD-8780-CC75E6ABB9EF}"/>
            </c:ext>
          </c:extLst>
        </c:ser>
        <c:ser>
          <c:idx val="10"/>
          <c:order val="10"/>
          <c:tx>
            <c:strRef>
              <c:f>渡辺データ!$H$14</c:f>
              <c:strCache>
                <c:ptCount val="1"/>
                <c:pt idx="0">
                  <c:v>2015/12/11</c:v>
                </c:pt>
              </c:strCache>
            </c:strRef>
          </c:tx>
          <c:cat>
            <c:strRef>
              <c:f>渡辺データ!$I$3:$K$3</c:f>
              <c:strCache>
                <c:ptCount val="3"/>
                <c:pt idx="0">
                  <c:v>常に痛い</c:v>
                </c:pt>
                <c:pt idx="1">
                  <c:v>時々痛い</c:v>
                </c:pt>
                <c:pt idx="2">
                  <c:v>痛くない</c:v>
                </c:pt>
              </c:strCache>
            </c:strRef>
          </c:cat>
          <c:val>
            <c:numRef>
              <c:f>渡辺データ!$I$14:$K$14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9024-46CD-8780-CC75E6ABB9EF}"/>
            </c:ext>
          </c:extLst>
        </c:ser>
        <c:ser>
          <c:idx val="11"/>
          <c:order val="11"/>
          <c:tx>
            <c:strRef>
              <c:f>渡辺データ!$H$15</c:f>
              <c:strCache>
                <c:ptCount val="1"/>
                <c:pt idx="0">
                  <c:v>2016/1/8</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渡辺データ!$I$15:$K$15</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B-9024-46CD-8780-CC75E6ABB9EF}"/>
            </c:ext>
          </c:extLst>
        </c:ser>
        <c:ser>
          <c:idx val="12"/>
          <c:order val="12"/>
          <c:tx>
            <c:strRef>
              <c:f>渡辺データ!$H$16</c:f>
              <c:strCache>
                <c:ptCount val="1"/>
                <c:pt idx="0">
                  <c:v>2016/2/26</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渡辺データ!$I$16:$K$16</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C-9024-46CD-8780-CC75E6ABB9EF}"/>
            </c:ext>
          </c:extLst>
        </c:ser>
        <c:ser>
          <c:idx val="13"/>
          <c:order val="13"/>
          <c:tx>
            <c:strRef>
              <c:f>渡辺データ!$H$17</c:f>
              <c:strCache>
                <c:ptCount val="1"/>
                <c:pt idx="0">
                  <c:v>2016/3/9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渡辺データ!$I$17:$K$17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D-9024-46CD-8780-CC75E6ABB9EF}"/>
            </c:ext>
          </c:extLst>
        </c:ser>
        <c:ser>
          <c:idx val="14"/>
          <c:order val="14"/>
          <c:tx>
            <c:strRef>
              <c:f>渡辺データ!$H$18</c:f>
              <c:strCache>
                <c:ptCount val="1"/>
                <c:pt idx="0">
                  <c:v>2016/4/4</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渡辺データ!$I$18:$K$18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E-9024-46CD-8780-CC75E6ABB9EF}"/>
            </c:ext>
          </c:extLst>
        </c:ser>
        <c:ser>
          <c:idx val="15"/>
          <c:order val="15"/>
          <c:tx>
            <c:strRef>
              <c:f>渡辺データ!$H$19</c:f>
              <c:strCache>
                <c:ptCount val="1"/>
                <c:pt idx="0">
                  <c:v>2016/5/30</c:v>
                </c:pt>
              </c:strCache>
            </c:strRef>
          </c:tx>
          <c:spPr>
            <a:solidFill>
              <a:srgbClr val="FF0000"/>
            </a:solidFill>
          </c:spPr>
          <c:cat>
            <c:strRef>
              <c:f>渡辺データ!$I$3:$K$3</c:f>
              <c:strCache>
                <c:ptCount val="3"/>
                <c:pt idx="0">
                  <c:v>常に痛い</c:v>
                </c:pt>
                <c:pt idx="1">
                  <c:v>時々痛い</c:v>
                </c:pt>
                <c:pt idx="2">
                  <c:v>痛くない</c:v>
                </c:pt>
              </c:strCache>
            </c:strRef>
          </c:cat>
          <c:val>
            <c:numRef>
              <c:f>渡辺データ!$I$19:$K$19</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F-9024-46CD-8780-CC75E6ABB9EF}"/>
            </c:ext>
          </c:extLst>
        </c:ser>
        <c:ser>
          <c:idx val="16"/>
          <c:order val="16"/>
          <c:tx>
            <c:strRef>
              <c:f>渡辺データ!$H$20</c:f>
              <c:strCache>
                <c:ptCount val="1"/>
                <c:pt idx="0">
                  <c:v>2016/6/6</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渡辺データ!$I$20:$K$20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0-9024-46CD-8780-CC75E6ABB9EF}"/>
            </c:ext>
          </c:extLst>
        </c:ser>
        <c:ser>
          <c:idx val="17"/>
          <c:order val="17"/>
          <c:tx>
            <c:strRef>
              <c:f>渡辺データ!$H$21</c:f>
              <c:strCache>
                <c:ptCount val="1"/>
                <c:pt idx="0">
                  <c:v>2016/8/5</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渡辺データ!$I$21:$K$21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1-9024-46CD-8780-CC75E6ABB9EF}"/>
            </c:ext>
          </c:extLst>
        </c:ser>
        <c:ser>
          <c:idx val="18"/>
          <c:order val="18"/>
          <c:tx>
            <c:strRef>
              <c:f>渡辺データ!$H$22</c:f>
              <c:strCache>
                <c:ptCount val="1"/>
                <c:pt idx="0">
                  <c:v>2016/9/5</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渡辺データ!$I$22:$K$22</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2-9024-46CD-8780-CC75E6ABB9EF}"/>
            </c:ext>
          </c:extLst>
        </c:ser>
        <c:ser>
          <c:idx val="19"/>
          <c:order val="19"/>
          <c:tx>
            <c:strRef>
              <c:f>渡辺データ!$H$23</c:f>
              <c:strCache>
                <c:ptCount val="1"/>
                <c:pt idx="0">
                  <c:v>2016/10/3</c:v>
                </c:pt>
              </c:strCache>
            </c:strRef>
          </c:tx>
          <c:cat>
            <c:strRef>
              <c:f>渡辺データ!$I$3:$K$3</c:f>
              <c:strCache>
                <c:ptCount val="3"/>
                <c:pt idx="0">
                  <c:v>常に痛い</c:v>
                </c:pt>
                <c:pt idx="1">
                  <c:v>時々痛い</c:v>
                </c:pt>
                <c:pt idx="2">
                  <c:v>痛くない</c:v>
                </c:pt>
              </c:strCache>
            </c:strRef>
          </c:cat>
          <c:val>
            <c:numRef>
              <c:f>渡辺データ!$I$23:$K$23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9024-46CD-8780-CC75E6ABB9EF}"/>
            </c:ext>
          </c:extLst>
        </c:ser>
        <c:ser>
          <c:idx val="20"/>
          <c:order val="20"/>
          <c:tx>
            <c:strRef>
              <c:f>渡辺データ!$H$24</c:f>
              <c:strCache>
                <c:ptCount val="1"/>
                <c:pt idx="0">
                  <c:v>2016/11/9</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渡辺データ!$I$24:$K$24</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4-9024-46CD-8780-CC75E6ABB9EF}"/>
            </c:ext>
          </c:extLst>
        </c:ser>
        <c:ser>
          <c:idx val="21"/>
          <c:order val="21"/>
          <c:tx>
            <c:strRef>
              <c:f>渡辺データ!$H$25</c:f>
              <c:strCache>
                <c:ptCount val="1"/>
                <c:pt idx="0">
                  <c:v>2016/12/9</c:v>
                </c:pt>
              </c:strCache>
            </c:strRef>
          </c:tx>
          <c:cat>
            <c:strRef>
              <c:f>渡辺データ!$I$3:$K$3</c:f>
              <c:strCache>
                <c:ptCount val="3"/>
                <c:pt idx="0">
                  <c:v>常に痛い</c:v>
                </c:pt>
                <c:pt idx="1">
                  <c:v>時々痛い</c:v>
                </c:pt>
                <c:pt idx="2">
                  <c:v>痛くない</c:v>
                </c:pt>
              </c:strCache>
            </c:strRef>
          </c:cat>
          <c:val>
            <c:numRef>
              <c:f>渡辺データ!$I$25:$K$25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5-9024-46CD-8780-CC75E6ABB9EF}"/>
            </c:ext>
          </c:extLst>
        </c:ser>
        <c:ser>
          <c:idx val="22"/>
          <c:order val="22"/>
          <c:tx>
            <c:strRef>
              <c:f>渡辺データ!$H$26</c:f>
              <c:strCache>
                <c:ptCount val="1"/>
                <c:pt idx="0">
                  <c:v>2017/1/10</c:v>
                </c:pt>
              </c:strCache>
            </c:strRef>
          </c:tx>
          <c:cat>
            <c:strRef>
              <c:f>渡辺データ!$I$3:$K$3</c:f>
              <c:strCache>
                <c:ptCount val="3"/>
                <c:pt idx="0">
                  <c:v>常に痛い</c:v>
                </c:pt>
                <c:pt idx="1">
                  <c:v>時々痛い</c:v>
                </c:pt>
                <c:pt idx="2">
                  <c:v>痛くない</c:v>
                </c:pt>
              </c:strCache>
            </c:strRef>
          </c:cat>
          <c:val>
            <c:numRef>
              <c:f>渡辺データ!$I$26:$K$26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9024-46CD-8780-CC75E6ABB9EF}"/>
            </c:ext>
          </c:extLst>
        </c:ser>
        <c:ser>
          <c:idx val="23"/>
          <c:order val="23"/>
          <c:tx>
            <c:strRef>
              <c:f>渡辺データ!$H$27</c:f>
              <c:strCache>
                <c:ptCount val="1"/>
                <c:pt idx="0">
                  <c:v>2017/2/8</c:v>
                </c:pt>
              </c:strCache>
            </c:strRef>
          </c:tx>
          <c:cat>
            <c:strRef>
              <c:f>渡辺データ!$I$3:$K$3</c:f>
              <c:strCache>
                <c:ptCount val="3"/>
                <c:pt idx="0">
                  <c:v>常に痛い</c:v>
                </c:pt>
                <c:pt idx="1">
                  <c:v>時々痛い</c:v>
                </c:pt>
                <c:pt idx="2">
                  <c:v>痛くない</c:v>
                </c:pt>
              </c:strCache>
            </c:strRef>
          </c:cat>
          <c:val>
            <c:numRef>
              <c:f>渡辺データ!$I$27:$K$27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7-9024-46CD-8780-CC75E6ABB9EF}"/>
            </c:ext>
          </c:extLst>
        </c:ser>
        <c:ser>
          <c:idx val="24"/>
          <c:order val="24"/>
          <c:tx>
            <c:strRef>
              <c:f>渡辺データ!$H$28</c:f>
              <c:strCache>
                <c:ptCount val="1"/>
                <c:pt idx="0">
                  <c:v>2017/3/8</c:v>
                </c:pt>
              </c:strCache>
            </c:strRef>
          </c:tx>
          <c:cat>
            <c:strRef>
              <c:f>渡辺データ!$I$3:$K$3</c:f>
              <c:strCache>
                <c:ptCount val="3"/>
                <c:pt idx="0">
                  <c:v>常に痛い</c:v>
                </c:pt>
                <c:pt idx="1">
                  <c:v>時々痛い</c:v>
                </c:pt>
                <c:pt idx="2">
                  <c:v>痛くない</c:v>
                </c:pt>
              </c:strCache>
            </c:strRef>
          </c:cat>
          <c:val>
            <c:numRef>
              <c:f>渡辺データ!$I$28:$K$28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8-9024-46CD-8780-CC75E6ABB9EF}"/>
            </c:ext>
          </c:extLst>
        </c:ser>
        <c:ser>
          <c:idx val="25"/>
          <c:order val="25"/>
          <c:tx>
            <c:strRef>
              <c:f>渡辺データ!$H$29</c:f>
              <c:strCache>
                <c:ptCount val="1"/>
                <c:pt idx="0">
                  <c:v>2017/4/7</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渡辺データ!$I$29:$K$29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9-9024-46CD-8780-CC75E6ABB9EF}"/>
            </c:ext>
          </c:extLst>
        </c:ser>
        <c:ser>
          <c:idx val="26"/>
          <c:order val="26"/>
          <c:tx>
            <c:strRef>
              <c:f>渡辺データ!$H$30</c:f>
              <c:strCache>
                <c:ptCount val="1"/>
                <c:pt idx="0">
                  <c:v>2017/5/12</c:v>
                </c:pt>
              </c:strCache>
            </c:strRef>
          </c:tx>
          <c:spPr>
            <a:solidFill>
              <a:srgbClr val="FFFF00"/>
            </a:solidFill>
          </c:spPr>
          <c:cat>
            <c:strRef>
              <c:f>渡辺データ!$I$3:$K$3</c:f>
              <c:strCache>
                <c:ptCount val="3"/>
                <c:pt idx="0">
                  <c:v>常に痛い</c:v>
                </c:pt>
                <c:pt idx="1">
                  <c:v>時々痛い</c:v>
                </c:pt>
                <c:pt idx="2">
                  <c:v>痛くない</c:v>
                </c:pt>
              </c:strCache>
            </c:strRef>
          </c:cat>
          <c:val>
            <c:numRef>
              <c:f>渡辺データ!$I$30:$K$30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A-9024-46CD-8780-CC75E6ABB9EF}"/>
            </c:ext>
          </c:extLst>
        </c:ser>
        <c:dLbls/>
        <c:gapWidth val="55"/>
        <c:overlap val="100"/>
        <c:serLines/>
        <c:axId val="98509184"/>
        <c:axId val="98510720"/>
      </c:barChart>
      <c:catAx>
        <c:axId val="98509184"/>
        <c:scaling>
          <c:orientation val="minMax"/>
        </c:scaling>
        <c:axPos val="l"/>
        <c:numFmt formatCode="General" sourceLinked="1"/>
        <c:majorTickMark val="none"/>
        <c:tickLblPos val="nextTo"/>
        <c:txPr>
          <a:bodyPr/>
          <a:lstStyle/>
          <a:p>
            <a:pPr>
              <a:defRPr sz="1100" b="1"/>
            </a:pPr>
            <a:endParaRPr lang="ja-JP"/>
          </a:p>
        </c:txPr>
        <c:crossAx val="98510720"/>
        <c:crosses val="autoZero"/>
        <c:auto val="1"/>
        <c:lblAlgn val="ctr"/>
        <c:lblOffset val="100"/>
      </c:catAx>
      <c:valAx>
        <c:axId val="98510720"/>
        <c:scaling>
          <c:orientation val="minMax"/>
        </c:scaling>
        <c:axPos val="b"/>
        <c:majorGridlines/>
        <c:numFmt formatCode="General" sourceLinked="1"/>
        <c:majorTickMark val="none"/>
        <c:tickLblPos val="nextTo"/>
        <c:txPr>
          <a:bodyPr/>
          <a:lstStyle/>
          <a:p>
            <a:pPr>
              <a:defRPr sz="1100" b="1"/>
            </a:pPr>
            <a:endParaRPr lang="ja-JP"/>
          </a:p>
        </c:txPr>
        <c:crossAx val="98509184"/>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0"/>
        <c:txPr>
          <a:bodyPr/>
          <a:lstStyle/>
          <a:p>
            <a:pPr>
              <a:defRPr sz="800" u="sng"/>
            </a:pPr>
            <a:endParaRPr lang="ja-JP"/>
          </a:p>
        </c:txPr>
      </c:legendEntry>
      <c:legendEntry>
        <c:idx val="9"/>
        <c:txPr>
          <a:bodyPr/>
          <a:lstStyle/>
          <a:p>
            <a:pPr>
              <a:defRPr sz="800" u="sng"/>
            </a:pPr>
            <a:endParaRPr lang="ja-JP"/>
          </a:p>
        </c:txPr>
      </c:legendEntry>
      <c:legendEntry>
        <c:idx val="11"/>
        <c:txPr>
          <a:bodyPr/>
          <a:lstStyle/>
          <a:p>
            <a:pPr>
              <a:defRPr sz="800" u="sng"/>
            </a:pPr>
            <a:endParaRPr lang="ja-JP"/>
          </a:p>
        </c:txPr>
      </c:legendEntry>
      <c:legendEntry>
        <c:idx val="12"/>
        <c:txPr>
          <a:bodyPr/>
          <a:lstStyle/>
          <a:p>
            <a:pPr>
              <a:defRPr sz="800" u="sng"/>
            </a:pPr>
            <a:endParaRPr lang="ja-JP"/>
          </a:p>
        </c:txPr>
      </c:legendEntry>
      <c:legendEntry>
        <c:idx val="13"/>
        <c:txPr>
          <a:bodyPr/>
          <a:lstStyle/>
          <a:p>
            <a:pPr>
              <a:defRPr sz="800" u="sng"/>
            </a:pPr>
            <a:endParaRPr lang="ja-JP"/>
          </a:p>
        </c:txPr>
      </c:legendEntry>
      <c:legendEntry>
        <c:idx val="14"/>
        <c:txPr>
          <a:bodyPr/>
          <a:lstStyle/>
          <a:p>
            <a:pPr>
              <a:defRPr sz="800" u="sng"/>
            </a:pPr>
            <a:endParaRPr lang="ja-JP"/>
          </a:p>
        </c:txPr>
      </c:legendEntry>
      <c:legendEntry>
        <c:idx val="15"/>
        <c:txPr>
          <a:bodyPr/>
          <a:lstStyle/>
          <a:p>
            <a:pPr>
              <a:defRPr sz="800" u="sng"/>
            </a:pPr>
            <a:endParaRPr lang="ja-JP"/>
          </a:p>
        </c:txPr>
      </c:legendEntry>
      <c:legendEntry>
        <c:idx val="16"/>
        <c:txPr>
          <a:bodyPr/>
          <a:lstStyle/>
          <a:p>
            <a:pPr>
              <a:defRPr sz="800" u="sng"/>
            </a:pPr>
            <a:endParaRPr lang="ja-JP"/>
          </a:p>
        </c:txPr>
      </c:legendEntry>
      <c:legendEntry>
        <c:idx val="1"/>
        <c:txPr>
          <a:bodyPr/>
          <a:lstStyle/>
          <a:p>
            <a:pPr>
              <a:defRPr sz="800" u="sng"/>
            </a:pPr>
            <a:endParaRPr lang="ja-JP"/>
          </a:p>
        </c:txPr>
      </c:legendEntry>
      <c:legendEntry>
        <c:idx val="3"/>
        <c:txPr>
          <a:bodyPr/>
          <a:lstStyle/>
          <a:p>
            <a:pPr>
              <a:defRPr sz="800" u="sng"/>
            </a:pPr>
            <a:endParaRPr lang="ja-JP"/>
          </a:p>
        </c:txPr>
      </c:legendEntry>
      <c:legendEntry>
        <c:idx val="4"/>
        <c:txPr>
          <a:bodyPr/>
          <a:lstStyle/>
          <a:p>
            <a:pPr>
              <a:defRPr sz="800" u="sng"/>
            </a:pPr>
            <a:endParaRPr lang="ja-JP"/>
          </a:p>
        </c:txPr>
      </c:legendEntry>
      <c:legendEntry>
        <c:idx val="5"/>
        <c:txPr>
          <a:bodyPr/>
          <a:lstStyle/>
          <a:p>
            <a:pPr>
              <a:defRPr sz="800" u="sng"/>
            </a:pPr>
            <a:endParaRPr lang="ja-JP"/>
          </a:p>
        </c:txPr>
      </c:legendEntry>
      <c:legendEntry>
        <c:idx val="6"/>
        <c:txPr>
          <a:bodyPr/>
          <a:lstStyle/>
          <a:p>
            <a:pPr>
              <a:defRPr sz="800" u="sng"/>
            </a:pPr>
            <a:endParaRPr lang="ja-JP"/>
          </a:p>
        </c:txPr>
      </c:legendEntry>
      <c:legendEntry>
        <c:idx val="7"/>
        <c:txPr>
          <a:bodyPr/>
          <a:lstStyle/>
          <a:p>
            <a:pPr>
              <a:defRPr sz="800" u="sng"/>
            </a:pPr>
            <a:endParaRPr lang="ja-JP"/>
          </a:p>
        </c:txPr>
      </c:legendEntry>
      <c:legendEntry>
        <c:idx val="8"/>
        <c:txPr>
          <a:bodyPr/>
          <a:lstStyle/>
          <a:p>
            <a:pPr>
              <a:defRPr sz="800" u="sng"/>
            </a:pPr>
            <a:endParaRPr lang="ja-JP"/>
          </a:p>
        </c:txPr>
      </c:legendEntry>
      <c:legendEntry>
        <c:idx val="17"/>
        <c:txPr>
          <a:bodyPr/>
          <a:lstStyle/>
          <a:p>
            <a:pPr>
              <a:defRPr sz="800" u="sng"/>
            </a:pPr>
            <a:endParaRPr lang="ja-JP"/>
          </a:p>
        </c:txPr>
      </c:legendEntry>
      <c:legendEntry>
        <c:idx val="18"/>
        <c:txPr>
          <a:bodyPr/>
          <a:lstStyle/>
          <a:p>
            <a:pPr>
              <a:defRPr sz="800" u="sng"/>
            </a:pPr>
            <a:endParaRPr lang="ja-JP"/>
          </a:p>
        </c:txPr>
      </c:legendEntry>
      <c:legendEntry>
        <c:idx val="20"/>
        <c:txPr>
          <a:bodyPr/>
          <a:lstStyle/>
          <a:p>
            <a:pPr>
              <a:defRPr sz="800" u="sng"/>
            </a:pPr>
            <a:endParaRPr lang="ja-JP"/>
          </a:p>
        </c:txPr>
      </c:legendEntry>
      <c:legendEntry>
        <c:idx val="25"/>
        <c:txPr>
          <a:bodyPr/>
          <a:lstStyle/>
          <a:p>
            <a:pPr>
              <a:defRPr sz="800" u="sng"/>
            </a:pPr>
            <a:endParaRPr lang="ja-JP"/>
          </a:p>
        </c:txPr>
      </c:legendEntry>
      <c:legendEntry>
        <c:idx val="26"/>
        <c:txPr>
          <a:bodyPr/>
          <a:lstStyle/>
          <a:p>
            <a:pPr>
              <a:defRPr sz="800" u="sng"/>
            </a:pPr>
            <a:endParaRPr lang="ja-JP"/>
          </a:p>
        </c:txPr>
      </c:legendEntry>
      <c:layout>
        <c:manualLayout>
          <c:xMode val="edge"/>
          <c:yMode val="edge"/>
          <c:x val="0.63515930663581266"/>
          <c:y val="9.3844904917946378E-2"/>
          <c:w val="0.26332983365830326"/>
          <c:h val="0.72294766999260696"/>
        </c:manualLayout>
      </c:layout>
      <c:txPr>
        <a:bodyPr/>
        <a:lstStyle/>
        <a:p>
          <a:pPr>
            <a:defRPr sz="800"/>
          </a:pPr>
          <a:endParaRPr lang="ja-JP"/>
        </a:p>
      </c:txPr>
    </c:legend>
    <c:plotVisOnly val="1"/>
    <c:dispBlanksAs val="gap"/>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dirty="0"/>
              <a:t>痛みによる夜間覚醒</a:t>
            </a:r>
          </a:p>
        </c:rich>
      </c:tx>
      <c:layout>
        <c:manualLayout>
          <c:xMode val="edge"/>
          <c:yMode val="edge"/>
          <c:x val="0.13531092564487066"/>
          <c:y val="0.12231811200431485"/>
        </c:manualLayout>
      </c:layout>
    </c:title>
    <c:plotArea>
      <c:layout>
        <c:manualLayout>
          <c:layoutTarget val="inner"/>
          <c:xMode val="edge"/>
          <c:yMode val="edge"/>
          <c:x val="0.13214797090589453"/>
          <c:y val="0.19308433876082695"/>
          <c:w val="0.46096800803071308"/>
          <c:h val="0.62957208906283846"/>
        </c:manualLayout>
      </c:layout>
      <c:barChart>
        <c:barDir val="bar"/>
        <c:grouping val="stacked"/>
        <c:ser>
          <c:idx val="0"/>
          <c:order val="0"/>
          <c:tx>
            <c:strRef>
              <c:f>渡辺データ!$L$4</c:f>
              <c:strCache>
                <c:ptCount val="1"/>
                <c:pt idx="0">
                  <c:v>2014/7/9</c:v>
                </c:pt>
              </c:strCache>
            </c:strRef>
          </c:tx>
          <c:cat>
            <c:strRef>
              <c:f>渡辺データ!$M$3:$N$3</c:f>
              <c:strCache>
                <c:ptCount val="2"/>
                <c:pt idx="0">
                  <c:v>有り</c:v>
                </c:pt>
                <c:pt idx="1">
                  <c:v>無し</c:v>
                </c:pt>
              </c:strCache>
            </c:strRef>
          </c:cat>
          <c:val>
            <c:numRef>
              <c:f>渡辺データ!$M$4:$N$4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0-B2E9-4C5C-B19C-52875997992E}"/>
            </c:ext>
          </c:extLst>
        </c:ser>
        <c:ser>
          <c:idx val="1"/>
          <c:order val="1"/>
          <c:tx>
            <c:strRef>
              <c:f>渡辺データ!$L$5</c:f>
              <c:strCache>
                <c:ptCount val="1"/>
                <c:pt idx="0">
                  <c:v>2014/8/6</c:v>
                </c:pt>
              </c:strCache>
            </c:strRef>
          </c:tx>
          <c:cat>
            <c:strRef>
              <c:f>渡辺データ!$M$3:$N$3</c:f>
              <c:strCache>
                <c:ptCount val="2"/>
                <c:pt idx="0">
                  <c:v>有り</c:v>
                </c:pt>
                <c:pt idx="1">
                  <c:v>無し</c:v>
                </c:pt>
              </c:strCache>
            </c:strRef>
          </c:cat>
          <c:val>
            <c:numRef>
              <c:f>渡辺データ!$M$5:$N$5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1-B2E9-4C5C-B19C-52875997992E}"/>
            </c:ext>
          </c:extLst>
        </c:ser>
        <c:ser>
          <c:idx val="2"/>
          <c:order val="2"/>
          <c:tx>
            <c:strRef>
              <c:f>渡辺データ!$L$6</c:f>
              <c:strCache>
                <c:ptCount val="1"/>
                <c:pt idx="0">
                  <c:v>2014/9/1</c:v>
                </c:pt>
              </c:strCache>
            </c:strRef>
          </c:tx>
          <c:cat>
            <c:strRef>
              <c:f>渡辺データ!$M$3:$N$3</c:f>
              <c:strCache>
                <c:ptCount val="2"/>
                <c:pt idx="0">
                  <c:v>有り</c:v>
                </c:pt>
                <c:pt idx="1">
                  <c:v>無し</c:v>
                </c:pt>
              </c:strCache>
            </c:strRef>
          </c:cat>
          <c:val>
            <c:numRef>
              <c:f>渡辺データ!$M$6:$N$6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2-B2E9-4C5C-B19C-52875997992E}"/>
            </c:ext>
          </c:extLst>
        </c:ser>
        <c:ser>
          <c:idx val="3"/>
          <c:order val="3"/>
          <c:tx>
            <c:strRef>
              <c:f>渡辺データ!$L$7</c:f>
              <c:strCache>
                <c:ptCount val="1"/>
                <c:pt idx="0">
                  <c:v>2014/10/13</c:v>
                </c:pt>
              </c:strCache>
            </c:strRef>
          </c:tx>
          <c:cat>
            <c:strRef>
              <c:f>渡辺データ!$M$3:$N$3</c:f>
              <c:strCache>
                <c:ptCount val="2"/>
                <c:pt idx="0">
                  <c:v>有り</c:v>
                </c:pt>
                <c:pt idx="1">
                  <c:v>無し</c:v>
                </c:pt>
              </c:strCache>
            </c:strRef>
          </c:cat>
          <c:val>
            <c:numRef>
              <c:f>渡辺データ!$M$7:$N$7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3-B2E9-4C5C-B19C-52875997992E}"/>
            </c:ext>
          </c:extLst>
        </c:ser>
        <c:ser>
          <c:idx val="4"/>
          <c:order val="4"/>
          <c:tx>
            <c:strRef>
              <c:f>渡辺データ!$L$8</c:f>
              <c:strCache>
                <c:ptCount val="1"/>
                <c:pt idx="0">
                  <c:v>2014/12/1</c:v>
                </c:pt>
              </c:strCache>
            </c:strRef>
          </c:tx>
          <c:cat>
            <c:strRef>
              <c:f>渡辺データ!$M$3:$N$3</c:f>
              <c:strCache>
                <c:ptCount val="2"/>
                <c:pt idx="0">
                  <c:v>有り</c:v>
                </c:pt>
                <c:pt idx="1">
                  <c:v>無し</c:v>
                </c:pt>
              </c:strCache>
            </c:strRef>
          </c:cat>
          <c:val>
            <c:numRef>
              <c:f>渡辺データ!$M$8:$N$8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4-B2E9-4C5C-B19C-52875997992E}"/>
            </c:ext>
          </c:extLst>
        </c:ser>
        <c:ser>
          <c:idx val="5"/>
          <c:order val="5"/>
          <c:tx>
            <c:strRef>
              <c:f>渡辺データ!$L$9</c:f>
              <c:strCache>
                <c:ptCount val="1"/>
                <c:pt idx="0">
                  <c:v>2015/1/5</c:v>
                </c:pt>
              </c:strCache>
            </c:strRef>
          </c:tx>
          <c:cat>
            <c:strRef>
              <c:f>渡辺データ!$M$3:$N$3</c:f>
              <c:strCache>
                <c:ptCount val="2"/>
                <c:pt idx="0">
                  <c:v>有り</c:v>
                </c:pt>
                <c:pt idx="1">
                  <c:v>無し</c:v>
                </c:pt>
              </c:strCache>
            </c:strRef>
          </c:cat>
          <c:val>
            <c:numRef>
              <c:f>渡辺データ!$M$9:$N$9</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5-B2E9-4C5C-B19C-52875997992E}"/>
            </c:ext>
          </c:extLst>
        </c:ser>
        <c:ser>
          <c:idx val="6"/>
          <c:order val="6"/>
          <c:tx>
            <c:strRef>
              <c:f>渡辺データ!$L$10</c:f>
              <c:strCache>
                <c:ptCount val="1"/>
                <c:pt idx="0">
                  <c:v>2015/2/9</c:v>
                </c:pt>
              </c:strCache>
            </c:strRef>
          </c:tx>
          <c:cat>
            <c:strRef>
              <c:f>渡辺データ!$M$3:$N$3</c:f>
              <c:strCache>
                <c:ptCount val="2"/>
                <c:pt idx="0">
                  <c:v>有り</c:v>
                </c:pt>
                <c:pt idx="1">
                  <c:v>無し</c:v>
                </c:pt>
              </c:strCache>
            </c:strRef>
          </c:cat>
          <c:val>
            <c:numRef>
              <c:f>渡辺データ!$M$10:$N$10</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6-B2E9-4C5C-B19C-52875997992E}"/>
            </c:ext>
          </c:extLst>
        </c:ser>
        <c:ser>
          <c:idx val="7"/>
          <c:order val="7"/>
          <c:tx>
            <c:strRef>
              <c:f>渡辺データ!$L$11</c:f>
              <c:strCache>
                <c:ptCount val="1"/>
                <c:pt idx="0">
                  <c:v>2015/9/7</c:v>
                </c:pt>
              </c:strCache>
            </c:strRef>
          </c:tx>
          <c:cat>
            <c:strRef>
              <c:f>渡辺データ!$M$3:$N$3</c:f>
              <c:strCache>
                <c:ptCount val="2"/>
                <c:pt idx="0">
                  <c:v>有り</c:v>
                </c:pt>
                <c:pt idx="1">
                  <c:v>無し</c:v>
                </c:pt>
              </c:strCache>
            </c:strRef>
          </c:cat>
          <c:val>
            <c:numRef>
              <c:f>渡辺データ!$M$11:$N$11</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7-B2E9-4C5C-B19C-52875997992E}"/>
            </c:ext>
          </c:extLst>
        </c:ser>
        <c:ser>
          <c:idx val="8"/>
          <c:order val="8"/>
          <c:tx>
            <c:strRef>
              <c:f>渡辺データ!$L$12</c:f>
              <c:strCache>
                <c:ptCount val="1"/>
                <c:pt idx="0">
                  <c:v>2015/10/9</c:v>
                </c:pt>
              </c:strCache>
            </c:strRef>
          </c:tx>
          <c:cat>
            <c:strRef>
              <c:f>渡辺データ!$M$3:$N$3</c:f>
              <c:strCache>
                <c:ptCount val="2"/>
                <c:pt idx="0">
                  <c:v>有り</c:v>
                </c:pt>
                <c:pt idx="1">
                  <c:v>無し</c:v>
                </c:pt>
              </c:strCache>
            </c:strRef>
          </c:cat>
          <c:val>
            <c:numRef>
              <c:f>渡辺データ!$M$12:$N$12</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8-B2E9-4C5C-B19C-52875997992E}"/>
            </c:ext>
          </c:extLst>
        </c:ser>
        <c:ser>
          <c:idx val="9"/>
          <c:order val="9"/>
          <c:tx>
            <c:strRef>
              <c:f>渡辺データ!$L$13</c:f>
              <c:strCache>
                <c:ptCount val="1"/>
                <c:pt idx="0">
                  <c:v>2015/11/9</c:v>
                </c:pt>
              </c:strCache>
            </c:strRef>
          </c:tx>
          <c:cat>
            <c:strRef>
              <c:f>渡辺データ!$M$3:$N$3</c:f>
              <c:strCache>
                <c:ptCount val="2"/>
                <c:pt idx="0">
                  <c:v>有り</c:v>
                </c:pt>
                <c:pt idx="1">
                  <c:v>無し</c:v>
                </c:pt>
              </c:strCache>
            </c:strRef>
          </c:cat>
          <c:val>
            <c:numRef>
              <c:f>渡辺データ!$M$13:$N$13</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9-B2E9-4C5C-B19C-52875997992E}"/>
            </c:ext>
          </c:extLst>
        </c:ser>
        <c:ser>
          <c:idx val="10"/>
          <c:order val="10"/>
          <c:tx>
            <c:strRef>
              <c:f>渡辺データ!$L$14</c:f>
              <c:strCache>
                <c:ptCount val="1"/>
                <c:pt idx="0">
                  <c:v>2015/12/11</c:v>
                </c:pt>
              </c:strCache>
            </c:strRef>
          </c:tx>
          <c:cat>
            <c:strRef>
              <c:f>渡辺データ!$M$3:$N$3</c:f>
              <c:strCache>
                <c:ptCount val="2"/>
                <c:pt idx="0">
                  <c:v>有り</c:v>
                </c:pt>
                <c:pt idx="1">
                  <c:v>無し</c:v>
                </c:pt>
              </c:strCache>
            </c:strRef>
          </c:cat>
          <c:val>
            <c:numRef>
              <c:f>渡辺データ!$M$14:$N$14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A-B2E9-4C5C-B19C-52875997992E}"/>
            </c:ext>
          </c:extLst>
        </c:ser>
        <c:ser>
          <c:idx val="11"/>
          <c:order val="11"/>
          <c:tx>
            <c:strRef>
              <c:f>渡辺データ!$L$15</c:f>
              <c:strCache>
                <c:ptCount val="1"/>
                <c:pt idx="0">
                  <c:v>2016/1/8</c:v>
                </c:pt>
              </c:strCache>
            </c:strRef>
          </c:tx>
          <c:cat>
            <c:strRef>
              <c:f>渡辺データ!$M$3:$N$3</c:f>
              <c:strCache>
                <c:ptCount val="2"/>
                <c:pt idx="0">
                  <c:v>有り</c:v>
                </c:pt>
                <c:pt idx="1">
                  <c:v>無し</c:v>
                </c:pt>
              </c:strCache>
            </c:strRef>
          </c:cat>
          <c:val>
            <c:numRef>
              <c:f>渡辺データ!$M$15:$N$15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B-B2E9-4C5C-B19C-52875997992E}"/>
            </c:ext>
          </c:extLst>
        </c:ser>
        <c:ser>
          <c:idx val="12"/>
          <c:order val="12"/>
          <c:tx>
            <c:strRef>
              <c:f>渡辺データ!$L$16</c:f>
              <c:strCache>
                <c:ptCount val="1"/>
                <c:pt idx="0">
                  <c:v>2016/2/26</c:v>
                </c:pt>
              </c:strCache>
            </c:strRef>
          </c:tx>
          <c:cat>
            <c:strRef>
              <c:f>渡辺データ!$M$3:$N$3</c:f>
              <c:strCache>
                <c:ptCount val="2"/>
                <c:pt idx="0">
                  <c:v>有り</c:v>
                </c:pt>
                <c:pt idx="1">
                  <c:v>無し</c:v>
                </c:pt>
              </c:strCache>
            </c:strRef>
          </c:cat>
          <c:val>
            <c:numRef>
              <c:f>渡辺データ!$M$16:$N$16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C-B2E9-4C5C-B19C-52875997992E}"/>
            </c:ext>
          </c:extLst>
        </c:ser>
        <c:ser>
          <c:idx val="13"/>
          <c:order val="13"/>
          <c:tx>
            <c:strRef>
              <c:f>渡辺データ!$L$17</c:f>
              <c:strCache>
                <c:ptCount val="1"/>
                <c:pt idx="0">
                  <c:v>2016/3/9</c:v>
                </c:pt>
              </c:strCache>
            </c:strRef>
          </c:tx>
          <c:cat>
            <c:strRef>
              <c:f>渡辺データ!$M$3:$N$3</c:f>
              <c:strCache>
                <c:ptCount val="2"/>
                <c:pt idx="0">
                  <c:v>有り</c:v>
                </c:pt>
                <c:pt idx="1">
                  <c:v>無し</c:v>
                </c:pt>
              </c:strCache>
            </c:strRef>
          </c:cat>
          <c:val>
            <c:numRef>
              <c:f>渡辺データ!$M$17:$N$17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D-B2E9-4C5C-B19C-52875997992E}"/>
            </c:ext>
          </c:extLst>
        </c:ser>
        <c:ser>
          <c:idx val="14"/>
          <c:order val="14"/>
          <c:tx>
            <c:strRef>
              <c:f>渡辺データ!$L$18</c:f>
              <c:strCache>
                <c:ptCount val="1"/>
                <c:pt idx="0">
                  <c:v>2016/4/4</c:v>
                </c:pt>
              </c:strCache>
            </c:strRef>
          </c:tx>
          <c:cat>
            <c:strRef>
              <c:f>渡辺データ!$M$3:$N$3</c:f>
              <c:strCache>
                <c:ptCount val="2"/>
                <c:pt idx="0">
                  <c:v>有り</c:v>
                </c:pt>
                <c:pt idx="1">
                  <c:v>無し</c:v>
                </c:pt>
              </c:strCache>
            </c:strRef>
          </c:cat>
          <c:val>
            <c:numRef>
              <c:f>渡辺データ!$M$18:$N$18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E-B2E9-4C5C-B19C-52875997992E}"/>
            </c:ext>
          </c:extLst>
        </c:ser>
        <c:ser>
          <c:idx val="15"/>
          <c:order val="15"/>
          <c:tx>
            <c:strRef>
              <c:f>渡辺データ!$L$19</c:f>
              <c:strCache>
                <c:ptCount val="1"/>
                <c:pt idx="0">
                  <c:v>2016/5/30</c:v>
                </c:pt>
              </c:strCache>
            </c:strRef>
          </c:tx>
          <c:spPr>
            <a:solidFill>
              <a:srgbClr val="FF0000"/>
            </a:solidFill>
          </c:spPr>
          <c:cat>
            <c:strRef>
              <c:f>渡辺データ!$M$3:$N$3</c:f>
              <c:strCache>
                <c:ptCount val="2"/>
                <c:pt idx="0">
                  <c:v>有り</c:v>
                </c:pt>
                <c:pt idx="1">
                  <c:v>無し</c:v>
                </c:pt>
              </c:strCache>
            </c:strRef>
          </c:cat>
          <c:val>
            <c:numRef>
              <c:f>渡辺データ!$M$19:$N$19</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F-B2E9-4C5C-B19C-52875997992E}"/>
            </c:ext>
          </c:extLst>
        </c:ser>
        <c:ser>
          <c:idx val="16"/>
          <c:order val="16"/>
          <c:tx>
            <c:strRef>
              <c:f>渡辺データ!$L$20</c:f>
              <c:strCache>
                <c:ptCount val="1"/>
                <c:pt idx="0">
                  <c:v>2016/6/6</c:v>
                </c:pt>
              </c:strCache>
            </c:strRef>
          </c:tx>
          <c:spPr>
            <a:solidFill>
              <a:srgbClr val="FF0000"/>
            </a:solidFill>
          </c:spPr>
          <c:cat>
            <c:strRef>
              <c:f>渡辺データ!$M$3:$N$3</c:f>
              <c:strCache>
                <c:ptCount val="2"/>
                <c:pt idx="0">
                  <c:v>有り</c:v>
                </c:pt>
                <c:pt idx="1">
                  <c:v>無し</c:v>
                </c:pt>
              </c:strCache>
            </c:strRef>
          </c:cat>
          <c:val>
            <c:numRef>
              <c:f>渡辺データ!$M$20:$N$20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0-B2E9-4C5C-B19C-52875997992E}"/>
            </c:ext>
          </c:extLst>
        </c:ser>
        <c:ser>
          <c:idx val="17"/>
          <c:order val="17"/>
          <c:tx>
            <c:strRef>
              <c:f>渡辺データ!$L$21</c:f>
              <c:strCache>
                <c:ptCount val="1"/>
                <c:pt idx="0">
                  <c:v>2016/8/5</c:v>
                </c:pt>
              </c:strCache>
            </c:strRef>
          </c:tx>
          <c:cat>
            <c:strRef>
              <c:f>渡辺データ!$M$3:$N$3</c:f>
              <c:strCache>
                <c:ptCount val="2"/>
                <c:pt idx="0">
                  <c:v>有り</c:v>
                </c:pt>
                <c:pt idx="1">
                  <c:v>無し</c:v>
                </c:pt>
              </c:strCache>
            </c:strRef>
          </c:cat>
          <c:val>
            <c:numRef>
              <c:f>渡辺データ!$M$21:$N$21</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1-B2E9-4C5C-B19C-52875997992E}"/>
            </c:ext>
          </c:extLst>
        </c:ser>
        <c:ser>
          <c:idx val="18"/>
          <c:order val="18"/>
          <c:tx>
            <c:strRef>
              <c:f>渡辺データ!$L$22</c:f>
              <c:strCache>
                <c:ptCount val="1"/>
                <c:pt idx="0">
                  <c:v>2016/9/5</c:v>
                </c:pt>
              </c:strCache>
            </c:strRef>
          </c:tx>
          <c:cat>
            <c:strRef>
              <c:f>渡辺データ!$M$3:$N$3</c:f>
              <c:strCache>
                <c:ptCount val="2"/>
                <c:pt idx="0">
                  <c:v>有り</c:v>
                </c:pt>
                <c:pt idx="1">
                  <c:v>無し</c:v>
                </c:pt>
              </c:strCache>
            </c:strRef>
          </c:cat>
          <c:val>
            <c:numRef>
              <c:f>渡辺データ!$M$22:$N$22</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2-B2E9-4C5C-B19C-52875997992E}"/>
            </c:ext>
          </c:extLst>
        </c:ser>
        <c:ser>
          <c:idx val="19"/>
          <c:order val="19"/>
          <c:tx>
            <c:strRef>
              <c:f>渡辺データ!$L$23</c:f>
              <c:strCache>
                <c:ptCount val="1"/>
                <c:pt idx="0">
                  <c:v>2016/10/3</c:v>
                </c:pt>
              </c:strCache>
            </c:strRef>
          </c:tx>
          <c:cat>
            <c:strRef>
              <c:f>渡辺データ!$M$3:$N$3</c:f>
              <c:strCache>
                <c:ptCount val="2"/>
                <c:pt idx="0">
                  <c:v>有り</c:v>
                </c:pt>
                <c:pt idx="1">
                  <c:v>無し</c:v>
                </c:pt>
              </c:strCache>
            </c:strRef>
          </c:cat>
          <c:val>
            <c:numRef>
              <c:f>渡辺データ!$M$23:$N$23</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3-B2E9-4C5C-B19C-52875997992E}"/>
            </c:ext>
          </c:extLst>
        </c:ser>
        <c:ser>
          <c:idx val="20"/>
          <c:order val="20"/>
          <c:tx>
            <c:strRef>
              <c:f>渡辺データ!$L$24</c:f>
              <c:strCache>
                <c:ptCount val="1"/>
                <c:pt idx="0">
                  <c:v>2016/11/9</c:v>
                </c:pt>
              </c:strCache>
            </c:strRef>
          </c:tx>
          <c:cat>
            <c:strRef>
              <c:f>渡辺データ!$M$3:$N$3</c:f>
              <c:strCache>
                <c:ptCount val="2"/>
                <c:pt idx="0">
                  <c:v>有り</c:v>
                </c:pt>
                <c:pt idx="1">
                  <c:v>無し</c:v>
                </c:pt>
              </c:strCache>
            </c:strRef>
          </c:cat>
          <c:val>
            <c:numRef>
              <c:f>渡辺データ!$M$24:$N$24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4-B2E9-4C5C-B19C-52875997992E}"/>
            </c:ext>
          </c:extLst>
        </c:ser>
        <c:ser>
          <c:idx val="21"/>
          <c:order val="21"/>
          <c:tx>
            <c:strRef>
              <c:f>渡辺データ!$L$25</c:f>
              <c:strCache>
                <c:ptCount val="1"/>
                <c:pt idx="0">
                  <c:v>2016/12/9</c:v>
                </c:pt>
              </c:strCache>
            </c:strRef>
          </c:tx>
          <c:cat>
            <c:strRef>
              <c:f>渡辺データ!$M$3:$N$3</c:f>
              <c:strCache>
                <c:ptCount val="2"/>
                <c:pt idx="0">
                  <c:v>有り</c:v>
                </c:pt>
                <c:pt idx="1">
                  <c:v>無し</c:v>
                </c:pt>
              </c:strCache>
            </c:strRef>
          </c:cat>
          <c:val>
            <c:numRef>
              <c:f>渡辺データ!$M$25:$N$25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5-B2E9-4C5C-B19C-52875997992E}"/>
            </c:ext>
          </c:extLst>
        </c:ser>
        <c:ser>
          <c:idx val="22"/>
          <c:order val="22"/>
          <c:tx>
            <c:strRef>
              <c:f>渡辺データ!$L$26</c:f>
              <c:strCache>
                <c:ptCount val="1"/>
                <c:pt idx="0">
                  <c:v>2017/1/10</c:v>
                </c:pt>
              </c:strCache>
            </c:strRef>
          </c:tx>
          <c:cat>
            <c:strRef>
              <c:f>渡辺データ!$M$3:$N$3</c:f>
              <c:strCache>
                <c:ptCount val="2"/>
                <c:pt idx="0">
                  <c:v>有り</c:v>
                </c:pt>
                <c:pt idx="1">
                  <c:v>無し</c:v>
                </c:pt>
              </c:strCache>
            </c:strRef>
          </c:cat>
          <c:val>
            <c:numRef>
              <c:f>渡辺データ!$M$26:$N$26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6-B2E9-4C5C-B19C-52875997992E}"/>
            </c:ext>
          </c:extLst>
        </c:ser>
        <c:ser>
          <c:idx val="23"/>
          <c:order val="23"/>
          <c:tx>
            <c:strRef>
              <c:f>渡辺データ!$L$27</c:f>
              <c:strCache>
                <c:ptCount val="1"/>
                <c:pt idx="0">
                  <c:v>2017/2/8</c:v>
                </c:pt>
              </c:strCache>
            </c:strRef>
          </c:tx>
          <c:cat>
            <c:strRef>
              <c:f>渡辺データ!$M$3:$N$3</c:f>
              <c:strCache>
                <c:ptCount val="2"/>
                <c:pt idx="0">
                  <c:v>有り</c:v>
                </c:pt>
                <c:pt idx="1">
                  <c:v>無し</c:v>
                </c:pt>
              </c:strCache>
            </c:strRef>
          </c:cat>
          <c:val>
            <c:numRef>
              <c:f>渡辺データ!$M$27:$N$27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7-B2E9-4C5C-B19C-52875997992E}"/>
            </c:ext>
          </c:extLst>
        </c:ser>
        <c:ser>
          <c:idx val="24"/>
          <c:order val="24"/>
          <c:tx>
            <c:strRef>
              <c:f>渡辺データ!$L$28</c:f>
              <c:strCache>
                <c:ptCount val="1"/>
                <c:pt idx="0">
                  <c:v>2017/3/8</c:v>
                </c:pt>
              </c:strCache>
            </c:strRef>
          </c:tx>
          <c:cat>
            <c:strRef>
              <c:f>渡辺データ!$M$3:$N$3</c:f>
              <c:strCache>
                <c:ptCount val="2"/>
                <c:pt idx="0">
                  <c:v>有り</c:v>
                </c:pt>
                <c:pt idx="1">
                  <c:v>無し</c:v>
                </c:pt>
              </c:strCache>
            </c:strRef>
          </c:cat>
          <c:val>
            <c:numRef>
              <c:f>渡辺データ!$M$28:$N$28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8-B2E9-4C5C-B19C-52875997992E}"/>
            </c:ext>
          </c:extLst>
        </c:ser>
        <c:ser>
          <c:idx val="25"/>
          <c:order val="25"/>
          <c:tx>
            <c:strRef>
              <c:f>渡辺データ!$L$29</c:f>
              <c:strCache>
                <c:ptCount val="1"/>
                <c:pt idx="0">
                  <c:v>2017/4/7</c:v>
                </c:pt>
              </c:strCache>
            </c:strRef>
          </c:tx>
          <c:cat>
            <c:strRef>
              <c:f>渡辺データ!$M$3:$N$3</c:f>
              <c:strCache>
                <c:ptCount val="2"/>
                <c:pt idx="0">
                  <c:v>有り</c:v>
                </c:pt>
                <c:pt idx="1">
                  <c:v>無し</c:v>
                </c:pt>
              </c:strCache>
            </c:strRef>
          </c:cat>
          <c:val>
            <c:numRef>
              <c:f>渡辺データ!$M$29:$N$29</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9-B2E9-4C5C-B19C-52875997992E}"/>
            </c:ext>
          </c:extLst>
        </c:ser>
        <c:ser>
          <c:idx val="26"/>
          <c:order val="26"/>
          <c:tx>
            <c:strRef>
              <c:f>渡辺データ!$L$30</c:f>
              <c:strCache>
                <c:ptCount val="1"/>
                <c:pt idx="0">
                  <c:v>2017/5/12</c:v>
                </c:pt>
              </c:strCache>
            </c:strRef>
          </c:tx>
          <c:cat>
            <c:strRef>
              <c:f>渡辺データ!$M$3:$N$3</c:f>
              <c:strCache>
                <c:ptCount val="2"/>
                <c:pt idx="0">
                  <c:v>有り</c:v>
                </c:pt>
                <c:pt idx="1">
                  <c:v>無し</c:v>
                </c:pt>
              </c:strCache>
            </c:strRef>
          </c:cat>
          <c:val>
            <c:numRef>
              <c:f>渡辺データ!$M$30:$N$30</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A-B2E9-4C5C-B19C-52875997992E}"/>
            </c:ext>
          </c:extLst>
        </c:ser>
        <c:dLbls/>
        <c:gapWidth val="55"/>
        <c:overlap val="100"/>
        <c:axId val="98711040"/>
        <c:axId val="98712576"/>
      </c:barChart>
      <c:catAx>
        <c:axId val="98711040"/>
        <c:scaling>
          <c:orientation val="minMax"/>
        </c:scaling>
        <c:axPos val="l"/>
        <c:numFmt formatCode="General" sourceLinked="1"/>
        <c:majorTickMark val="none"/>
        <c:tickLblPos val="nextTo"/>
        <c:txPr>
          <a:bodyPr/>
          <a:lstStyle/>
          <a:p>
            <a:pPr>
              <a:defRPr sz="1100" b="1"/>
            </a:pPr>
            <a:endParaRPr lang="ja-JP"/>
          </a:p>
        </c:txPr>
        <c:crossAx val="98712576"/>
        <c:crosses val="autoZero"/>
        <c:auto val="1"/>
        <c:lblAlgn val="ctr"/>
        <c:lblOffset val="100"/>
      </c:catAx>
      <c:valAx>
        <c:axId val="98712576"/>
        <c:scaling>
          <c:orientation val="minMax"/>
        </c:scaling>
        <c:axPos val="b"/>
        <c:majorGridlines/>
        <c:numFmt formatCode="General" sourceLinked="1"/>
        <c:majorTickMark val="none"/>
        <c:tickLblPos val="nextTo"/>
        <c:txPr>
          <a:bodyPr/>
          <a:lstStyle/>
          <a:p>
            <a:pPr>
              <a:defRPr sz="1100" b="1"/>
            </a:pPr>
            <a:endParaRPr lang="ja-JP"/>
          </a:p>
        </c:txPr>
        <c:crossAx val="98711040"/>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15"/>
        <c:txPr>
          <a:bodyPr/>
          <a:lstStyle/>
          <a:p>
            <a:pPr>
              <a:defRPr sz="800" u="sng"/>
            </a:pPr>
            <a:endParaRPr lang="ja-JP"/>
          </a:p>
        </c:txPr>
      </c:legendEntry>
      <c:legendEntry>
        <c:idx val="16"/>
        <c:txPr>
          <a:bodyPr/>
          <a:lstStyle/>
          <a:p>
            <a:pPr>
              <a:defRPr sz="800" u="sng"/>
            </a:pPr>
            <a:endParaRPr lang="ja-JP"/>
          </a:p>
        </c:txPr>
      </c:legendEntry>
      <c:layout>
        <c:manualLayout>
          <c:xMode val="edge"/>
          <c:yMode val="edge"/>
          <c:x val="0.60991282831449034"/>
          <c:y val="0.19223186623670238"/>
          <c:w val="0.20027311150694441"/>
          <c:h val="0.62497262928314878"/>
        </c:manualLayout>
      </c:layout>
      <c:txPr>
        <a:bodyPr/>
        <a:lstStyle/>
        <a:p>
          <a:pPr>
            <a:defRPr sz="800"/>
          </a:pPr>
          <a:endParaRPr lang="ja-JP"/>
        </a:p>
      </c:txPr>
    </c:legend>
    <c:plotVisOnly val="1"/>
    <c:dispBlanksAs val="gap"/>
  </c:chart>
  <c:externalData r:id="rId1"/>
</c:chartSpace>
</file>

<file path=ppt/charts/chart24.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a:t>鎮痛剤</a:t>
            </a:r>
          </a:p>
        </c:rich>
      </c:tx>
      <c:layout>
        <c:manualLayout>
          <c:xMode val="edge"/>
          <c:yMode val="edge"/>
          <c:x val="0.3093957084210428"/>
          <c:y val="9.2623599934118131E-2"/>
        </c:manualLayout>
      </c:layout>
    </c:title>
    <c:plotArea>
      <c:layout>
        <c:manualLayout>
          <c:layoutTarget val="inner"/>
          <c:xMode val="edge"/>
          <c:yMode val="edge"/>
          <c:x val="0.16268382957306091"/>
          <c:y val="0.15923965991823114"/>
          <c:w val="0.41637987929419867"/>
          <c:h val="0.65664601679015489"/>
        </c:manualLayout>
      </c:layout>
      <c:barChart>
        <c:barDir val="bar"/>
        <c:grouping val="stacked"/>
        <c:ser>
          <c:idx val="0"/>
          <c:order val="0"/>
          <c:tx>
            <c:strRef>
              <c:f>渡辺データ!$O$4</c:f>
              <c:strCache>
                <c:ptCount val="1"/>
                <c:pt idx="0">
                  <c:v>2014/7/9</c:v>
                </c:pt>
              </c:strCache>
            </c:strRef>
          </c:tx>
          <c:cat>
            <c:strRef>
              <c:f>渡辺データ!$P$3:$R$3</c:f>
              <c:strCache>
                <c:ptCount val="3"/>
                <c:pt idx="0">
                  <c:v>常用</c:v>
                </c:pt>
                <c:pt idx="1">
                  <c:v>疼痛時使用</c:v>
                </c:pt>
                <c:pt idx="2">
                  <c:v>未使用</c:v>
                </c:pt>
              </c:strCache>
            </c:strRef>
          </c:cat>
          <c:val>
            <c:numRef>
              <c:f>渡辺データ!$P$4:$R$4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0-30A1-45BC-95E0-45AEE1D2B035}"/>
            </c:ext>
          </c:extLst>
        </c:ser>
        <c:ser>
          <c:idx val="1"/>
          <c:order val="1"/>
          <c:tx>
            <c:strRef>
              <c:f>渡辺データ!$O$5</c:f>
              <c:strCache>
                <c:ptCount val="1"/>
                <c:pt idx="0">
                  <c:v>2014/8/6</c:v>
                </c:pt>
              </c:strCache>
            </c:strRef>
          </c:tx>
          <c:cat>
            <c:strRef>
              <c:f>渡辺データ!$P$3:$R$3</c:f>
              <c:strCache>
                <c:ptCount val="3"/>
                <c:pt idx="0">
                  <c:v>常用</c:v>
                </c:pt>
                <c:pt idx="1">
                  <c:v>疼痛時使用</c:v>
                </c:pt>
                <c:pt idx="2">
                  <c:v>未使用</c:v>
                </c:pt>
              </c:strCache>
            </c:strRef>
          </c:cat>
          <c:val>
            <c:numRef>
              <c:f>渡辺データ!$P$5:$R$5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1-30A1-45BC-95E0-45AEE1D2B035}"/>
            </c:ext>
          </c:extLst>
        </c:ser>
        <c:ser>
          <c:idx val="2"/>
          <c:order val="2"/>
          <c:tx>
            <c:strRef>
              <c:f>渡辺データ!$O$6</c:f>
              <c:strCache>
                <c:ptCount val="1"/>
                <c:pt idx="0">
                  <c:v>2014/9/1</c:v>
                </c:pt>
              </c:strCache>
            </c:strRef>
          </c:tx>
          <c:cat>
            <c:strRef>
              <c:f>渡辺データ!$P$3:$R$3</c:f>
              <c:strCache>
                <c:ptCount val="3"/>
                <c:pt idx="0">
                  <c:v>常用</c:v>
                </c:pt>
                <c:pt idx="1">
                  <c:v>疼痛時使用</c:v>
                </c:pt>
                <c:pt idx="2">
                  <c:v>未使用</c:v>
                </c:pt>
              </c:strCache>
            </c:strRef>
          </c:cat>
          <c:val>
            <c:numRef>
              <c:f>渡辺データ!$P$6:$R$6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30A1-45BC-95E0-45AEE1D2B035}"/>
            </c:ext>
          </c:extLst>
        </c:ser>
        <c:ser>
          <c:idx val="3"/>
          <c:order val="3"/>
          <c:tx>
            <c:strRef>
              <c:f>渡辺データ!$O$7</c:f>
              <c:strCache>
                <c:ptCount val="1"/>
                <c:pt idx="0">
                  <c:v>2014/10/13</c:v>
                </c:pt>
              </c:strCache>
            </c:strRef>
          </c:tx>
          <c:cat>
            <c:strRef>
              <c:f>渡辺データ!$P$3:$R$3</c:f>
              <c:strCache>
                <c:ptCount val="3"/>
                <c:pt idx="0">
                  <c:v>常用</c:v>
                </c:pt>
                <c:pt idx="1">
                  <c:v>疼痛時使用</c:v>
                </c:pt>
                <c:pt idx="2">
                  <c:v>未使用</c:v>
                </c:pt>
              </c:strCache>
            </c:strRef>
          </c:cat>
          <c:val>
            <c:numRef>
              <c:f>渡辺データ!$P$7:$R$7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3-30A1-45BC-95E0-45AEE1D2B035}"/>
            </c:ext>
          </c:extLst>
        </c:ser>
        <c:ser>
          <c:idx val="4"/>
          <c:order val="4"/>
          <c:tx>
            <c:strRef>
              <c:f>渡辺データ!$O$8</c:f>
              <c:strCache>
                <c:ptCount val="1"/>
                <c:pt idx="0">
                  <c:v>2014/12/1</c:v>
                </c:pt>
              </c:strCache>
            </c:strRef>
          </c:tx>
          <c:cat>
            <c:strRef>
              <c:f>渡辺データ!$P$3:$R$3</c:f>
              <c:strCache>
                <c:ptCount val="3"/>
                <c:pt idx="0">
                  <c:v>常用</c:v>
                </c:pt>
                <c:pt idx="1">
                  <c:v>疼痛時使用</c:v>
                </c:pt>
                <c:pt idx="2">
                  <c:v>未使用</c:v>
                </c:pt>
              </c:strCache>
            </c:strRef>
          </c:cat>
          <c:val>
            <c:numRef>
              <c:f>渡辺データ!$P$8:$R$8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4-30A1-45BC-95E0-45AEE1D2B035}"/>
            </c:ext>
          </c:extLst>
        </c:ser>
        <c:ser>
          <c:idx val="5"/>
          <c:order val="5"/>
          <c:tx>
            <c:strRef>
              <c:f>渡辺データ!$O$9</c:f>
              <c:strCache>
                <c:ptCount val="1"/>
                <c:pt idx="0">
                  <c:v>2015/1/5</c:v>
                </c:pt>
              </c:strCache>
            </c:strRef>
          </c:tx>
          <c:cat>
            <c:strRef>
              <c:f>渡辺データ!$P$3:$R$3</c:f>
              <c:strCache>
                <c:ptCount val="3"/>
                <c:pt idx="0">
                  <c:v>常用</c:v>
                </c:pt>
                <c:pt idx="1">
                  <c:v>疼痛時使用</c:v>
                </c:pt>
                <c:pt idx="2">
                  <c:v>未使用</c:v>
                </c:pt>
              </c:strCache>
            </c:strRef>
          </c:cat>
          <c:val>
            <c:numRef>
              <c:f>渡辺データ!$P$9:$R$9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5-30A1-45BC-95E0-45AEE1D2B035}"/>
            </c:ext>
          </c:extLst>
        </c:ser>
        <c:ser>
          <c:idx val="6"/>
          <c:order val="6"/>
          <c:tx>
            <c:strRef>
              <c:f>渡辺データ!$O$10</c:f>
              <c:strCache>
                <c:ptCount val="1"/>
                <c:pt idx="0">
                  <c:v>2015/2/9</c:v>
                </c:pt>
              </c:strCache>
            </c:strRef>
          </c:tx>
          <c:cat>
            <c:strRef>
              <c:f>渡辺データ!$P$3:$R$3</c:f>
              <c:strCache>
                <c:ptCount val="3"/>
                <c:pt idx="0">
                  <c:v>常用</c:v>
                </c:pt>
                <c:pt idx="1">
                  <c:v>疼痛時使用</c:v>
                </c:pt>
                <c:pt idx="2">
                  <c:v>未使用</c:v>
                </c:pt>
              </c:strCache>
            </c:strRef>
          </c:cat>
          <c:val>
            <c:numRef>
              <c:f>渡辺データ!$P$10:$R$10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6-30A1-45BC-95E0-45AEE1D2B035}"/>
            </c:ext>
          </c:extLst>
        </c:ser>
        <c:ser>
          <c:idx val="7"/>
          <c:order val="7"/>
          <c:tx>
            <c:strRef>
              <c:f>渡辺データ!$O$11</c:f>
              <c:strCache>
                <c:ptCount val="1"/>
                <c:pt idx="0">
                  <c:v>2015/9/7</c:v>
                </c:pt>
              </c:strCache>
            </c:strRef>
          </c:tx>
          <c:spPr>
            <a:solidFill>
              <a:srgbClr val="FF0000"/>
            </a:solidFill>
          </c:spPr>
          <c:cat>
            <c:strRef>
              <c:f>渡辺データ!$P$3:$R$3</c:f>
              <c:strCache>
                <c:ptCount val="3"/>
                <c:pt idx="0">
                  <c:v>常用</c:v>
                </c:pt>
                <c:pt idx="1">
                  <c:v>疼痛時使用</c:v>
                </c:pt>
                <c:pt idx="2">
                  <c:v>未使用</c:v>
                </c:pt>
              </c:strCache>
            </c:strRef>
          </c:cat>
          <c:val>
            <c:numRef>
              <c:f>渡辺データ!$P$11:$R$11</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7-30A1-45BC-95E0-45AEE1D2B035}"/>
            </c:ext>
          </c:extLst>
        </c:ser>
        <c:ser>
          <c:idx val="8"/>
          <c:order val="8"/>
          <c:tx>
            <c:strRef>
              <c:f>渡辺データ!$O$12</c:f>
              <c:strCache>
                <c:ptCount val="1"/>
                <c:pt idx="0">
                  <c:v>2015/10/9</c:v>
                </c:pt>
              </c:strCache>
            </c:strRef>
          </c:tx>
          <c:spPr>
            <a:solidFill>
              <a:srgbClr val="FF0000"/>
            </a:solidFill>
          </c:spPr>
          <c:cat>
            <c:strRef>
              <c:f>渡辺データ!$P$3:$R$3</c:f>
              <c:strCache>
                <c:ptCount val="3"/>
                <c:pt idx="0">
                  <c:v>常用</c:v>
                </c:pt>
                <c:pt idx="1">
                  <c:v>疼痛時使用</c:v>
                </c:pt>
                <c:pt idx="2">
                  <c:v>未使用</c:v>
                </c:pt>
              </c:strCache>
            </c:strRef>
          </c:cat>
          <c:val>
            <c:numRef>
              <c:f>渡辺データ!$P$12:$R$12</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8-30A1-45BC-95E0-45AEE1D2B035}"/>
            </c:ext>
          </c:extLst>
        </c:ser>
        <c:ser>
          <c:idx val="9"/>
          <c:order val="9"/>
          <c:tx>
            <c:strRef>
              <c:f>渡辺データ!$O$13</c:f>
              <c:strCache>
                <c:ptCount val="1"/>
                <c:pt idx="0">
                  <c:v>2015/11/9</c:v>
                </c:pt>
              </c:strCache>
            </c:strRef>
          </c:tx>
          <c:spPr>
            <a:solidFill>
              <a:srgbClr val="FF0000"/>
            </a:solidFill>
          </c:spPr>
          <c:cat>
            <c:strRef>
              <c:f>渡辺データ!$P$3:$R$3</c:f>
              <c:strCache>
                <c:ptCount val="3"/>
                <c:pt idx="0">
                  <c:v>常用</c:v>
                </c:pt>
                <c:pt idx="1">
                  <c:v>疼痛時使用</c:v>
                </c:pt>
                <c:pt idx="2">
                  <c:v>未使用</c:v>
                </c:pt>
              </c:strCache>
            </c:strRef>
          </c:cat>
          <c:val>
            <c:numRef>
              <c:f>渡辺データ!$P$13:$R$13</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9-30A1-45BC-95E0-45AEE1D2B035}"/>
            </c:ext>
          </c:extLst>
        </c:ser>
        <c:ser>
          <c:idx val="10"/>
          <c:order val="10"/>
          <c:tx>
            <c:strRef>
              <c:f>渡辺データ!$O$14</c:f>
              <c:strCache>
                <c:ptCount val="1"/>
                <c:pt idx="0">
                  <c:v>2015/12/11</c:v>
                </c:pt>
              </c:strCache>
            </c:strRef>
          </c:tx>
          <c:cat>
            <c:strRef>
              <c:f>渡辺データ!$P$3:$R$3</c:f>
              <c:strCache>
                <c:ptCount val="3"/>
                <c:pt idx="0">
                  <c:v>常用</c:v>
                </c:pt>
                <c:pt idx="1">
                  <c:v>疼痛時使用</c:v>
                </c:pt>
                <c:pt idx="2">
                  <c:v>未使用</c:v>
                </c:pt>
              </c:strCache>
            </c:strRef>
          </c:cat>
          <c:val>
            <c:numRef>
              <c:f>渡辺データ!$P$14:$R$14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30A1-45BC-95E0-45AEE1D2B035}"/>
            </c:ext>
          </c:extLst>
        </c:ser>
        <c:ser>
          <c:idx val="11"/>
          <c:order val="11"/>
          <c:tx>
            <c:strRef>
              <c:f>渡辺データ!$O$15</c:f>
              <c:strCache>
                <c:ptCount val="1"/>
                <c:pt idx="0">
                  <c:v>2016/1/8</c:v>
                </c:pt>
              </c:strCache>
            </c:strRef>
          </c:tx>
          <c:cat>
            <c:strRef>
              <c:f>渡辺データ!$P$3:$R$3</c:f>
              <c:strCache>
                <c:ptCount val="3"/>
                <c:pt idx="0">
                  <c:v>常用</c:v>
                </c:pt>
                <c:pt idx="1">
                  <c:v>疼痛時使用</c:v>
                </c:pt>
                <c:pt idx="2">
                  <c:v>未使用</c:v>
                </c:pt>
              </c:strCache>
            </c:strRef>
          </c:cat>
          <c:val>
            <c:numRef>
              <c:f>渡辺データ!$P$15:$R$15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B-30A1-45BC-95E0-45AEE1D2B035}"/>
            </c:ext>
          </c:extLst>
        </c:ser>
        <c:ser>
          <c:idx val="12"/>
          <c:order val="12"/>
          <c:tx>
            <c:strRef>
              <c:f>渡辺データ!$O$16</c:f>
              <c:strCache>
                <c:ptCount val="1"/>
                <c:pt idx="0">
                  <c:v>2016/2/26</c:v>
                </c:pt>
              </c:strCache>
            </c:strRef>
          </c:tx>
          <c:cat>
            <c:strRef>
              <c:f>渡辺データ!$P$3:$R$3</c:f>
              <c:strCache>
                <c:ptCount val="3"/>
                <c:pt idx="0">
                  <c:v>常用</c:v>
                </c:pt>
                <c:pt idx="1">
                  <c:v>疼痛時使用</c:v>
                </c:pt>
                <c:pt idx="2">
                  <c:v>未使用</c:v>
                </c:pt>
              </c:strCache>
            </c:strRef>
          </c:cat>
          <c:val>
            <c:numRef>
              <c:f>渡辺データ!$P$16:$R$16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C-30A1-45BC-95E0-45AEE1D2B035}"/>
            </c:ext>
          </c:extLst>
        </c:ser>
        <c:ser>
          <c:idx val="13"/>
          <c:order val="13"/>
          <c:tx>
            <c:strRef>
              <c:f>渡辺データ!$O$17</c:f>
              <c:strCache>
                <c:ptCount val="1"/>
                <c:pt idx="0">
                  <c:v>2016/3/9</c:v>
                </c:pt>
              </c:strCache>
            </c:strRef>
          </c:tx>
          <c:cat>
            <c:strRef>
              <c:f>渡辺データ!$P$3:$R$3</c:f>
              <c:strCache>
                <c:ptCount val="3"/>
                <c:pt idx="0">
                  <c:v>常用</c:v>
                </c:pt>
                <c:pt idx="1">
                  <c:v>疼痛時使用</c:v>
                </c:pt>
                <c:pt idx="2">
                  <c:v>未使用</c:v>
                </c:pt>
              </c:strCache>
            </c:strRef>
          </c:cat>
          <c:val>
            <c:numRef>
              <c:f>渡辺データ!$P$17:$R$17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D-30A1-45BC-95E0-45AEE1D2B035}"/>
            </c:ext>
          </c:extLst>
        </c:ser>
        <c:ser>
          <c:idx val="14"/>
          <c:order val="14"/>
          <c:tx>
            <c:strRef>
              <c:f>渡辺データ!$O$18</c:f>
              <c:strCache>
                <c:ptCount val="1"/>
                <c:pt idx="0">
                  <c:v>2016/4/4</c:v>
                </c:pt>
              </c:strCache>
            </c:strRef>
          </c:tx>
          <c:cat>
            <c:strRef>
              <c:f>渡辺データ!$P$3:$R$3</c:f>
              <c:strCache>
                <c:ptCount val="3"/>
                <c:pt idx="0">
                  <c:v>常用</c:v>
                </c:pt>
                <c:pt idx="1">
                  <c:v>疼痛時使用</c:v>
                </c:pt>
                <c:pt idx="2">
                  <c:v>未使用</c:v>
                </c:pt>
              </c:strCache>
            </c:strRef>
          </c:cat>
          <c:val>
            <c:numRef>
              <c:f>渡辺データ!$P$18:$R$18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E-30A1-45BC-95E0-45AEE1D2B035}"/>
            </c:ext>
          </c:extLst>
        </c:ser>
        <c:ser>
          <c:idx val="15"/>
          <c:order val="15"/>
          <c:tx>
            <c:strRef>
              <c:f>渡辺データ!$O$19</c:f>
              <c:strCache>
                <c:ptCount val="1"/>
                <c:pt idx="0">
                  <c:v>2016/5/30</c:v>
                </c:pt>
              </c:strCache>
            </c:strRef>
          </c:tx>
          <c:spPr>
            <a:solidFill>
              <a:srgbClr val="FFFF00"/>
            </a:solidFill>
          </c:spPr>
          <c:cat>
            <c:strRef>
              <c:f>渡辺データ!$P$3:$R$3</c:f>
              <c:strCache>
                <c:ptCount val="3"/>
                <c:pt idx="0">
                  <c:v>常用</c:v>
                </c:pt>
                <c:pt idx="1">
                  <c:v>疼痛時使用</c:v>
                </c:pt>
                <c:pt idx="2">
                  <c:v>未使用</c:v>
                </c:pt>
              </c:strCache>
            </c:strRef>
          </c:cat>
          <c:val>
            <c:numRef>
              <c:f>渡辺データ!$P$19:$R$19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F-30A1-45BC-95E0-45AEE1D2B035}"/>
            </c:ext>
          </c:extLst>
        </c:ser>
        <c:ser>
          <c:idx val="16"/>
          <c:order val="16"/>
          <c:tx>
            <c:strRef>
              <c:f>渡辺データ!$O$20</c:f>
              <c:strCache>
                <c:ptCount val="1"/>
                <c:pt idx="0">
                  <c:v>2016/6/6</c:v>
                </c:pt>
              </c:strCache>
            </c:strRef>
          </c:tx>
          <c:cat>
            <c:strRef>
              <c:f>渡辺データ!$P$3:$R$3</c:f>
              <c:strCache>
                <c:ptCount val="3"/>
                <c:pt idx="0">
                  <c:v>常用</c:v>
                </c:pt>
                <c:pt idx="1">
                  <c:v>疼痛時使用</c:v>
                </c:pt>
                <c:pt idx="2">
                  <c:v>未使用</c:v>
                </c:pt>
              </c:strCache>
            </c:strRef>
          </c:cat>
          <c:val>
            <c:numRef>
              <c:f>渡辺データ!$P$20:$R$20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0-30A1-45BC-95E0-45AEE1D2B035}"/>
            </c:ext>
          </c:extLst>
        </c:ser>
        <c:ser>
          <c:idx val="17"/>
          <c:order val="17"/>
          <c:tx>
            <c:strRef>
              <c:f>渡辺データ!$O$21</c:f>
              <c:strCache>
                <c:ptCount val="1"/>
                <c:pt idx="0">
                  <c:v>2016/8/5</c:v>
                </c:pt>
              </c:strCache>
            </c:strRef>
          </c:tx>
          <c:cat>
            <c:strRef>
              <c:f>渡辺データ!$P$3:$R$3</c:f>
              <c:strCache>
                <c:ptCount val="3"/>
                <c:pt idx="0">
                  <c:v>常用</c:v>
                </c:pt>
                <c:pt idx="1">
                  <c:v>疼痛時使用</c:v>
                </c:pt>
                <c:pt idx="2">
                  <c:v>未使用</c:v>
                </c:pt>
              </c:strCache>
            </c:strRef>
          </c:cat>
          <c:val>
            <c:numRef>
              <c:f>渡辺データ!$P$21:$R$21</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1-30A1-45BC-95E0-45AEE1D2B035}"/>
            </c:ext>
          </c:extLst>
        </c:ser>
        <c:ser>
          <c:idx val="18"/>
          <c:order val="18"/>
          <c:tx>
            <c:strRef>
              <c:f>渡辺データ!$O$22</c:f>
              <c:strCache>
                <c:ptCount val="1"/>
                <c:pt idx="0">
                  <c:v>2016/9/5</c:v>
                </c:pt>
              </c:strCache>
            </c:strRef>
          </c:tx>
          <c:cat>
            <c:strRef>
              <c:f>渡辺データ!$P$3:$R$3</c:f>
              <c:strCache>
                <c:ptCount val="3"/>
                <c:pt idx="0">
                  <c:v>常用</c:v>
                </c:pt>
                <c:pt idx="1">
                  <c:v>疼痛時使用</c:v>
                </c:pt>
                <c:pt idx="2">
                  <c:v>未使用</c:v>
                </c:pt>
              </c:strCache>
            </c:strRef>
          </c:cat>
          <c:val>
            <c:numRef>
              <c:f>渡辺データ!$P$22:$R$22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2-30A1-45BC-95E0-45AEE1D2B035}"/>
            </c:ext>
          </c:extLst>
        </c:ser>
        <c:ser>
          <c:idx val="19"/>
          <c:order val="19"/>
          <c:tx>
            <c:strRef>
              <c:f>渡辺データ!$O$23</c:f>
              <c:strCache>
                <c:ptCount val="1"/>
                <c:pt idx="0">
                  <c:v>2016/10/3</c:v>
                </c:pt>
              </c:strCache>
            </c:strRef>
          </c:tx>
          <c:cat>
            <c:strRef>
              <c:f>渡辺データ!$P$3:$R$3</c:f>
              <c:strCache>
                <c:ptCount val="3"/>
                <c:pt idx="0">
                  <c:v>常用</c:v>
                </c:pt>
                <c:pt idx="1">
                  <c:v>疼痛時使用</c:v>
                </c:pt>
                <c:pt idx="2">
                  <c:v>未使用</c:v>
                </c:pt>
              </c:strCache>
            </c:strRef>
          </c:cat>
          <c:val>
            <c:numRef>
              <c:f>渡辺データ!$P$23:$R$23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30A1-45BC-95E0-45AEE1D2B035}"/>
            </c:ext>
          </c:extLst>
        </c:ser>
        <c:ser>
          <c:idx val="20"/>
          <c:order val="20"/>
          <c:tx>
            <c:strRef>
              <c:f>渡辺データ!$O$24</c:f>
              <c:strCache>
                <c:ptCount val="1"/>
                <c:pt idx="0">
                  <c:v>2016/11/9</c:v>
                </c:pt>
              </c:strCache>
            </c:strRef>
          </c:tx>
          <c:cat>
            <c:strRef>
              <c:f>渡辺データ!$P$3:$R$3</c:f>
              <c:strCache>
                <c:ptCount val="3"/>
                <c:pt idx="0">
                  <c:v>常用</c:v>
                </c:pt>
                <c:pt idx="1">
                  <c:v>疼痛時使用</c:v>
                </c:pt>
                <c:pt idx="2">
                  <c:v>未使用</c:v>
                </c:pt>
              </c:strCache>
            </c:strRef>
          </c:cat>
          <c:val>
            <c:numRef>
              <c:f>渡辺データ!$P$24:$R$24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4-30A1-45BC-95E0-45AEE1D2B035}"/>
            </c:ext>
          </c:extLst>
        </c:ser>
        <c:ser>
          <c:idx val="21"/>
          <c:order val="21"/>
          <c:tx>
            <c:strRef>
              <c:f>渡辺データ!$O$25</c:f>
              <c:strCache>
                <c:ptCount val="1"/>
                <c:pt idx="0">
                  <c:v>2016/12/9</c:v>
                </c:pt>
              </c:strCache>
            </c:strRef>
          </c:tx>
          <c:cat>
            <c:strRef>
              <c:f>渡辺データ!$P$3:$R$3</c:f>
              <c:strCache>
                <c:ptCount val="3"/>
                <c:pt idx="0">
                  <c:v>常用</c:v>
                </c:pt>
                <c:pt idx="1">
                  <c:v>疼痛時使用</c:v>
                </c:pt>
                <c:pt idx="2">
                  <c:v>未使用</c:v>
                </c:pt>
              </c:strCache>
            </c:strRef>
          </c:cat>
          <c:val>
            <c:numRef>
              <c:f>渡辺データ!$P$25:$R$25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5-30A1-45BC-95E0-45AEE1D2B035}"/>
            </c:ext>
          </c:extLst>
        </c:ser>
        <c:ser>
          <c:idx val="22"/>
          <c:order val="22"/>
          <c:tx>
            <c:strRef>
              <c:f>渡辺データ!$O$26</c:f>
              <c:strCache>
                <c:ptCount val="1"/>
                <c:pt idx="0">
                  <c:v>2017/1/10</c:v>
                </c:pt>
              </c:strCache>
            </c:strRef>
          </c:tx>
          <c:cat>
            <c:strRef>
              <c:f>渡辺データ!$P$3:$R$3</c:f>
              <c:strCache>
                <c:ptCount val="3"/>
                <c:pt idx="0">
                  <c:v>常用</c:v>
                </c:pt>
                <c:pt idx="1">
                  <c:v>疼痛時使用</c:v>
                </c:pt>
                <c:pt idx="2">
                  <c:v>未使用</c:v>
                </c:pt>
              </c:strCache>
            </c:strRef>
          </c:cat>
          <c:val>
            <c:numRef>
              <c:f>渡辺データ!$P$26:$R$26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30A1-45BC-95E0-45AEE1D2B035}"/>
            </c:ext>
          </c:extLst>
        </c:ser>
        <c:ser>
          <c:idx val="23"/>
          <c:order val="23"/>
          <c:tx>
            <c:strRef>
              <c:f>渡辺データ!$O$27</c:f>
              <c:strCache>
                <c:ptCount val="1"/>
                <c:pt idx="0">
                  <c:v>2017/2/8</c:v>
                </c:pt>
              </c:strCache>
            </c:strRef>
          </c:tx>
          <c:cat>
            <c:strRef>
              <c:f>渡辺データ!$P$3:$R$3</c:f>
              <c:strCache>
                <c:ptCount val="3"/>
                <c:pt idx="0">
                  <c:v>常用</c:v>
                </c:pt>
                <c:pt idx="1">
                  <c:v>疼痛時使用</c:v>
                </c:pt>
                <c:pt idx="2">
                  <c:v>未使用</c:v>
                </c:pt>
              </c:strCache>
            </c:strRef>
          </c:cat>
          <c:val>
            <c:numRef>
              <c:f>渡辺データ!$P$27:$R$27</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7-30A1-45BC-95E0-45AEE1D2B035}"/>
            </c:ext>
          </c:extLst>
        </c:ser>
        <c:ser>
          <c:idx val="24"/>
          <c:order val="24"/>
          <c:tx>
            <c:strRef>
              <c:f>渡辺データ!$O$28</c:f>
              <c:strCache>
                <c:ptCount val="1"/>
                <c:pt idx="0">
                  <c:v>2017/3/8</c:v>
                </c:pt>
              </c:strCache>
            </c:strRef>
          </c:tx>
          <c:spPr>
            <a:solidFill>
              <a:srgbClr val="FFFF00"/>
            </a:solidFill>
          </c:spPr>
          <c:cat>
            <c:strRef>
              <c:f>渡辺データ!$P$3:$R$3</c:f>
              <c:strCache>
                <c:ptCount val="3"/>
                <c:pt idx="0">
                  <c:v>常用</c:v>
                </c:pt>
                <c:pt idx="1">
                  <c:v>疼痛時使用</c:v>
                </c:pt>
                <c:pt idx="2">
                  <c:v>未使用</c:v>
                </c:pt>
              </c:strCache>
            </c:strRef>
          </c:cat>
          <c:val>
            <c:numRef>
              <c:f>渡辺データ!$P$28:$R$28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8-30A1-45BC-95E0-45AEE1D2B035}"/>
            </c:ext>
          </c:extLst>
        </c:ser>
        <c:ser>
          <c:idx val="25"/>
          <c:order val="25"/>
          <c:tx>
            <c:strRef>
              <c:f>渡辺データ!$O$29</c:f>
              <c:strCache>
                <c:ptCount val="1"/>
                <c:pt idx="0">
                  <c:v>2017/4/7</c:v>
                </c:pt>
              </c:strCache>
            </c:strRef>
          </c:tx>
          <c:cat>
            <c:strRef>
              <c:f>渡辺データ!$P$3:$R$3</c:f>
              <c:strCache>
                <c:ptCount val="3"/>
                <c:pt idx="0">
                  <c:v>常用</c:v>
                </c:pt>
                <c:pt idx="1">
                  <c:v>疼痛時使用</c:v>
                </c:pt>
                <c:pt idx="2">
                  <c:v>未使用</c:v>
                </c:pt>
              </c:strCache>
            </c:strRef>
          </c:cat>
          <c:val>
            <c:numRef>
              <c:f>渡辺データ!$P$29:$R$29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9-30A1-45BC-95E0-45AEE1D2B035}"/>
            </c:ext>
          </c:extLst>
        </c:ser>
        <c:ser>
          <c:idx val="26"/>
          <c:order val="26"/>
          <c:tx>
            <c:strRef>
              <c:f>渡辺データ!$O$30</c:f>
              <c:strCache>
                <c:ptCount val="1"/>
                <c:pt idx="0">
                  <c:v>2017/5/12</c:v>
                </c:pt>
              </c:strCache>
            </c:strRef>
          </c:tx>
          <c:cat>
            <c:strRef>
              <c:f>渡辺データ!$P$3:$R$3</c:f>
              <c:strCache>
                <c:ptCount val="3"/>
                <c:pt idx="0">
                  <c:v>常用</c:v>
                </c:pt>
                <c:pt idx="1">
                  <c:v>疼痛時使用</c:v>
                </c:pt>
                <c:pt idx="2">
                  <c:v>未使用</c:v>
                </c:pt>
              </c:strCache>
            </c:strRef>
          </c:cat>
          <c:val>
            <c:numRef>
              <c:f>渡辺データ!$P$30:$R$30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A-30A1-45BC-95E0-45AEE1D2B035}"/>
            </c:ext>
          </c:extLst>
        </c:ser>
        <c:dLbls/>
        <c:gapWidth val="55"/>
        <c:overlap val="100"/>
        <c:axId val="98930048"/>
        <c:axId val="98944128"/>
      </c:barChart>
      <c:catAx>
        <c:axId val="98930048"/>
        <c:scaling>
          <c:orientation val="minMax"/>
        </c:scaling>
        <c:axPos val="l"/>
        <c:numFmt formatCode="General" sourceLinked="1"/>
        <c:majorTickMark val="none"/>
        <c:tickLblPos val="nextTo"/>
        <c:txPr>
          <a:bodyPr/>
          <a:lstStyle/>
          <a:p>
            <a:pPr>
              <a:defRPr sz="1100" b="1"/>
            </a:pPr>
            <a:endParaRPr lang="ja-JP"/>
          </a:p>
        </c:txPr>
        <c:crossAx val="98944128"/>
        <c:crosses val="autoZero"/>
        <c:auto val="1"/>
        <c:lblAlgn val="ctr"/>
        <c:lblOffset val="100"/>
      </c:catAx>
      <c:valAx>
        <c:axId val="98944128"/>
        <c:scaling>
          <c:orientation val="minMax"/>
        </c:scaling>
        <c:axPos val="b"/>
        <c:majorGridlines/>
        <c:numFmt formatCode="General" sourceLinked="1"/>
        <c:majorTickMark val="none"/>
        <c:tickLblPos val="nextTo"/>
        <c:txPr>
          <a:bodyPr/>
          <a:lstStyle/>
          <a:p>
            <a:pPr>
              <a:defRPr sz="1100" b="1"/>
            </a:pPr>
            <a:endParaRPr lang="ja-JP"/>
          </a:p>
        </c:txPr>
        <c:crossAx val="98930048"/>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7"/>
        <c:txPr>
          <a:bodyPr/>
          <a:lstStyle/>
          <a:p>
            <a:pPr>
              <a:defRPr sz="800" u="sng"/>
            </a:pPr>
            <a:endParaRPr lang="ja-JP"/>
          </a:p>
        </c:txPr>
      </c:legendEntry>
      <c:legendEntry>
        <c:idx val="8"/>
        <c:txPr>
          <a:bodyPr/>
          <a:lstStyle/>
          <a:p>
            <a:pPr>
              <a:defRPr sz="800" u="sng"/>
            </a:pPr>
            <a:endParaRPr lang="ja-JP"/>
          </a:p>
        </c:txPr>
      </c:legendEntry>
      <c:legendEntry>
        <c:idx val="9"/>
        <c:txPr>
          <a:bodyPr/>
          <a:lstStyle/>
          <a:p>
            <a:pPr>
              <a:defRPr sz="800" u="sng"/>
            </a:pPr>
            <a:endParaRPr lang="ja-JP"/>
          </a:p>
        </c:txPr>
      </c:legendEntry>
      <c:legendEntry>
        <c:idx val="15"/>
        <c:txPr>
          <a:bodyPr/>
          <a:lstStyle/>
          <a:p>
            <a:pPr>
              <a:defRPr sz="800" u="sng"/>
            </a:pPr>
            <a:endParaRPr lang="ja-JP"/>
          </a:p>
        </c:txPr>
      </c:legendEntry>
      <c:legendEntry>
        <c:idx val="24"/>
        <c:txPr>
          <a:bodyPr/>
          <a:lstStyle/>
          <a:p>
            <a:pPr>
              <a:defRPr sz="800" u="sng"/>
            </a:pPr>
            <a:endParaRPr lang="ja-JP"/>
          </a:p>
        </c:txPr>
      </c:legendEntry>
      <c:layout>
        <c:manualLayout>
          <c:xMode val="edge"/>
          <c:yMode val="edge"/>
          <c:x val="0.59466698925102801"/>
          <c:y val="0.14532342998237274"/>
          <c:w val="0.18389356750144234"/>
          <c:h val="0.68238634211130356"/>
        </c:manualLayout>
      </c:layout>
      <c:txPr>
        <a:bodyPr/>
        <a:lstStyle/>
        <a:p>
          <a:pPr>
            <a:defRPr sz="800"/>
          </a:pPr>
          <a:endParaRPr lang="ja-JP"/>
        </a:p>
      </c:txPr>
    </c:legend>
    <c:plotVisOnly val="1"/>
    <c:dispBlanksAs val="gap"/>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sz="1400" dirty="0"/>
              <a:t>握る動作</a:t>
            </a:r>
          </a:p>
        </c:rich>
      </c:tx>
      <c:layout>
        <c:manualLayout>
          <c:xMode val="edge"/>
          <c:yMode val="edge"/>
          <c:x val="0.41960800446790736"/>
          <c:y val="1.0924999599705906E-2"/>
        </c:manualLayout>
      </c:layout>
    </c:title>
    <c:plotArea>
      <c:layout>
        <c:manualLayout>
          <c:layoutTarget val="inner"/>
          <c:xMode val="edge"/>
          <c:yMode val="edge"/>
          <c:x val="0.32085559992018126"/>
          <c:y val="8.2203746666199284E-2"/>
          <c:w val="0.40730646097403111"/>
          <c:h val="0.72167486512252688"/>
        </c:manualLayout>
      </c:layout>
      <c:barChart>
        <c:barDir val="bar"/>
        <c:grouping val="stacked"/>
        <c:ser>
          <c:idx val="0"/>
          <c:order val="0"/>
          <c:tx>
            <c:strRef>
              <c:f>渡辺データ!$S$4</c:f>
              <c:strCache>
                <c:ptCount val="1"/>
                <c:pt idx="0">
                  <c:v>2014/7/9</c:v>
                </c:pt>
              </c:strCache>
            </c:strRef>
          </c:tx>
          <c:cat>
            <c:strRef>
              <c:f>渡辺データ!$T$3:$V$3</c:f>
              <c:strCache>
                <c:ptCount val="3"/>
                <c:pt idx="0">
                  <c:v>痛みあり</c:v>
                </c:pt>
                <c:pt idx="1">
                  <c:v>少し痛み有り</c:v>
                </c:pt>
                <c:pt idx="2">
                  <c:v>痛み無し</c:v>
                </c:pt>
              </c:strCache>
            </c:strRef>
          </c:cat>
          <c:val>
            <c:numRef>
              <c:f>渡辺データ!$T$4:$V$4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0-8187-459C-A62F-8D4375930102}"/>
            </c:ext>
          </c:extLst>
        </c:ser>
        <c:ser>
          <c:idx val="1"/>
          <c:order val="1"/>
          <c:tx>
            <c:strRef>
              <c:f>渡辺データ!$S$5</c:f>
              <c:strCache>
                <c:ptCount val="1"/>
                <c:pt idx="0">
                  <c:v>2014/8/6</c:v>
                </c:pt>
              </c:strCache>
            </c:strRef>
          </c:tx>
          <c:cat>
            <c:strRef>
              <c:f>渡辺データ!$T$3:$V$3</c:f>
              <c:strCache>
                <c:ptCount val="3"/>
                <c:pt idx="0">
                  <c:v>痛みあり</c:v>
                </c:pt>
                <c:pt idx="1">
                  <c:v>少し痛み有り</c:v>
                </c:pt>
                <c:pt idx="2">
                  <c:v>痛み無し</c:v>
                </c:pt>
              </c:strCache>
            </c:strRef>
          </c:cat>
          <c:val>
            <c:numRef>
              <c:f>渡辺データ!$T$5:$V$5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1-8187-459C-A62F-8D4375930102}"/>
            </c:ext>
          </c:extLst>
        </c:ser>
        <c:ser>
          <c:idx val="2"/>
          <c:order val="2"/>
          <c:tx>
            <c:strRef>
              <c:f>渡辺データ!$S$6</c:f>
              <c:strCache>
                <c:ptCount val="1"/>
                <c:pt idx="0">
                  <c:v>2014/9/1</c:v>
                </c:pt>
              </c:strCache>
            </c:strRef>
          </c:tx>
          <c:cat>
            <c:strRef>
              <c:f>渡辺データ!$T$3:$V$3</c:f>
              <c:strCache>
                <c:ptCount val="3"/>
                <c:pt idx="0">
                  <c:v>痛みあり</c:v>
                </c:pt>
                <c:pt idx="1">
                  <c:v>少し痛み有り</c:v>
                </c:pt>
                <c:pt idx="2">
                  <c:v>痛み無し</c:v>
                </c:pt>
              </c:strCache>
            </c:strRef>
          </c:cat>
          <c:val>
            <c:numRef>
              <c:f>渡辺データ!$T$6:$V$6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8187-459C-A62F-8D4375930102}"/>
            </c:ext>
          </c:extLst>
        </c:ser>
        <c:ser>
          <c:idx val="3"/>
          <c:order val="3"/>
          <c:tx>
            <c:strRef>
              <c:f>渡辺データ!$S$7</c:f>
              <c:strCache>
                <c:ptCount val="1"/>
                <c:pt idx="0">
                  <c:v>2014/10/13</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渡辺データ!$T$7:$V$7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3-8187-459C-A62F-8D4375930102}"/>
            </c:ext>
          </c:extLst>
        </c:ser>
        <c:ser>
          <c:idx val="4"/>
          <c:order val="4"/>
          <c:tx>
            <c:strRef>
              <c:f>渡辺データ!$S$8</c:f>
              <c:strCache>
                <c:ptCount val="1"/>
                <c:pt idx="0">
                  <c:v>2014/12/1</c:v>
                </c:pt>
              </c:strCache>
            </c:strRef>
          </c:tx>
          <c:cat>
            <c:strRef>
              <c:f>渡辺データ!$T$3:$V$3</c:f>
              <c:strCache>
                <c:ptCount val="3"/>
                <c:pt idx="0">
                  <c:v>痛みあり</c:v>
                </c:pt>
                <c:pt idx="1">
                  <c:v>少し痛み有り</c:v>
                </c:pt>
                <c:pt idx="2">
                  <c:v>痛み無し</c:v>
                </c:pt>
              </c:strCache>
            </c:strRef>
          </c:cat>
          <c:val>
            <c:numRef>
              <c:f>渡辺データ!$T$8:$V$8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4-8187-459C-A62F-8D4375930102}"/>
            </c:ext>
          </c:extLst>
        </c:ser>
        <c:ser>
          <c:idx val="5"/>
          <c:order val="5"/>
          <c:tx>
            <c:strRef>
              <c:f>渡辺データ!$S$9</c:f>
              <c:strCache>
                <c:ptCount val="1"/>
                <c:pt idx="0">
                  <c:v>2015/1/5</c:v>
                </c:pt>
              </c:strCache>
            </c:strRef>
          </c:tx>
          <c:cat>
            <c:strRef>
              <c:f>渡辺データ!$T$3:$V$3</c:f>
              <c:strCache>
                <c:ptCount val="3"/>
                <c:pt idx="0">
                  <c:v>痛みあり</c:v>
                </c:pt>
                <c:pt idx="1">
                  <c:v>少し痛み有り</c:v>
                </c:pt>
                <c:pt idx="2">
                  <c:v>痛み無し</c:v>
                </c:pt>
              </c:strCache>
            </c:strRef>
          </c:cat>
          <c:val>
            <c:numRef>
              <c:f>渡辺データ!$T$9:$V$9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5-8187-459C-A62F-8D4375930102}"/>
            </c:ext>
          </c:extLst>
        </c:ser>
        <c:ser>
          <c:idx val="6"/>
          <c:order val="6"/>
          <c:tx>
            <c:strRef>
              <c:f>渡辺データ!$S$10</c:f>
              <c:strCache>
                <c:ptCount val="1"/>
                <c:pt idx="0">
                  <c:v>2015/2/9</c:v>
                </c:pt>
              </c:strCache>
            </c:strRef>
          </c:tx>
          <c:cat>
            <c:strRef>
              <c:f>渡辺データ!$T$3:$V$3</c:f>
              <c:strCache>
                <c:ptCount val="3"/>
                <c:pt idx="0">
                  <c:v>痛みあり</c:v>
                </c:pt>
                <c:pt idx="1">
                  <c:v>少し痛み有り</c:v>
                </c:pt>
                <c:pt idx="2">
                  <c:v>痛み無し</c:v>
                </c:pt>
              </c:strCache>
            </c:strRef>
          </c:cat>
          <c:val>
            <c:numRef>
              <c:f>渡辺データ!$T$10:$V$10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6-8187-459C-A62F-8D4375930102}"/>
            </c:ext>
          </c:extLst>
        </c:ser>
        <c:ser>
          <c:idx val="7"/>
          <c:order val="7"/>
          <c:tx>
            <c:strRef>
              <c:f>渡辺データ!$S$11</c:f>
              <c:strCache>
                <c:ptCount val="1"/>
                <c:pt idx="0">
                  <c:v>2015/9/7</c:v>
                </c:pt>
              </c:strCache>
            </c:strRef>
          </c:tx>
          <c:cat>
            <c:strRef>
              <c:f>渡辺データ!$T$3:$V$3</c:f>
              <c:strCache>
                <c:ptCount val="3"/>
                <c:pt idx="0">
                  <c:v>痛みあり</c:v>
                </c:pt>
                <c:pt idx="1">
                  <c:v>少し痛み有り</c:v>
                </c:pt>
                <c:pt idx="2">
                  <c:v>痛み無し</c:v>
                </c:pt>
              </c:strCache>
            </c:strRef>
          </c:cat>
          <c:val>
            <c:numRef>
              <c:f>渡辺データ!$T$11:$V$11</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7-8187-459C-A62F-8D4375930102}"/>
            </c:ext>
          </c:extLst>
        </c:ser>
        <c:ser>
          <c:idx val="8"/>
          <c:order val="8"/>
          <c:tx>
            <c:strRef>
              <c:f>渡辺データ!$S$12</c:f>
              <c:strCache>
                <c:ptCount val="1"/>
                <c:pt idx="0">
                  <c:v>2015/10/9</c:v>
                </c:pt>
              </c:strCache>
            </c:strRef>
          </c:tx>
          <c:cat>
            <c:strRef>
              <c:f>渡辺データ!$T$3:$V$3</c:f>
              <c:strCache>
                <c:ptCount val="3"/>
                <c:pt idx="0">
                  <c:v>痛みあり</c:v>
                </c:pt>
                <c:pt idx="1">
                  <c:v>少し痛み有り</c:v>
                </c:pt>
                <c:pt idx="2">
                  <c:v>痛み無し</c:v>
                </c:pt>
              </c:strCache>
            </c:strRef>
          </c:cat>
          <c:val>
            <c:numRef>
              <c:f>渡辺データ!$T$12:$V$12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8-8187-459C-A62F-8D4375930102}"/>
            </c:ext>
          </c:extLst>
        </c:ser>
        <c:ser>
          <c:idx val="9"/>
          <c:order val="9"/>
          <c:tx>
            <c:strRef>
              <c:f>渡辺データ!$S$13</c:f>
              <c:strCache>
                <c:ptCount val="1"/>
                <c:pt idx="0">
                  <c:v>2015/11/9</c:v>
                </c:pt>
              </c:strCache>
            </c:strRef>
          </c:tx>
          <c:cat>
            <c:strRef>
              <c:f>渡辺データ!$T$3:$V$3</c:f>
              <c:strCache>
                <c:ptCount val="3"/>
                <c:pt idx="0">
                  <c:v>痛みあり</c:v>
                </c:pt>
                <c:pt idx="1">
                  <c:v>少し痛み有り</c:v>
                </c:pt>
                <c:pt idx="2">
                  <c:v>痛み無し</c:v>
                </c:pt>
              </c:strCache>
            </c:strRef>
          </c:cat>
          <c:val>
            <c:numRef>
              <c:f>渡辺データ!$T$13:$V$13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9-8187-459C-A62F-8D4375930102}"/>
            </c:ext>
          </c:extLst>
        </c:ser>
        <c:ser>
          <c:idx val="10"/>
          <c:order val="10"/>
          <c:tx>
            <c:strRef>
              <c:f>渡辺データ!$S$14</c:f>
              <c:strCache>
                <c:ptCount val="1"/>
                <c:pt idx="0">
                  <c:v>2015/12/11</c:v>
                </c:pt>
              </c:strCache>
            </c:strRef>
          </c:tx>
          <c:cat>
            <c:strRef>
              <c:f>渡辺データ!$T$3:$V$3</c:f>
              <c:strCache>
                <c:ptCount val="3"/>
                <c:pt idx="0">
                  <c:v>痛みあり</c:v>
                </c:pt>
                <c:pt idx="1">
                  <c:v>少し痛み有り</c:v>
                </c:pt>
                <c:pt idx="2">
                  <c:v>痛み無し</c:v>
                </c:pt>
              </c:strCache>
            </c:strRef>
          </c:cat>
          <c:val>
            <c:numRef>
              <c:f>渡辺データ!$T$14:$V$14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8187-459C-A62F-8D4375930102}"/>
            </c:ext>
          </c:extLst>
        </c:ser>
        <c:ser>
          <c:idx val="11"/>
          <c:order val="11"/>
          <c:tx>
            <c:strRef>
              <c:f>渡辺データ!$S$15</c:f>
              <c:strCache>
                <c:ptCount val="1"/>
                <c:pt idx="0">
                  <c:v>2016/1/8</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渡辺データ!$T$15:$V$15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B-8187-459C-A62F-8D4375930102}"/>
            </c:ext>
          </c:extLst>
        </c:ser>
        <c:ser>
          <c:idx val="12"/>
          <c:order val="12"/>
          <c:tx>
            <c:strRef>
              <c:f>渡辺データ!$S$16</c:f>
              <c:strCache>
                <c:ptCount val="1"/>
                <c:pt idx="0">
                  <c:v>2016/2/26</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渡辺データ!$T$16:$V$16</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C-8187-459C-A62F-8D4375930102}"/>
            </c:ext>
          </c:extLst>
        </c:ser>
        <c:ser>
          <c:idx val="13"/>
          <c:order val="13"/>
          <c:tx>
            <c:strRef>
              <c:f>渡辺データ!$S$17</c:f>
              <c:strCache>
                <c:ptCount val="1"/>
                <c:pt idx="0">
                  <c:v>2016/3/9</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渡辺データ!$T$17:$V$17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D-8187-459C-A62F-8D4375930102}"/>
            </c:ext>
          </c:extLst>
        </c:ser>
        <c:ser>
          <c:idx val="14"/>
          <c:order val="14"/>
          <c:tx>
            <c:strRef>
              <c:f>渡辺データ!$S$18</c:f>
              <c:strCache>
                <c:ptCount val="1"/>
                <c:pt idx="0">
                  <c:v>2016/4/4</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渡辺データ!$T$18:$V$18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E-8187-459C-A62F-8D4375930102}"/>
            </c:ext>
          </c:extLst>
        </c:ser>
        <c:ser>
          <c:idx val="15"/>
          <c:order val="15"/>
          <c:tx>
            <c:strRef>
              <c:f>渡辺データ!$S$19</c:f>
              <c:strCache>
                <c:ptCount val="1"/>
                <c:pt idx="0">
                  <c:v>2016/5/30</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渡辺データ!$T$19:$V$19</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F-8187-459C-A62F-8D4375930102}"/>
            </c:ext>
          </c:extLst>
        </c:ser>
        <c:ser>
          <c:idx val="16"/>
          <c:order val="16"/>
          <c:tx>
            <c:strRef>
              <c:f>渡辺データ!$S$20</c:f>
              <c:strCache>
                <c:ptCount val="1"/>
                <c:pt idx="0">
                  <c:v>2016/6/6</c:v>
                </c:pt>
              </c:strCache>
            </c:strRef>
          </c:tx>
          <c:cat>
            <c:strRef>
              <c:f>渡辺データ!$T$3:$V$3</c:f>
              <c:strCache>
                <c:ptCount val="3"/>
                <c:pt idx="0">
                  <c:v>痛みあり</c:v>
                </c:pt>
                <c:pt idx="1">
                  <c:v>少し痛み有り</c:v>
                </c:pt>
                <c:pt idx="2">
                  <c:v>痛み無し</c:v>
                </c:pt>
              </c:strCache>
            </c:strRef>
          </c:cat>
          <c:val>
            <c:numRef>
              <c:f>渡辺データ!$T$20:$V$20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0-8187-459C-A62F-8D4375930102}"/>
            </c:ext>
          </c:extLst>
        </c:ser>
        <c:ser>
          <c:idx val="17"/>
          <c:order val="17"/>
          <c:tx>
            <c:strRef>
              <c:f>渡辺データ!$S$21</c:f>
              <c:strCache>
                <c:ptCount val="1"/>
                <c:pt idx="0">
                  <c:v>2016/8/5</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渡辺データ!$T$21:$V$21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1-8187-459C-A62F-8D4375930102}"/>
            </c:ext>
          </c:extLst>
        </c:ser>
        <c:ser>
          <c:idx val="18"/>
          <c:order val="18"/>
          <c:tx>
            <c:strRef>
              <c:f>渡辺データ!$S$22</c:f>
              <c:strCache>
                <c:ptCount val="1"/>
                <c:pt idx="0">
                  <c:v>2016/9/5</c:v>
                </c:pt>
              </c:strCache>
            </c:strRef>
          </c:tx>
          <c:cat>
            <c:strRef>
              <c:f>渡辺データ!$T$3:$V$3</c:f>
              <c:strCache>
                <c:ptCount val="3"/>
                <c:pt idx="0">
                  <c:v>痛みあり</c:v>
                </c:pt>
                <c:pt idx="1">
                  <c:v>少し痛み有り</c:v>
                </c:pt>
                <c:pt idx="2">
                  <c:v>痛み無し</c:v>
                </c:pt>
              </c:strCache>
            </c:strRef>
          </c:cat>
          <c:val>
            <c:numRef>
              <c:f>渡辺データ!$T$22:$V$22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2-8187-459C-A62F-8D4375930102}"/>
            </c:ext>
          </c:extLst>
        </c:ser>
        <c:ser>
          <c:idx val="19"/>
          <c:order val="19"/>
          <c:tx>
            <c:strRef>
              <c:f>渡辺データ!$S$23</c:f>
              <c:strCache>
                <c:ptCount val="1"/>
                <c:pt idx="0">
                  <c:v>2016/10/3</c:v>
                </c:pt>
              </c:strCache>
            </c:strRef>
          </c:tx>
          <c:cat>
            <c:strRef>
              <c:f>渡辺データ!$T$3:$V$3</c:f>
              <c:strCache>
                <c:ptCount val="3"/>
                <c:pt idx="0">
                  <c:v>痛みあり</c:v>
                </c:pt>
                <c:pt idx="1">
                  <c:v>少し痛み有り</c:v>
                </c:pt>
                <c:pt idx="2">
                  <c:v>痛み無し</c:v>
                </c:pt>
              </c:strCache>
            </c:strRef>
          </c:cat>
          <c:val>
            <c:numRef>
              <c:f>渡辺データ!$T$23:$V$23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8187-459C-A62F-8D4375930102}"/>
            </c:ext>
          </c:extLst>
        </c:ser>
        <c:ser>
          <c:idx val="20"/>
          <c:order val="20"/>
          <c:tx>
            <c:strRef>
              <c:f>渡辺データ!$S$24</c:f>
              <c:strCache>
                <c:ptCount val="1"/>
                <c:pt idx="0">
                  <c:v>2016/11/9</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渡辺データ!$T$24:$V$24</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4-8187-459C-A62F-8D4375930102}"/>
            </c:ext>
          </c:extLst>
        </c:ser>
        <c:ser>
          <c:idx val="21"/>
          <c:order val="21"/>
          <c:tx>
            <c:strRef>
              <c:f>渡辺データ!$S$25</c:f>
              <c:strCache>
                <c:ptCount val="1"/>
                <c:pt idx="0">
                  <c:v>2016/12/9</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渡辺データ!$T$25:$V$25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5-8187-459C-A62F-8D4375930102}"/>
            </c:ext>
          </c:extLst>
        </c:ser>
        <c:ser>
          <c:idx val="22"/>
          <c:order val="22"/>
          <c:tx>
            <c:strRef>
              <c:f>渡辺データ!$S$26</c:f>
              <c:strCache>
                <c:ptCount val="1"/>
                <c:pt idx="0">
                  <c:v>2017/1/10</c:v>
                </c:pt>
              </c:strCache>
            </c:strRef>
          </c:tx>
          <c:cat>
            <c:strRef>
              <c:f>渡辺データ!$T$3:$V$3</c:f>
              <c:strCache>
                <c:ptCount val="3"/>
                <c:pt idx="0">
                  <c:v>痛みあり</c:v>
                </c:pt>
                <c:pt idx="1">
                  <c:v>少し痛み有り</c:v>
                </c:pt>
                <c:pt idx="2">
                  <c:v>痛み無し</c:v>
                </c:pt>
              </c:strCache>
            </c:strRef>
          </c:cat>
          <c:val>
            <c:numRef>
              <c:f>渡辺データ!$T$26:$V$26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8187-459C-A62F-8D4375930102}"/>
            </c:ext>
          </c:extLst>
        </c:ser>
        <c:ser>
          <c:idx val="23"/>
          <c:order val="23"/>
          <c:tx>
            <c:strRef>
              <c:f>渡辺データ!$S$27</c:f>
              <c:strCache>
                <c:ptCount val="1"/>
                <c:pt idx="0">
                  <c:v>2017/2/8</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渡辺データ!$T$27:$V$27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7-8187-459C-A62F-8D4375930102}"/>
            </c:ext>
          </c:extLst>
        </c:ser>
        <c:ser>
          <c:idx val="24"/>
          <c:order val="24"/>
          <c:tx>
            <c:strRef>
              <c:f>渡辺データ!$S$28</c:f>
              <c:strCache>
                <c:ptCount val="1"/>
                <c:pt idx="0">
                  <c:v>2017/3/8</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渡辺データ!$T$28:$V$28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8-8187-459C-A62F-8D4375930102}"/>
            </c:ext>
          </c:extLst>
        </c:ser>
        <c:ser>
          <c:idx val="25"/>
          <c:order val="25"/>
          <c:tx>
            <c:strRef>
              <c:f>渡辺データ!$S$29</c:f>
              <c:strCache>
                <c:ptCount val="1"/>
                <c:pt idx="0">
                  <c:v>2017/4/7</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渡辺データ!$T$29:$V$29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9-8187-459C-A62F-8D4375930102}"/>
            </c:ext>
          </c:extLst>
        </c:ser>
        <c:ser>
          <c:idx val="26"/>
          <c:order val="26"/>
          <c:tx>
            <c:strRef>
              <c:f>渡辺データ!$S$30</c:f>
              <c:strCache>
                <c:ptCount val="1"/>
                <c:pt idx="0">
                  <c:v>2017/5/12</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渡辺データ!$T$30:$V$30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A-8187-459C-A62F-8D4375930102}"/>
            </c:ext>
          </c:extLst>
        </c:ser>
        <c:dLbls/>
        <c:gapWidth val="55"/>
        <c:overlap val="100"/>
        <c:axId val="99207808"/>
        <c:axId val="99234176"/>
      </c:barChart>
      <c:catAx>
        <c:axId val="99207808"/>
        <c:scaling>
          <c:orientation val="minMax"/>
        </c:scaling>
        <c:axPos val="l"/>
        <c:numFmt formatCode="General" sourceLinked="1"/>
        <c:majorTickMark val="none"/>
        <c:tickLblPos val="nextTo"/>
        <c:crossAx val="99234176"/>
        <c:crosses val="autoZero"/>
        <c:auto val="1"/>
        <c:lblAlgn val="ctr"/>
        <c:lblOffset val="100"/>
      </c:catAx>
      <c:valAx>
        <c:axId val="99234176"/>
        <c:scaling>
          <c:orientation val="minMax"/>
        </c:scaling>
        <c:axPos val="b"/>
        <c:majorGridlines/>
        <c:numFmt formatCode="General" sourceLinked="1"/>
        <c:majorTickMark val="none"/>
        <c:tickLblPos val="nextTo"/>
        <c:crossAx val="99207808"/>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11"/>
        <c:txPr>
          <a:bodyPr/>
          <a:lstStyle/>
          <a:p>
            <a:pPr>
              <a:defRPr sz="800" b="0" u="sng"/>
            </a:pPr>
            <a:endParaRPr lang="ja-JP"/>
          </a:p>
        </c:txPr>
      </c:legendEntry>
      <c:legendEntry>
        <c:idx val="12"/>
        <c:txPr>
          <a:bodyPr/>
          <a:lstStyle/>
          <a:p>
            <a:pPr>
              <a:defRPr sz="800" b="0" u="sng"/>
            </a:pPr>
            <a:endParaRPr lang="ja-JP"/>
          </a:p>
        </c:txPr>
      </c:legendEntry>
      <c:legendEntry>
        <c:idx val="13"/>
        <c:txPr>
          <a:bodyPr/>
          <a:lstStyle/>
          <a:p>
            <a:pPr>
              <a:defRPr sz="800" b="0" u="sng"/>
            </a:pPr>
            <a:endParaRPr lang="ja-JP"/>
          </a:p>
        </c:txPr>
      </c:legendEntry>
      <c:legendEntry>
        <c:idx val="14"/>
        <c:txPr>
          <a:bodyPr/>
          <a:lstStyle/>
          <a:p>
            <a:pPr>
              <a:defRPr sz="800" b="0" u="sng"/>
            </a:pPr>
            <a:endParaRPr lang="ja-JP"/>
          </a:p>
        </c:txPr>
      </c:legendEntry>
      <c:legendEntry>
        <c:idx val="15"/>
        <c:txPr>
          <a:bodyPr/>
          <a:lstStyle/>
          <a:p>
            <a:pPr>
              <a:defRPr sz="800" b="0" u="sng"/>
            </a:pPr>
            <a:endParaRPr lang="ja-JP"/>
          </a:p>
        </c:txPr>
      </c:legendEntry>
      <c:legendEntry>
        <c:idx val="3"/>
        <c:txPr>
          <a:bodyPr/>
          <a:lstStyle/>
          <a:p>
            <a:pPr>
              <a:defRPr sz="800" b="0" u="sng"/>
            </a:pPr>
            <a:endParaRPr lang="ja-JP"/>
          </a:p>
        </c:txPr>
      </c:legendEntry>
      <c:legendEntry>
        <c:idx val="17"/>
        <c:txPr>
          <a:bodyPr/>
          <a:lstStyle/>
          <a:p>
            <a:pPr>
              <a:defRPr sz="800" b="0" u="sng"/>
            </a:pPr>
            <a:endParaRPr lang="ja-JP"/>
          </a:p>
        </c:txPr>
      </c:legendEntry>
      <c:legendEntry>
        <c:idx val="20"/>
        <c:txPr>
          <a:bodyPr/>
          <a:lstStyle/>
          <a:p>
            <a:pPr>
              <a:defRPr sz="800" b="0" u="sng"/>
            </a:pPr>
            <a:endParaRPr lang="ja-JP"/>
          </a:p>
        </c:txPr>
      </c:legendEntry>
      <c:legendEntry>
        <c:idx val="21"/>
        <c:txPr>
          <a:bodyPr/>
          <a:lstStyle/>
          <a:p>
            <a:pPr>
              <a:defRPr sz="800" b="0" u="sng"/>
            </a:pPr>
            <a:endParaRPr lang="ja-JP"/>
          </a:p>
        </c:txPr>
      </c:legendEntry>
      <c:legendEntry>
        <c:idx val="23"/>
        <c:txPr>
          <a:bodyPr/>
          <a:lstStyle/>
          <a:p>
            <a:pPr>
              <a:defRPr sz="800" b="0" u="sng"/>
            </a:pPr>
            <a:endParaRPr lang="ja-JP"/>
          </a:p>
        </c:txPr>
      </c:legendEntry>
      <c:legendEntry>
        <c:idx val="24"/>
        <c:txPr>
          <a:bodyPr/>
          <a:lstStyle/>
          <a:p>
            <a:pPr>
              <a:defRPr sz="800" b="0" u="sng"/>
            </a:pPr>
            <a:endParaRPr lang="ja-JP"/>
          </a:p>
        </c:txPr>
      </c:legendEntry>
      <c:legendEntry>
        <c:idx val="25"/>
        <c:txPr>
          <a:bodyPr/>
          <a:lstStyle/>
          <a:p>
            <a:pPr>
              <a:defRPr sz="800" b="0" u="sng"/>
            </a:pPr>
            <a:endParaRPr lang="ja-JP"/>
          </a:p>
        </c:txPr>
      </c:legendEntry>
      <c:legendEntry>
        <c:idx val="26"/>
        <c:txPr>
          <a:bodyPr/>
          <a:lstStyle/>
          <a:p>
            <a:pPr>
              <a:defRPr sz="800" b="0" u="sng"/>
            </a:pPr>
            <a:endParaRPr lang="ja-JP"/>
          </a:p>
        </c:txPr>
      </c:legendEntry>
      <c:layout>
        <c:manualLayout>
          <c:xMode val="edge"/>
          <c:yMode val="edge"/>
          <c:x val="0.75949866859557791"/>
          <c:y val="9.1531031880287397E-2"/>
          <c:w val="0.18991830563782708"/>
          <c:h val="0.71149268154202794"/>
        </c:manualLayout>
      </c:layout>
      <c:txPr>
        <a:bodyPr/>
        <a:lstStyle/>
        <a:p>
          <a:pPr>
            <a:defRPr sz="800" b="0"/>
          </a:pPr>
          <a:endParaRPr lang="ja-JP"/>
        </a:p>
      </c:txPr>
    </c:legend>
    <c:plotVisOnly val="1"/>
    <c:dispBlanksAs val="gap"/>
  </c:chart>
  <c:txPr>
    <a:bodyPr/>
    <a:lstStyle/>
    <a:p>
      <a:pPr>
        <a:defRPr sz="1100" b="1"/>
      </a:pPr>
      <a:endParaRPr lang="ja-JP"/>
    </a:p>
  </c:tx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a:t>絞る動作</a:t>
            </a:r>
          </a:p>
        </c:rich>
      </c:tx>
      <c:layout>
        <c:manualLayout>
          <c:xMode val="edge"/>
          <c:yMode val="edge"/>
          <c:x val="0.4543689076203925"/>
          <c:y val="7.4520863955834044E-2"/>
        </c:manualLayout>
      </c:layout>
    </c:title>
    <c:plotArea>
      <c:layout>
        <c:manualLayout>
          <c:layoutTarget val="inner"/>
          <c:xMode val="edge"/>
          <c:yMode val="edge"/>
          <c:x val="0.34898593580268217"/>
          <c:y val="0.15715834090906236"/>
          <c:w val="0.42538927154332495"/>
          <c:h val="0.67767379225276414"/>
        </c:manualLayout>
      </c:layout>
      <c:barChart>
        <c:barDir val="bar"/>
        <c:grouping val="stacked"/>
        <c:ser>
          <c:idx val="0"/>
          <c:order val="0"/>
          <c:tx>
            <c:strRef>
              <c:f>渡辺データ!$W$4</c:f>
              <c:strCache>
                <c:ptCount val="1"/>
                <c:pt idx="0">
                  <c:v>2014/7/9</c:v>
                </c:pt>
              </c:strCache>
            </c:strRef>
          </c:tx>
          <c:cat>
            <c:strRef>
              <c:f>渡辺データ!$X$3:$Z$3</c:f>
              <c:strCache>
                <c:ptCount val="3"/>
                <c:pt idx="0">
                  <c:v>痛みあり</c:v>
                </c:pt>
                <c:pt idx="1">
                  <c:v>少し痛み有り</c:v>
                </c:pt>
                <c:pt idx="2">
                  <c:v>痛み無し</c:v>
                </c:pt>
              </c:strCache>
            </c:strRef>
          </c:cat>
          <c:val>
            <c:numRef>
              <c:f>渡辺データ!$X$4:$Z$4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0-C1D3-4286-8EF3-460ACF031CA6}"/>
            </c:ext>
          </c:extLst>
        </c:ser>
        <c:ser>
          <c:idx val="1"/>
          <c:order val="1"/>
          <c:tx>
            <c:strRef>
              <c:f>渡辺データ!$W$5</c:f>
              <c:strCache>
                <c:ptCount val="1"/>
                <c:pt idx="0">
                  <c:v>2014/8/6</c:v>
                </c:pt>
              </c:strCache>
            </c:strRef>
          </c:tx>
          <c:cat>
            <c:strRef>
              <c:f>渡辺データ!$X$3:$Z$3</c:f>
              <c:strCache>
                <c:ptCount val="3"/>
                <c:pt idx="0">
                  <c:v>痛みあり</c:v>
                </c:pt>
                <c:pt idx="1">
                  <c:v>少し痛み有り</c:v>
                </c:pt>
                <c:pt idx="2">
                  <c:v>痛み無し</c:v>
                </c:pt>
              </c:strCache>
            </c:strRef>
          </c:cat>
          <c:val>
            <c:numRef>
              <c:f>渡辺データ!$X$5:$Z$5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1-C1D3-4286-8EF3-460ACF031CA6}"/>
            </c:ext>
          </c:extLst>
        </c:ser>
        <c:ser>
          <c:idx val="2"/>
          <c:order val="2"/>
          <c:tx>
            <c:strRef>
              <c:f>渡辺データ!$W$6</c:f>
              <c:strCache>
                <c:ptCount val="1"/>
                <c:pt idx="0">
                  <c:v>2014/9/1</c:v>
                </c:pt>
              </c:strCache>
            </c:strRef>
          </c:tx>
          <c:cat>
            <c:strRef>
              <c:f>渡辺データ!$X$3:$Z$3</c:f>
              <c:strCache>
                <c:ptCount val="3"/>
                <c:pt idx="0">
                  <c:v>痛みあり</c:v>
                </c:pt>
                <c:pt idx="1">
                  <c:v>少し痛み有り</c:v>
                </c:pt>
                <c:pt idx="2">
                  <c:v>痛み無し</c:v>
                </c:pt>
              </c:strCache>
            </c:strRef>
          </c:cat>
          <c:val>
            <c:numRef>
              <c:f>渡辺データ!$X$6:$Z$6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C1D3-4286-8EF3-460ACF031CA6}"/>
            </c:ext>
          </c:extLst>
        </c:ser>
        <c:ser>
          <c:idx val="3"/>
          <c:order val="3"/>
          <c:tx>
            <c:strRef>
              <c:f>渡辺データ!$W$7</c:f>
              <c:strCache>
                <c:ptCount val="1"/>
                <c:pt idx="0">
                  <c:v>2014/10/13</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渡辺データ!$X$7:$Z$7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3-C1D3-4286-8EF3-460ACF031CA6}"/>
            </c:ext>
          </c:extLst>
        </c:ser>
        <c:ser>
          <c:idx val="4"/>
          <c:order val="4"/>
          <c:tx>
            <c:strRef>
              <c:f>渡辺データ!$W$8</c:f>
              <c:strCache>
                <c:ptCount val="1"/>
                <c:pt idx="0">
                  <c:v>2014/12/1</c:v>
                </c:pt>
              </c:strCache>
            </c:strRef>
          </c:tx>
          <c:cat>
            <c:strRef>
              <c:f>渡辺データ!$X$3:$Z$3</c:f>
              <c:strCache>
                <c:ptCount val="3"/>
                <c:pt idx="0">
                  <c:v>痛みあり</c:v>
                </c:pt>
                <c:pt idx="1">
                  <c:v>少し痛み有り</c:v>
                </c:pt>
                <c:pt idx="2">
                  <c:v>痛み無し</c:v>
                </c:pt>
              </c:strCache>
            </c:strRef>
          </c:cat>
          <c:val>
            <c:numRef>
              <c:f>渡辺データ!$X$8:$Z$8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4-C1D3-4286-8EF3-460ACF031CA6}"/>
            </c:ext>
          </c:extLst>
        </c:ser>
        <c:ser>
          <c:idx val="5"/>
          <c:order val="5"/>
          <c:tx>
            <c:strRef>
              <c:f>渡辺データ!$W$9</c:f>
              <c:strCache>
                <c:ptCount val="1"/>
                <c:pt idx="0">
                  <c:v>2015/1/5</c:v>
                </c:pt>
              </c:strCache>
            </c:strRef>
          </c:tx>
          <c:cat>
            <c:strRef>
              <c:f>渡辺データ!$X$3:$Z$3</c:f>
              <c:strCache>
                <c:ptCount val="3"/>
                <c:pt idx="0">
                  <c:v>痛みあり</c:v>
                </c:pt>
                <c:pt idx="1">
                  <c:v>少し痛み有り</c:v>
                </c:pt>
                <c:pt idx="2">
                  <c:v>痛み無し</c:v>
                </c:pt>
              </c:strCache>
            </c:strRef>
          </c:cat>
          <c:val>
            <c:numRef>
              <c:f>渡辺データ!$X$9:$Z$9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5-C1D3-4286-8EF3-460ACF031CA6}"/>
            </c:ext>
          </c:extLst>
        </c:ser>
        <c:ser>
          <c:idx val="6"/>
          <c:order val="6"/>
          <c:tx>
            <c:strRef>
              <c:f>渡辺データ!$W$10</c:f>
              <c:strCache>
                <c:ptCount val="1"/>
                <c:pt idx="0">
                  <c:v>2015/2/9</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渡辺データ!$X$10:$Z$10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6-C1D3-4286-8EF3-460ACF031CA6}"/>
            </c:ext>
          </c:extLst>
        </c:ser>
        <c:ser>
          <c:idx val="7"/>
          <c:order val="7"/>
          <c:tx>
            <c:strRef>
              <c:f>渡辺データ!$W$11</c:f>
              <c:strCache>
                <c:ptCount val="1"/>
                <c:pt idx="0">
                  <c:v>2015/9/7</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渡辺データ!$X$11:$Z$11</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7-C1D3-4286-8EF3-460ACF031CA6}"/>
            </c:ext>
          </c:extLst>
        </c:ser>
        <c:ser>
          <c:idx val="8"/>
          <c:order val="8"/>
          <c:tx>
            <c:strRef>
              <c:f>渡辺データ!$W$12</c:f>
              <c:strCache>
                <c:ptCount val="1"/>
                <c:pt idx="0">
                  <c:v>2015/10/9</c:v>
                </c:pt>
              </c:strCache>
            </c:strRef>
          </c:tx>
          <c:cat>
            <c:strRef>
              <c:f>渡辺データ!$X$3:$Z$3</c:f>
              <c:strCache>
                <c:ptCount val="3"/>
                <c:pt idx="0">
                  <c:v>痛みあり</c:v>
                </c:pt>
                <c:pt idx="1">
                  <c:v>少し痛み有り</c:v>
                </c:pt>
                <c:pt idx="2">
                  <c:v>痛み無し</c:v>
                </c:pt>
              </c:strCache>
            </c:strRef>
          </c:cat>
          <c:val>
            <c:numRef>
              <c:f>渡辺データ!$X$12:$Z$12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8-C1D3-4286-8EF3-460ACF031CA6}"/>
            </c:ext>
          </c:extLst>
        </c:ser>
        <c:ser>
          <c:idx val="9"/>
          <c:order val="9"/>
          <c:tx>
            <c:strRef>
              <c:f>渡辺データ!$W$13</c:f>
              <c:strCache>
                <c:ptCount val="1"/>
                <c:pt idx="0">
                  <c:v>2015/11/9</c:v>
                </c:pt>
              </c:strCache>
            </c:strRef>
          </c:tx>
          <c:cat>
            <c:strRef>
              <c:f>渡辺データ!$X$3:$Z$3</c:f>
              <c:strCache>
                <c:ptCount val="3"/>
                <c:pt idx="0">
                  <c:v>痛みあり</c:v>
                </c:pt>
                <c:pt idx="1">
                  <c:v>少し痛み有り</c:v>
                </c:pt>
                <c:pt idx="2">
                  <c:v>痛み無し</c:v>
                </c:pt>
              </c:strCache>
            </c:strRef>
          </c:cat>
          <c:val>
            <c:numRef>
              <c:f>渡辺データ!$X$13:$Z$13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9-C1D3-4286-8EF3-460ACF031CA6}"/>
            </c:ext>
          </c:extLst>
        </c:ser>
        <c:ser>
          <c:idx val="10"/>
          <c:order val="10"/>
          <c:tx>
            <c:strRef>
              <c:f>渡辺データ!$W$14</c:f>
              <c:strCache>
                <c:ptCount val="1"/>
                <c:pt idx="0">
                  <c:v>2015/12/11</c:v>
                </c:pt>
              </c:strCache>
            </c:strRef>
          </c:tx>
          <c:cat>
            <c:strRef>
              <c:f>渡辺データ!$X$3:$Z$3</c:f>
              <c:strCache>
                <c:ptCount val="3"/>
                <c:pt idx="0">
                  <c:v>痛みあり</c:v>
                </c:pt>
                <c:pt idx="1">
                  <c:v>少し痛み有り</c:v>
                </c:pt>
                <c:pt idx="2">
                  <c:v>痛み無し</c:v>
                </c:pt>
              </c:strCache>
            </c:strRef>
          </c:cat>
          <c:val>
            <c:numRef>
              <c:f>渡辺データ!$X$14:$Z$14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C1D3-4286-8EF3-460ACF031CA6}"/>
            </c:ext>
          </c:extLst>
        </c:ser>
        <c:ser>
          <c:idx val="11"/>
          <c:order val="11"/>
          <c:tx>
            <c:strRef>
              <c:f>渡辺データ!$W$15</c:f>
              <c:strCache>
                <c:ptCount val="1"/>
                <c:pt idx="0">
                  <c:v>2016/1/8</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渡辺データ!$X$15:$Z$15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B-C1D3-4286-8EF3-460ACF031CA6}"/>
            </c:ext>
          </c:extLst>
        </c:ser>
        <c:ser>
          <c:idx val="12"/>
          <c:order val="12"/>
          <c:tx>
            <c:strRef>
              <c:f>渡辺データ!$W$16</c:f>
              <c:strCache>
                <c:ptCount val="1"/>
                <c:pt idx="0">
                  <c:v>2016/2/26</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渡辺データ!$X$16:$Z$16</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C-C1D3-4286-8EF3-460ACF031CA6}"/>
            </c:ext>
          </c:extLst>
        </c:ser>
        <c:ser>
          <c:idx val="13"/>
          <c:order val="13"/>
          <c:tx>
            <c:strRef>
              <c:f>渡辺データ!$W$17</c:f>
              <c:strCache>
                <c:ptCount val="1"/>
                <c:pt idx="0">
                  <c:v>2016/3/9</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渡辺データ!$X$17:$Z$17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D-C1D3-4286-8EF3-460ACF031CA6}"/>
            </c:ext>
          </c:extLst>
        </c:ser>
        <c:ser>
          <c:idx val="14"/>
          <c:order val="14"/>
          <c:tx>
            <c:strRef>
              <c:f>渡辺データ!$W$18</c:f>
              <c:strCache>
                <c:ptCount val="1"/>
                <c:pt idx="0">
                  <c:v>2016/4/4</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渡辺データ!$X$18:$Z$18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E-C1D3-4286-8EF3-460ACF031CA6}"/>
            </c:ext>
          </c:extLst>
        </c:ser>
        <c:ser>
          <c:idx val="15"/>
          <c:order val="15"/>
          <c:tx>
            <c:strRef>
              <c:f>渡辺データ!$W$19</c:f>
              <c:strCache>
                <c:ptCount val="1"/>
                <c:pt idx="0">
                  <c:v>2016/5/30</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渡辺データ!$X$19:$Z$19</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F-C1D3-4286-8EF3-460ACF031CA6}"/>
            </c:ext>
          </c:extLst>
        </c:ser>
        <c:ser>
          <c:idx val="16"/>
          <c:order val="16"/>
          <c:tx>
            <c:strRef>
              <c:f>渡辺データ!$W$20</c:f>
              <c:strCache>
                <c:ptCount val="1"/>
                <c:pt idx="0">
                  <c:v>2016/6/6</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渡辺データ!$X$20:$Z$20</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0-C1D3-4286-8EF3-460ACF031CA6}"/>
            </c:ext>
          </c:extLst>
        </c:ser>
        <c:ser>
          <c:idx val="17"/>
          <c:order val="17"/>
          <c:tx>
            <c:strRef>
              <c:f>渡辺データ!$W$21</c:f>
              <c:strCache>
                <c:ptCount val="1"/>
                <c:pt idx="0">
                  <c:v>2016/8/5</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渡辺データ!$X$21:$Z$21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1-C1D3-4286-8EF3-460ACF031CA6}"/>
            </c:ext>
          </c:extLst>
        </c:ser>
        <c:ser>
          <c:idx val="18"/>
          <c:order val="18"/>
          <c:tx>
            <c:strRef>
              <c:f>渡辺データ!$W$22</c:f>
              <c:strCache>
                <c:ptCount val="1"/>
                <c:pt idx="0">
                  <c:v>2016/9/5</c:v>
                </c:pt>
              </c:strCache>
            </c:strRef>
          </c:tx>
          <c:cat>
            <c:strRef>
              <c:f>渡辺データ!$X$3:$Z$3</c:f>
              <c:strCache>
                <c:ptCount val="3"/>
                <c:pt idx="0">
                  <c:v>痛みあり</c:v>
                </c:pt>
                <c:pt idx="1">
                  <c:v>少し痛み有り</c:v>
                </c:pt>
                <c:pt idx="2">
                  <c:v>痛み無し</c:v>
                </c:pt>
              </c:strCache>
            </c:strRef>
          </c:cat>
          <c:val>
            <c:numRef>
              <c:f>渡辺データ!$X$22:$Z$22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2-C1D3-4286-8EF3-460ACF031CA6}"/>
            </c:ext>
          </c:extLst>
        </c:ser>
        <c:ser>
          <c:idx val="19"/>
          <c:order val="19"/>
          <c:tx>
            <c:strRef>
              <c:f>渡辺データ!$W$23</c:f>
              <c:strCache>
                <c:ptCount val="1"/>
                <c:pt idx="0">
                  <c:v>2016/10/3</c:v>
                </c:pt>
              </c:strCache>
            </c:strRef>
          </c:tx>
          <c:cat>
            <c:strRef>
              <c:f>渡辺データ!$X$3:$Z$3</c:f>
              <c:strCache>
                <c:ptCount val="3"/>
                <c:pt idx="0">
                  <c:v>痛みあり</c:v>
                </c:pt>
                <c:pt idx="1">
                  <c:v>少し痛み有り</c:v>
                </c:pt>
                <c:pt idx="2">
                  <c:v>痛み無し</c:v>
                </c:pt>
              </c:strCache>
            </c:strRef>
          </c:cat>
          <c:val>
            <c:numRef>
              <c:f>渡辺データ!$X$23:$Z$23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C1D3-4286-8EF3-460ACF031CA6}"/>
            </c:ext>
          </c:extLst>
        </c:ser>
        <c:ser>
          <c:idx val="20"/>
          <c:order val="20"/>
          <c:tx>
            <c:strRef>
              <c:f>渡辺データ!$W$24</c:f>
              <c:strCache>
                <c:ptCount val="1"/>
                <c:pt idx="0">
                  <c:v>2016/11/9</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渡辺データ!$X$24:$Z$24</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4-C1D3-4286-8EF3-460ACF031CA6}"/>
            </c:ext>
          </c:extLst>
        </c:ser>
        <c:ser>
          <c:idx val="21"/>
          <c:order val="21"/>
          <c:tx>
            <c:strRef>
              <c:f>渡辺データ!$W$25</c:f>
              <c:strCache>
                <c:ptCount val="1"/>
                <c:pt idx="0">
                  <c:v>2016/12/9</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渡辺データ!$X$25:$Z$25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5-C1D3-4286-8EF3-460ACF031CA6}"/>
            </c:ext>
          </c:extLst>
        </c:ser>
        <c:ser>
          <c:idx val="22"/>
          <c:order val="22"/>
          <c:tx>
            <c:strRef>
              <c:f>渡辺データ!$W$26</c:f>
              <c:strCache>
                <c:ptCount val="1"/>
                <c:pt idx="0">
                  <c:v>2017/1/10</c:v>
                </c:pt>
              </c:strCache>
            </c:strRef>
          </c:tx>
          <c:cat>
            <c:strRef>
              <c:f>渡辺データ!$X$3:$Z$3</c:f>
              <c:strCache>
                <c:ptCount val="3"/>
                <c:pt idx="0">
                  <c:v>痛みあり</c:v>
                </c:pt>
                <c:pt idx="1">
                  <c:v>少し痛み有り</c:v>
                </c:pt>
                <c:pt idx="2">
                  <c:v>痛み無し</c:v>
                </c:pt>
              </c:strCache>
            </c:strRef>
          </c:cat>
          <c:val>
            <c:numRef>
              <c:f>渡辺データ!$X$26:$Z$26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C1D3-4286-8EF3-460ACF031CA6}"/>
            </c:ext>
          </c:extLst>
        </c:ser>
        <c:ser>
          <c:idx val="23"/>
          <c:order val="23"/>
          <c:tx>
            <c:strRef>
              <c:f>渡辺データ!$W$27</c:f>
              <c:strCache>
                <c:ptCount val="1"/>
                <c:pt idx="0">
                  <c:v>2017/2/8</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渡辺データ!$X$27:$Z$27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7-C1D3-4286-8EF3-460ACF031CA6}"/>
            </c:ext>
          </c:extLst>
        </c:ser>
        <c:ser>
          <c:idx val="24"/>
          <c:order val="24"/>
          <c:tx>
            <c:strRef>
              <c:f>渡辺データ!$W$28</c:f>
              <c:strCache>
                <c:ptCount val="1"/>
                <c:pt idx="0">
                  <c:v>2017/3/8</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渡辺データ!$X$28:$Z$28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8-C1D3-4286-8EF3-460ACF031CA6}"/>
            </c:ext>
          </c:extLst>
        </c:ser>
        <c:ser>
          <c:idx val="25"/>
          <c:order val="25"/>
          <c:tx>
            <c:strRef>
              <c:f>渡辺データ!$W$29</c:f>
              <c:strCache>
                <c:ptCount val="1"/>
                <c:pt idx="0">
                  <c:v>2017/4/7</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渡辺データ!$X$29:$Z$29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9-C1D3-4286-8EF3-460ACF031CA6}"/>
            </c:ext>
          </c:extLst>
        </c:ser>
        <c:ser>
          <c:idx val="26"/>
          <c:order val="26"/>
          <c:tx>
            <c:strRef>
              <c:f>渡辺データ!$W$30</c:f>
              <c:strCache>
                <c:ptCount val="1"/>
                <c:pt idx="0">
                  <c:v>2017/5/12</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渡辺データ!$X$30:$Z$30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A-C1D3-4286-8EF3-460ACF031CA6}"/>
            </c:ext>
          </c:extLst>
        </c:ser>
        <c:dLbls/>
        <c:gapWidth val="55"/>
        <c:overlap val="100"/>
        <c:axId val="99517568"/>
        <c:axId val="99519104"/>
      </c:barChart>
      <c:catAx>
        <c:axId val="99517568"/>
        <c:scaling>
          <c:orientation val="minMax"/>
        </c:scaling>
        <c:axPos val="l"/>
        <c:numFmt formatCode="General" sourceLinked="1"/>
        <c:majorTickMark val="none"/>
        <c:tickLblPos val="nextTo"/>
        <c:txPr>
          <a:bodyPr/>
          <a:lstStyle/>
          <a:p>
            <a:pPr>
              <a:defRPr sz="1100" b="1"/>
            </a:pPr>
            <a:endParaRPr lang="ja-JP"/>
          </a:p>
        </c:txPr>
        <c:crossAx val="99519104"/>
        <c:crosses val="autoZero"/>
        <c:auto val="1"/>
        <c:lblAlgn val="ctr"/>
        <c:lblOffset val="100"/>
      </c:catAx>
      <c:valAx>
        <c:axId val="99519104"/>
        <c:scaling>
          <c:orientation val="minMax"/>
        </c:scaling>
        <c:axPos val="b"/>
        <c:majorGridlines/>
        <c:numFmt formatCode="General" sourceLinked="1"/>
        <c:majorTickMark val="none"/>
        <c:tickLblPos val="nextTo"/>
        <c:txPr>
          <a:bodyPr/>
          <a:lstStyle/>
          <a:p>
            <a:pPr>
              <a:defRPr sz="1200" b="1"/>
            </a:pPr>
            <a:endParaRPr lang="ja-JP"/>
          </a:p>
        </c:txPr>
        <c:crossAx val="99517568"/>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1"/>
        <c:txPr>
          <a:bodyPr/>
          <a:lstStyle/>
          <a:p>
            <a:pPr>
              <a:defRPr sz="800" u="none"/>
            </a:pPr>
            <a:endParaRPr lang="ja-JP"/>
          </a:p>
        </c:txPr>
      </c:legendEntry>
      <c:legendEntry>
        <c:idx val="3"/>
        <c:txPr>
          <a:bodyPr/>
          <a:lstStyle/>
          <a:p>
            <a:pPr>
              <a:defRPr sz="800" u="sng"/>
            </a:pPr>
            <a:endParaRPr lang="ja-JP"/>
          </a:p>
        </c:txPr>
      </c:legendEntry>
      <c:legendEntry>
        <c:idx val="6"/>
        <c:txPr>
          <a:bodyPr/>
          <a:lstStyle/>
          <a:p>
            <a:pPr>
              <a:defRPr sz="800" u="sng"/>
            </a:pPr>
            <a:endParaRPr lang="ja-JP"/>
          </a:p>
        </c:txPr>
      </c:legendEntry>
      <c:legendEntry>
        <c:idx val="11"/>
        <c:txPr>
          <a:bodyPr/>
          <a:lstStyle/>
          <a:p>
            <a:pPr>
              <a:defRPr sz="800" u="sng"/>
            </a:pPr>
            <a:endParaRPr lang="ja-JP"/>
          </a:p>
        </c:txPr>
      </c:legendEntry>
      <c:legendEntry>
        <c:idx val="12"/>
        <c:txPr>
          <a:bodyPr/>
          <a:lstStyle/>
          <a:p>
            <a:pPr>
              <a:defRPr sz="800" u="sng"/>
            </a:pPr>
            <a:endParaRPr lang="ja-JP"/>
          </a:p>
        </c:txPr>
      </c:legendEntry>
      <c:legendEntry>
        <c:idx val="13"/>
        <c:txPr>
          <a:bodyPr/>
          <a:lstStyle/>
          <a:p>
            <a:pPr>
              <a:defRPr sz="800" u="sng"/>
            </a:pPr>
            <a:endParaRPr lang="ja-JP"/>
          </a:p>
        </c:txPr>
      </c:legendEntry>
      <c:legendEntry>
        <c:idx val="14"/>
        <c:txPr>
          <a:bodyPr/>
          <a:lstStyle/>
          <a:p>
            <a:pPr>
              <a:defRPr sz="800" u="sng"/>
            </a:pPr>
            <a:endParaRPr lang="ja-JP"/>
          </a:p>
        </c:txPr>
      </c:legendEntry>
      <c:legendEntry>
        <c:idx val="15"/>
        <c:txPr>
          <a:bodyPr/>
          <a:lstStyle/>
          <a:p>
            <a:pPr>
              <a:defRPr sz="800" u="sng"/>
            </a:pPr>
            <a:endParaRPr lang="ja-JP"/>
          </a:p>
        </c:txPr>
      </c:legendEntry>
      <c:legendEntry>
        <c:idx val="16"/>
        <c:txPr>
          <a:bodyPr/>
          <a:lstStyle/>
          <a:p>
            <a:pPr>
              <a:defRPr sz="800" u="sng"/>
            </a:pPr>
            <a:endParaRPr lang="ja-JP"/>
          </a:p>
        </c:txPr>
      </c:legendEntry>
      <c:legendEntry>
        <c:idx val="17"/>
        <c:txPr>
          <a:bodyPr/>
          <a:lstStyle/>
          <a:p>
            <a:pPr>
              <a:defRPr sz="800" u="sng"/>
            </a:pPr>
            <a:endParaRPr lang="ja-JP"/>
          </a:p>
        </c:txPr>
      </c:legendEntry>
      <c:legendEntry>
        <c:idx val="20"/>
        <c:txPr>
          <a:bodyPr/>
          <a:lstStyle/>
          <a:p>
            <a:pPr>
              <a:defRPr sz="800" u="sng"/>
            </a:pPr>
            <a:endParaRPr lang="ja-JP"/>
          </a:p>
        </c:txPr>
      </c:legendEntry>
      <c:legendEntry>
        <c:idx val="21"/>
        <c:txPr>
          <a:bodyPr/>
          <a:lstStyle/>
          <a:p>
            <a:pPr>
              <a:defRPr sz="800" u="sng"/>
            </a:pPr>
            <a:endParaRPr lang="ja-JP"/>
          </a:p>
        </c:txPr>
      </c:legendEntry>
      <c:legendEntry>
        <c:idx val="23"/>
        <c:txPr>
          <a:bodyPr/>
          <a:lstStyle/>
          <a:p>
            <a:pPr>
              <a:defRPr sz="800" u="sng"/>
            </a:pPr>
            <a:endParaRPr lang="ja-JP"/>
          </a:p>
        </c:txPr>
      </c:legendEntry>
      <c:legendEntry>
        <c:idx val="24"/>
        <c:txPr>
          <a:bodyPr/>
          <a:lstStyle/>
          <a:p>
            <a:pPr>
              <a:defRPr sz="800" u="sng"/>
            </a:pPr>
            <a:endParaRPr lang="ja-JP"/>
          </a:p>
        </c:txPr>
      </c:legendEntry>
      <c:legendEntry>
        <c:idx val="25"/>
        <c:txPr>
          <a:bodyPr/>
          <a:lstStyle/>
          <a:p>
            <a:pPr>
              <a:defRPr sz="800" u="sng"/>
            </a:pPr>
            <a:endParaRPr lang="ja-JP"/>
          </a:p>
        </c:txPr>
      </c:legendEntry>
      <c:legendEntry>
        <c:idx val="26"/>
        <c:txPr>
          <a:bodyPr/>
          <a:lstStyle/>
          <a:p>
            <a:pPr>
              <a:defRPr sz="800" u="sng"/>
            </a:pPr>
            <a:endParaRPr lang="ja-JP"/>
          </a:p>
        </c:txPr>
      </c:legendEntry>
      <c:layout>
        <c:manualLayout>
          <c:xMode val="edge"/>
          <c:yMode val="edge"/>
          <c:x val="0.79875819952404747"/>
          <c:y val="0.14215211057923838"/>
          <c:w val="0.18685992212772637"/>
          <c:h val="0.69823639543670757"/>
        </c:manualLayout>
      </c:layout>
      <c:txPr>
        <a:bodyPr/>
        <a:lstStyle/>
        <a:p>
          <a:pPr>
            <a:defRPr sz="800"/>
          </a:pPr>
          <a:endParaRPr lang="ja-JP"/>
        </a:p>
      </c:txPr>
    </c:legend>
    <c:plotVisOnly val="1"/>
    <c:dispBlanksAs val="gap"/>
  </c:chart>
  <c:externalData r:id="rId1"/>
</c:chartSpace>
</file>

<file path=ppt/charts/chart27.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t>整形外科受信</a:t>
            </a:r>
          </a:p>
        </c:rich>
      </c:tx>
      <c:layout>
        <c:manualLayout>
          <c:xMode val="edge"/>
          <c:yMode val="edge"/>
          <c:x val="0.20768211369270978"/>
          <c:y val="0.1484255327380461"/>
        </c:manualLayout>
      </c:layout>
    </c:title>
    <c:plotArea>
      <c:layout>
        <c:manualLayout>
          <c:layoutTarget val="inner"/>
          <c:xMode val="edge"/>
          <c:yMode val="edge"/>
          <c:x val="0.17383776823249492"/>
          <c:y val="0.2280010429684462"/>
          <c:w val="0.41088691992461751"/>
          <c:h val="0.64343395345894361"/>
        </c:manualLayout>
      </c:layout>
      <c:barChart>
        <c:barDir val="bar"/>
        <c:grouping val="stacked"/>
        <c:ser>
          <c:idx val="0"/>
          <c:order val="0"/>
          <c:tx>
            <c:strRef>
              <c:f>渡辺データ!$AA$4</c:f>
              <c:strCache>
                <c:ptCount val="1"/>
                <c:pt idx="0">
                  <c:v>2014/7/9</c:v>
                </c:pt>
              </c:strCache>
            </c:strRef>
          </c:tx>
          <c:cat>
            <c:strRef>
              <c:f>渡辺データ!$AB$3:$AC$3</c:f>
              <c:strCache>
                <c:ptCount val="2"/>
                <c:pt idx="0">
                  <c:v>有り</c:v>
                </c:pt>
                <c:pt idx="1">
                  <c:v>無し</c:v>
                </c:pt>
              </c:strCache>
            </c:strRef>
          </c:cat>
          <c:val>
            <c:numRef>
              <c:f>渡辺データ!$AB$4:$AC$4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0-0FDF-4D85-9D43-318AD2F97F5C}"/>
            </c:ext>
          </c:extLst>
        </c:ser>
        <c:ser>
          <c:idx val="1"/>
          <c:order val="1"/>
          <c:tx>
            <c:strRef>
              <c:f>渡辺データ!$AA$5</c:f>
              <c:strCache>
                <c:ptCount val="1"/>
                <c:pt idx="0">
                  <c:v>2014/8/6</c:v>
                </c:pt>
              </c:strCache>
            </c:strRef>
          </c:tx>
          <c:cat>
            <c:strRef>
              <c:f>渡辺データ!$AB$3:$AC$3</c:f>
              <c:strCache>
                <c:ptCount val="2"/>
                <c:pt idx="0">
                  <c:v>有り</c:v>
                </c:pt>
                <c:pt idx="1">
                  <c:v>無し</c:v>
                </c:pt>
              </c:strCache>
            </c:strRef>
          </c:cat>
          <c:val>
            <c:numRef>
              <c:f>渡辺データ!$AB$5:$AC$5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1-0FDF-4D85-9D43-318AD2F97F5C}"/>
            </c:ext>
          </c:extLst>
        </c:ser>
        <c:ser>
          <c:idx val="2"/>
          <c:order val="2"/>
          <c:tx>
            <c:strRef>
              <c:f>渡辺データ!$AA$6</c:f>
              <c:strCache>
                <c:ptCount val="1"/>
                <c:pt idx="0">
                  <c:v>2014/9/1</c:v>
                </c:pt>
              </c:strCache>
            </c:strRef>
          </c:tx>
          <c:cat>
            <c:strRef>
              <c:f>渡辺データ!$AB$3:$AC$3</c:f>
              <c:strCache>
                <c:ptCount val="2"/>
                <c:pt idx="0">
                  <c:v>有り</c:v>
                </c:pt>
                <c:pt idx="1">
                  <c:v>無し</c:v>
                </c:pt>
              </c:strCache>
            </c:strRef>
          </c:cat>
          <c:val>
            <c:numRef>
              <c:f>渡辺データ!$AB$6:$AC$6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2-0FDF-4D85-9D43-318AD2F97F5C}"/>
            </c:ext>
          </c:extLst>
        </c:ser>
        <c:ser>
          <c:idx val="3"/>
          <c:order val="3"/>
          <c:tx>
            <c:strRef>
              <c:f>渡辺データ!$AA$7</c:f>
              <c:strCache>
                <c:ptCount val="1"/>
                <c:pt idx="0">
                  <c:v>2014/10/13</c:v>
                </c:pt>
              </c:strCache>
            </c:strRef>
          </c:tx>
          <c:cat>
            <c:strRef>
              <c:f>渡辺データ!$AB$3:$AC$3</c:f>
              <c:strCache>
                <c:ptCount val="2"/>
                <c:pt idx="0">
                  <c:v>有り</c:v>
                </c:pt>
                <c:pt idx="1">
                  <c:v>無し</c:v>
                </c:pt>
              </c:strCache>
            </c:strRef>
          </c:cat>
          <c:val>
            <c:numRef>
              <c:f>渡辺データ!$AB$7:$AC$7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3-0FDF-4D85-9D43-318AD2F97F5C}"/>
            </c:ext>
          </c:extLst>
        </c:ser>
        <c:ser>
          <c:idx val="4"/>
          <c:order val="4"/>
          <c:tx>
            <c:strRef>
              <c:f>渡辺データ!$AA$8</c:f>
              <c:strCache>
                <c:ptCount val="1"/>
                <c:pt idx="0">
                  <c:v>2014/12/1</c:v>
                </c:pt>
              </c:strCache>
            </c:strRef>
          </c:tx>
          <c:cat>
            <c:strRef>
              <c:f>渡辺データ!$AB$3:$AC$3</c:f>
              <c:strCache>
                <c:ptCount val="2"/>
                <c:pt idx="0">
                  <c:v>有り</c:v>
                </c:pt>
                <c:pt idx="1">
                  <c:v>無し</c:v>
                </c:pt>
              </c:strCache>
            </c:strRef>
          </c:cat>
          <c:val>
            <c:numRef>
              <c:f>渡辺データ!$AB$8:$AC$8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4-0FDF-4D85-9D43-318AD2F97F5C}"/>
            </c:ext>
          </c:extLst>
        </c:ser>
        <c:ser>
          <c:idx val="5"/>
          <c:order val="5"/>
          <c:tx>
            <c:strRef>
              <c:f>渡辺データ!$AA$9</c:f>
              <c:strCache>
                <c:ptCount val="1"/>
                <c:pt idx="0">
                  <c:v>2015/1/5</c:v>
                </c:pt>
              </c:strCache>
            </c:strRef>
          </c:tx>
          <c:cat>
            <c:strRef>
              <c:f>渡辺データ!$AB$3:$AC$3</c:f>
              <c:strCache>
                <c:ptCount val="2"/>
                <c:pt idx="0">
                  <c:v>有り</c:v>
                </c:pt>
                <c:pt idx="1">
                  <c:v>無し</c:v>
                </c:pt>
              </c:strCache>
            </c:strRef>
          </c:cat>
          <c:val>
            <c:numRef>
              <c:f>渡辺データ!$AB$9:$AC$9</c:f>
              <c:numCache>
                <c:formatCode>General</c:formatCode>
                <c:ptCount val="2"/>
              </c:numCache>
            </c:numRef>
          </c:val>
          <c:extLst xmlns:c16r2="http://schemas.microsoft.com/office/drawing/2015/06/chart">
            <c:ext xmlns:c16="http://schemas.microsoft.com/office/drawing/2014/chart" uri="{C3380CC4-5D6E-409C-BE32-E72D297353CC}">
              <c16:uniqueId val="{00000005-0FDF-4D85-9D43-318AD2F97F5C}"/>
            </c:ext>
          </c:extLst>
        </c:ser>
        <c:ser>
          <c:idx val="6"/>
          <c:order val="6"/>
          <c:tx>
            <c:strRef>
              <c:f>渡辺データ!$AA$10</c:f>
              <c:strCache>
                <c:ptCount val="1"/>
                <c:pt idx="0">
                  <c:v>2015/2/9</c:v>
                </c:pt>
              </c:strCache>
            </c:strRef>
          </c:tx>
          <c:spPr>
            <a:solidFill>
              <a:srgbClr val="FF0000"/>
            </a:solidFill>
          </c:spPr>
          <c:cat>
            <c:strRef>
              <c:f>渡辺データ!$AB$3:$AC$3</c:f>
              <c:strCache>
                <c:ptCount val="2"/>
                <c:pt idx="0">
                  <c:v>有り</c:v>
                </c:pt>
                <c:pt idx="1">
                  <c:v>無し</c:v>
                </c:pt>
              </c:strCache>
            </c:strRef>
          </c:cat>
          <c:val>
            <c:numRef>
              <c:f>渡辺データ!$AB$10:$AC$10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6-0FDF-4D85-9D43-318AD2F97F5C}"/>
            </c:ext>
          </c:extLst>
        </c:ser>
        <c:ser>
          <c:idx val="7"/>
          <c:order val="7"/>
          <c:tx>
            <c:strRef>
              <c:f>渡辺データ!$AA$11</c:f>
              <c:strCache>
                <c:ptCount val="1"/>
                <c:pt idx="0">
                  <c:v>2015/9/7</c:v>
                </c:pt>
              </c:strCache>
            </c:strRef>
          </c:tx>
          <c:spPr>
            <a:solidFill>
              <a:srgbClr val="FF0000"/>
            </a:solidFill>
          </c:spPr>
          <c:cat>
            <c:strRef>
              <c:f>渡辺データ!$AB$3:$AC$3</c:f>
              <c:strCache>
                <c:ptCount val="2"/>
                <c:pt idx="0">
                  <c:v>有り</c:v>
                </c:pt>
                <c:pt idx="1">
                  <c:v>無し</c:v>
                </c:pt>
              </c:strCache>
            </c:strRef>
          </c:cat>
          <c:val>
            <c:numRef>
              <c:f>渡辺データ!$AB$11:$AC$11</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7-0FDF-4D85-9D43-318AD2F97F5C}"/>
            </c:ext>
          </c:extLst>
        </c:ser>
        <c:ser>
          <c:idx val="8"/>
          <c:order val="8"/>
          <c:tx>
            <c:strRef>
              <c:f>渡辺データ!$AA$12</c:f>
              <c:strCache>
                <c:ptCount val="1"/>
                <c:pt idx="0">
                  <c:v>2015/10/9</c:v>
                </c:pt>
              </c:strCache>
            </c:strRef>
          </c:tx>
          <c:spPr>
            <a:solidFill>
              <a:srgbClr val="FF0000"/>
            </a:solidFill>
          </c:spPr>
          <c:cat>
            <c:strRef>
              <c:f>渡辺データ!$AB$3:$AC$3</c:f>
              <c:strCache>
                <c:ptCount val="2"/>
                <c:pt idx="0">
                  <c:v>有り</c:v>
                </c:pt>
                <c:pt idx="1">
                  <c:v>無し</c:v>
                </c:pt>
              </c:strCache>
            </c:strRef>
          </c:cat>
          <c:val>
            <c:numRef>
              <c:f>渡辺データ!$AB$12:$AC$12</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8-0FDF-4D85-9D43-318AD2F97F5C}"/>
            </c:ext>
          </c:extLst>
        </c:ser>
        <c:ser>
          <c:idx val="9"/>
          <c:order val="9"/>
          <c:tx>
            <c:strRef>
              <c:f>渡辺データ!$AA$13</c:f>
              <c:strCache>
                <c:ptCount val="1"/>
                <c:pt idx="0">
                  <c:v>2015/11/9</c:v>
                </c:pt>
              </c:strCache>
            </c:strRef>
          </c:tx>
          <c:spPr>
            <a:solidFill>
              <a:srgbClr val="FF0000"/>
            </a:solidFill>
          </c:spPr>
          <c:cat>
            <c:strRef>
              <c:f>渡辺データ!$AB$3:$AC$3</c:f>
              <c:strCache>
                <c:ptCount val="2"/>
                <c:pt idx="0">
                  <c:v>有り</c:v>
                </c:pt>
                <c:pt idx="1">
                  <c:v>無し</c:v>
                </c:pt>
              </c:strCache>
            </c:strRef>
          </c:cat>
          <c:val>
            <c:numRef>
              <c:f>渡辺データ!$AB$13:$AC$13</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9-0FDF-4D85-9D43-318AD2F97F5C}"/>
            </c:ext>
          </c:extLst>
        </c:ser>
        <c:ser>
          <c:idx val="10"/>
          <c:order val="10"/>
          <c:tx>
            <c:strRef>
              <c:f>渡辺データ!$AA$14</c:f>
              <c:strCache>
                <c:ptCount val="1"/>
                <c:pt idx="0">
                  <c:v>2015/12/11</c:v>
                </c:pt>
              </c:strCache>
            </c:strRef>
          </c:tx>
          <c:cat>
            <c:strRef>
              <c:f>渡辺データ!$AB$3:$AC$3</c:f>
              <c:strCache>
                <c:ptCount val="2"/>
                <c:pt idx="0">
                  <c:v>有り</c:v>
                </c:pt>
                <c:pt idx="1">
                  <c:v>無し</c:v>
                </c:pt>
              </c:strCache>
            </c:strRef>
          </c:cat>
          <c:val>
            <c:numRef>
              <c:f>渡辺データ!$AB$14:$AC$14</c:f>
              <c:numCache>
                <c:formatCode>General</c:formatCode>
                <c:ptCount val="2"/>
              </c:numCache>
            </c:numRef>
          </c:val>
          <c:extLst xmlns:c16r2="http://schemas.microsoft.com/office/drawing/2015/06/chart">
            <c:ext xmlns:c16="http://schemas.microsoft.com/office/drawing/2014/chart" uri="{C3380CC4-5D6E-409C-BE32-E72D297353CC}">
              <c16:uniqueId val="{0000000A-0FDF-4D85-9D43-318AD2F97F5C}"/>
            </c:ext>
          </c:extLst>
        </c:ser>
        <c:ser>
          <c:idx val="11"/>
          <c:order val="11"/>
          <c:tx>
            <c:strRef>
              <c:f>渡辺データ!$AA$15</c:f>
              <c:strCache>
                <c:ptCount val="1"/>
                <c:pt idx="0">
                  <c:v>2016/1/8</c:v>
                </c:pt>
              </c:strCache>
            </c:strRef>
          </c:tx>
          <c:cat>
            <c:strRef>
              <c:f>渡辺データ!$AB$3:$AC$3</c:f>
              <c:strCache>
                <c:ptCount val="2"/>
                <c:pt idx="0">
                  <c:v>有り</c:v>
                </c:pt>
                <c:pt idx="1">
                  <c:v>無し</c:v>
                </c:pt>
              </c:strCache>
            </c:strRef>
          </c:cat>
          <c:val>
            <c:numRef>
              <c:f>渡辺データ!$AB$15:$AC$15</c:f>
              <c:numCache>
                <c:formatCode>General</c:formatCode>
                <c:ptCount val="2"/>
              </c:numCache>
            </c:numRef>
          </c:val>
          <c:extLst xmlns:c16r2="http://schemas.microsoft.com/office/drawing/2015/06/chart">
            <c:ext xmlns:c16="http://schemas.microsoft.com/office/drawing/2014/chart" uri="{C3380CC4-5D6E-409C-BE32-E72D297353CC}">
              <c16:uniqueId val="{0000000B-0FDF-4D85-9D43-318AD2F97F5C}"/>
            </c:ext>
          </c:extLst>
        </c:ser>
        <c:ser>
          <c:idx val="12"/>
          <c:order val="12"/>
          <c:tx>
            <c:strRef>
              <c:f>渡辺データ!$AA$16</c:f>
              <c:strCache>
                <c:ptCount val="1"/>
                <c:pt idx="0">
                  <c:v>2016/2/26</c:v>
                </c:pt>
              </c:strCache>
            </c:strRef>
          </c:tx>
          <c:spPr>
            <a:solidFill>
              <a:srgbClr val="FF0000"/>
            </a:solidFill>
          </c:spPr>
          <c:cat>
            <c:strRef>
              <c:f>渡辺データ!$AB$3:$AC$3</c:f>
              <c:strCache>
                <c:ptCount val="2"/>
                <c:pt idx="0">
                  <c:v>有り</c:v>
                </c:pt>
                <c:pt idx="1">
                  <c:v>無し</c:v>
                </c:pt>
              </c:strCache>
            </c:strRef>
          </c:cat>
          <c:val>
            <c:numRef>
              <c:f>渡辺データ!$AB$16:$AC$16</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C-0FDF-4D85-9D43-318AD2F97F5C}"/>
            </c:ext>
          </c:extLst>
        </c:ser>
        <c:ser>
          <c:idx val="13"/>
          <c:order val="13"/>
          <c:tx>
            <c:strRef>
              <c:f>渡辺データ!$AA$17</c:f>
              <c:strCache>
                <c:ptCount val="1"/>
                <c:pt idx="0">
                  <c:v>2016/3/9</c:v>
                </c:pt>
              </c:strCache>
            </c:strRef>
          </c:tx>
          <c:cat>
            <c:strRef>
              <c:f>渡辺データ!$AB$3:$AC$3</c:f>
              <c:strCache>
                <c:ptCount val="2"/>
                <c:pt idx="0">
                  <c:v>有り</c:v>
                </c:pt>
                <c:pt idx="1">
                  <c:v>無し</c:v>
                </c:pt>
              </c:strCache>
            </c:strRef>
          </c:cat>
          <c:val>
            <c:numRef>
              <c:f>渡辺データ!$AB$17:$AC$17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D-0FDF-4D85-9D43-318AD2F97F5C}"/>
            </c:ext>
          </c:extLst>
        </c:ser>
        <c:ser>
          <c:idx val="14"/>
          <c:order val="14"/>
          <c:tx>
            <c:strRef>
              <c:f>渡辺データ!$AA$18</c:f>
              <c:strCache>
                <c:ptCount val="1"/>
                <c:pt idx="0">
                  <c:v>2016/4/4</c:v>
                </c:pt>
              </c:strCache>
            </c:strRef>
          </c:tx>
          <c:cat>
            <c:strRef>
              <c:f>渡辺データ!$AB$3:$AC$3</c:f>
              <c:strCache>
                <c:ptCount val="2"/>
                <c:pt idx="0">
                  <c:v>有り</c:v>
                </c:pt>
                <c:pt idx="1">
                  <c:v>無し</c:v>
                </c:pt>
              </c:strCache>
            </c:strRef>
          </c:cat>
          <c:val>
            <c:numRef>
              <c:f>渡辺データ!$AB$18:$AC$18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E-0FDF-4D85-9D43-318AD2F97F5C}"/>
            </c:ext>
          </c:extLst>
        </c:ser>
        <c:ser>
          <c:idx val="15"/>
          <c:order val="15"/>
          <c:tx>
            <c:strRef>
              <c:f>渡辺データ!$AA$19</c:f>
              <c:strCache>
                <c:ptCount val="1"/>
                <c:pt idx="0">
                  <c:v>2016/5/30</c:v>
                </c:pt>
              </c:strCache>
            </c:strRef>
          </c:tx>
          <c:spPr>
            <a:solidFill>
              <a:srgbClr val="FF0000"/>
            </a:solidFill>
          </c:spPr>
          <c:cat>
            <c:strRef>
              <c:f>渡辺データ!$AB$3:$AC$3</c:f>
              <c:strCache>
                <c:ptCount val="2"/>
                <c:pt idx="0">
                  <c:v>有り</c:v>
                </c:pt>
                <c:pt idx="1">
                  <c:v>無し</c:v>
                </c:pt>
              </c:strCache>
            </c:strRef>
          </c:cat>
          <c:val>
            <c:numRef>
              <c:f>渡辺データ!$AB$19:$AC$19</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F-0FDF-4D85-9D43-318AD2F97F5C}"/>
            </c:ext>
          </c:extLst>
        </c:ser>
        <c:ser>
          <c:idx val="16"/>
          <c:order val="16"/>
          <c:tx>
            <c:strRef>
              <c:f>渡辺データ!$AA$20</c:f>
              <c:strCache>
                <c:ptCount val="1"/>
                <c:pt idx="0">
                  <c:v>2016/6/6</c:v>
                </c:pt>
              </c:strCache>
            </c:strRef>
          </c:tx>
          <c:spPr>
            <a:solidFill>
              <a:srgbClr val="FF0000"/>
            </a:solidFill>
          </c:spPr>
          <c:cat>
            <c:strRef>
              <c:f>渡辺データ!$AB$3:$AC$3</c:f>
              <c:strCache>
                <c:ptCount val="2"/>
                <c:pt idx="0">
                  <c:v>有り</c:v>
                </c:pt>
                <c:pt idx="1">
                  <c:v>無し</c:v>
                </c:pt>
              </c:strCache>
            </c:strRef>
          </c:cat>
          <c:val>
            <c:numRef>
              <c:f>渡辺データ!$AB$20:$AC$20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0-0FDF-4D85-9D43-318AD2F97F5C}"/>
            </c:ext>
          </c:extLst>
        </c:ser>
        <c:ser>
          <c:idx val="17"/>
          <c:order val="17"/>
          <c:tx>
            <c:strRef>
              <c:f>渡辺データ!$AA$21</c:f>
              <c:strCache>
                <c:ptCount val="1"/>
                <c:pt idx="0">
                  <c:v>2016/8/5</c:v>
                </c:pt>
              </c:strCache>
            </c:strRef>
          </c:tx>
          <c:spPr>
            <a:solidFill>
              <a:srgbClr val="FF0000"/>
            </a:solidFill>
          </c:spPr>
          <c:cat>
            <c:strRef>
              <c:f>渡辺データ!$AB$3:$AC$3</c:f>
              <c:strCache>
                <c:ptCount val="2"/>
                <c:pt idx="0">
                  <c:v>有り</c:v>
                </c:pt>
                <c:pt idx="1">
                  <c:v>無し</c:v>
                </c:pt>
              </c:strCache>
            </c:strRef>
          </c:cat>
          <c:val>
            <c:numRef>
              <c:f>渡辺データ!$AB$21:$AC$21</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1-0FDF-4D85-9D43-318AD2F97F5C}"/>
            </c:ext>
          </c:extLst>
        </c:ser>
        <c:ser>
          <c:idx val="18"/>
          <c:order val="18"/>
          <c:tx>
            <c:strRef>
              <c:f>渡辺データ!$AA$22</c:f>
              <c:strCache>
                <c:ptCount val="1"/>
                <c:pt idx="0">
                  <c:v>2016/9/5</c:v>
                </c:pt>
              </c:strCache>
            </c:strRef>
          </c:tx>
          <c:spPr>
            <a:solidFill>
              <a:srgbClr val="FF0000"/>
            </a:solidFill>
          </c:spPr>
          <c:cat>
            <c:strRef>
              <c:f>渡辺データ!$AB$3:$AC$3</c:f>
              <c:strCache>
                <c:ptCount val="2"/>
                <c:pt idx="0">
                  <c:v>有り</c:v>
                </c:pt>
                <c:pt idx="1">
                  <c:v>無し</c:v>
                </c:pt>
              </c:strCache>
            </c:strRef>
          </c:cat>
          <c:val>
            <c:numRef>
              <c:f>渡辺データ!$AB$22:$AC$22</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2-0FDF-4D85-9D43-318AD2F97F5C}"/>
            </c:ext>
          </c:extLst>
        </c:ser>
        <c:ser>
          <c:idx val="19"/>
          <c:order val="19"/>
          <c:tx>
            <c:strRef>
              <c:f>渡辺データ!$AA$23</c:f>
              <c:strCache>
                <c:ptCount val="1"/>
                <c:pt idx="0">
                  <c:v>2016/10/3</c:v>
                </c:pt>
              </c:strCache>
            </c:strRef>
          </c:tx>
          <c:cat>
            <c:strRef>
              <c:f>渡辺データ!$AB$3:$AC$3</c:f>
              <c:strCache>
                <c:ptCount val="2"/>
                <c:pt idx="0">
                  <c:v>有り</c:v>
                </c:pt>
                <c:pt idx="1">
                  <c:v>無し</c:v>
                </c:pt>
              </c:strCache>
            </c:strRef>
          </c:cat>
          <c:val>
            <c:numRef>
              <c:f>渡辺データ!$AB$23:$AC$23</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3-0FDF-4D85-9D43-318AD2F97F5C}"/>
            </c:ext>
          </c:extLst>
        </c:ser>
        <c:ser>
          <c:idx val="20"/>
          <c:order val="20"/>
          <c:tx>
            <c:strRef>
              <c:f>渡辺データ!$AA$24</c:f>
              <c:strCache>
                <c:ptCount val="1"/>
                <c:pt idx="0">
                  <c:v>2016/11/9</c:v>
                </c:pt>
              </c:strCache>
            </c:strRef>
          </c:tx>
          <c:cat>
            <c:strRef>
              <c:f>渡辺データ!$AB$3:$AC$3</c:f>
              <c:strCache>
                <c:ptCount val="2"/>
                <c:pt idx="0">
                  <c:v>有り</c:v>
                </c:pt>
                <c:pt idx="1">
                  <c:v>無し</c:v>
                </c:pt>
              </c:strCache>
            </c:strRef>
          </c:cat>
          <c:val>
            <c:numRef>
              <c:f>渡辺データ!$AB$24:$AC$24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4-0FDF-4D85-9D43-318AD2F97F5C}"/>
            </c:ext>
          </c:extLst>
        </c:ser>
        <c:ser>
          <c:idx val="21"/>
          <c:order val="21"/>
          <c:tx>
            <c:strRef>
              <c:f>渡辺データ!$AA$25</c:f>
              <c:strCache>
                <c:ptCount val="1"/>
                <c:pt idx="0">
                  <c:v>2016/12/9</c:v>
                </c:pt>
              </c:strCache>
            </c:strRef>
          </c:tx>
          <c:cat>
            <c:strRef>
              <c:f>渡辺データ!$AB$3:$AC$3</c:f>
              <c:strCache>
                <c:ptCount val="2"/>
                <c:pt idx="0">
                  <c:v>有り</c:v>
                </c:pt>
                <c:pt idx="1">
                  <c:v>無し</c:v>
                </c:pt>
              </c:strCache>
            </c:strRef>
          </c:cat>
          <c:val>
            <c:numRef>
              <c:f>渡辺データ!$AB$25:$AC$25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5-0FDF-4D85-9D43-318AD2F97F5C}"/>
            </c:ext>
          </c:extLst>
        </c:ser>
        <c:ser>
          <c:idx val="22"/>
          <c:order val="22"/>
          <c:tx>
            <c:strRef>
              <c:f>渡辺データ!$AA$26</c:f>
              <c:strCache>
                <c:ptCount val="1"/>
                <c:pt idx="0">
                  <c:v>2017/1/10</c:v>
                </c:pt>
              </c:strCache>
            </c:strRef>
          </c:tx>
          <c:cat>
            <c:strRef>
              <c:f>渡辺データ!$AB$3:$AC$3</c:f>
              <c:strCache>
                <c:ptCount val="2"/>
                <c:pt idx="0">
                  <c:v>有り</c:v>
                </c:pt>
                <c:pt idx="1">
                  <c:v>無し</c:v>
                </c:pt>
              </c:strCache>
            </c:strRef>
          </c:cat>
          <c:val>
            <c:numRef>
              <c:f>渡辺データ!$AB$26:$AC$26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6-0FDF-4D85-9D43-318AD2F97F5C}"/>
            </c:ext>
          </c:extLst>
        </c:ser>
        <c:ser>
          <c:idx val="23"/>
          <c:order val="23"/>
          <c:tx>
            <c:strRef>
              <c:f>渡辺データ!$AA$27</c:f>
              <c:strCache>
                <c:ptCount val="1"/>
                <c:pt idx="0">
                  <c:v>2017/2/8</c:v>
                </c:pt>
              </c:strCache>
            </c:strRef>
          </c:tx>
          <c:spPr>
            <a:solidFill>
              <a:srgbClr val="FF0000"/>
            </a:solidFill>
          </c:spPr>
          <c:cat>
            <c:strRef>
              <c:f>渡辺データ!$AB$3:$AC$3</c:f>
              <c:strCache>
                <c:ptCount val="2"/>
                <c:pt idx="0">
                  <c:v>有り</c:v>
                </c:pt>
                <c:pt idx="1">
                  <c:v>無し</c:v>
                </c:pt>
              </c:strCache>
            </c:strRef>
          </c:cat>
          <c:val>
            <c:numRef>
              <c:f>渡辺データ!$AB$27:$AC$27</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7-0FDF-4D85-9D43-318AD2F97F5C}"/>
            </c:ext>
          </c:extLst>
        </c:ser>
        <c:ser>
          <c:idx val="24"/>
          <c:order val="24"/>
          <c:tx>
            <c:strRef>
              <c:f>渡辺データ!$AA$28</c:f>
              <c:strCache>
                <c:ptCount val="1"/>
                <c:pt idx="0">
                  <c:v>2017/3/8</c:v>
                </c:pt>
              </c:strCache>
            </c:strRef>
          </c:tx>
          <c:spPr>
            <a:solidFill>
              <a:srgbClr val="FF0000"/>
            </a:solidFill>
          </c:spPr>
          <c:cat>
            <c:strRef>
              <c:f>渡辺データ!$AB$3:$AC$3</c:f>
              <c:strCache>
                <c:ptCount val="2"/>
                <c:pt idx="0">
                  <c:v>有り</c:v>
                </c:pt>
                <c:pt idx="1">
                  <c:v>無し</c:v>
                </c:pt>
              </c:strCache>
            </c:strRef>
          </c:cat>
          <c:val>
            <c:numRef>
              <c:f>渡辺データ!$AB$28:$AC$28</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8-0FDF-4D85-9D43-318AD2F97F5C}"/>
            </c:ext>
          </c:extLst>
        </c:ser>
        <c:ser>
          <c:idx val="25"/>
          <c:order val="25"/>
          <c:tx>
            <c:strRef>
              <c:f>渡辺データ!$AA$29</c:f>
              <c:strCache>
                <c:ptCount val="1"/>
                <c:pt idx="0">
                  <c:v>2017/4/7</c:v>
                </c:pt>
              </c:strCache>
            </c:strRef>
          </c:tx>
          <c:spPr>
            <a:solidFill>
              <a:srgbClr val="FF0000"/>
            </a:solidFill>
          </c:spPr>
          <c:cat>
            <c:strRef>
              <c:f>渡辺データ!$AB$3:$AC$3</c:f>
              <c:strCache>
                <c:ptCount val="2"/>
                <c:pt idx="0">
                  <c:v>有り</c:v>
                </c:pt>
                <c:pt idx="1">
                  <c:v>無し</c:v>
                </c:pt>
              </c:strCache>
            </c:strRef>
          </c:cat>
          <c:val>
            <c:numRef>
              <c:f>渡辺データ!$AB$29:$AC$29</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9-0FDF-4D85-9D43-318AD2F97F5C}"/>
            </c:ext>
          </c:extLst>
        </c:ser>
        <c:ser>
          <c:idx val="26"/>
          <c:order val="26"/>
          <c:tx>
            <c:strRef>
              <c:f>渡辺データ!$AA$30</c:f>
              <c:strCache>
                <c:ptCount val="1"/>
                <c:pt idx="0">
                  <c:v>2017/5/12</c:v>
                </c:pt>
              </c:strCache>
            </c:strRef>
          </c:tx>
          <c:spPr>
            <a:solidFill>
              <a:srgbClr val="FF0000"/>
            </a:solidFill>
          </c:spPr>
          <c:cat>
            <c:strRef>
              <c:f>渡辺データ!$AB$3:$AC$3</c:f>
              <c:strCache>
                <c:ptCount val="2"/>
                <c:pt idx="0">
                  <c:v>有り</c:v>
                </c:pt>
                <c:pt idx="1">
                  <c:v>無し</c:v>
                </c:pt>
              </c:strCache>
            </c:strRef>
          </c:cat>
          <c:val>
            <c:numRef>
              <c:f>渡辺データ!$AB$30:$AC$30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A-0FDF-4D85-9D43-318AD2F97F5C}"/>
            </c:ext>
          </c:extLst>
        </c:ser>
        <c:dLbls/>
        <c:gapWidth val="55"/>
        <c:overlap val="100"/>
        <c:axId val="99750656"/>
        <c:axId val="99752192"/>
      </c:barChart>
      <c:catAx>
        <c:axId val="99750656"/>
        <c:scaling>
          <c:orientation val="minMax"/>
        </c:scaling>
        <c:axPos val="l"/>
        <c:numFmt formatCode="General" sourceLinked="1"/>
        <c:majorTickMark val="none"/>
        <c:tickLblPos val="nextTo"/>
        <c:crossAx val="99752192"/>
        <c:crosses val="autoZero"/>
        <c:auto val="1"/>
        <c:lblAlgn val="ctr"/>
        <c:lblOffset val="100"/>
      </c:catAx>
      <c:valAx>
        <c:axId val="99752192"/>
        <c:scaling>
          <c:orientation val="minMax"/>
        </c:scaling>
        <c:axPos val="b"/>
        <c:majorGridlines/>
        <c:numFmt formatCode="General" sourceLinked="1"/>
        <c:majorTickMark val="none"/>
        <c:tickLblPos val="nextTo"/>
        <c:crossAx val="99750656"/>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6"/>
        <c:txPr>
          <a:bodyPr/>
          <a:lstStyle/>
          <a:p>
            <a:pPr>
              <a:defRPr sz="800" b="0" u="sng"/>
            </a:pPr>
            <a:endParaRPr lang="ja-JP"/>
          </a:p>
        </c:txPr>
      </c:legendEntry>
      <c:legendEntry>
        <c:idx val="7"/>
        <c:txPr>
          <a:bodyPr/>
          <a:lstStyle/>
          <a:p>
            <a:pPr>
              <a:defRPr sz="800" b="0" u="sng"/>
            </a:pPr>
            <a:endParaRPr lang="ja-JP"/>
          </a:p>
        </c:txPr>
      </c:legendEntry>
      <c:legendEntry>
        <c:idx val="8"/>
        <c:txPr>
          <a:bodyPr/>
          <a:lstStyle/>
          <a:p>
            <a:pPr>
              <a:defRPr sz="800" b="0" u="sng"/>
            </a:pPr>
            <a:endParaRPr lang="ja-JP"/>
          </a:p>
        </c:txPr>
      </c:legendEntry>
      <c:legendEntry>
        <c:idx val="9"/>
        <c:txPr>
          <a:bodyPr/>
          <a:lstStyle/>
          <a:p>
            <a:pPr>
              <a:defRPr sz="800" b="0" u="sng"/>
            </a:pPr>
            <a:endParaRPr lang="ja-JP"/>
          </a:p>
        </c:txPr>
      </c:legendEntry>
      <c:legendEntry>
        <c:idx val="12"/>
        <c:txPr>
          <a:bodyPr/>
          <a:lstStyle/>
          <a:p>
            <a:pPr>
              <a:defRPr sz="800" b="0" u="sng"/>
            </a:pPr>
            <a:endParaRPr lang="ja-JP"/>
          </a:p>
        </c:txPr>
      </c:legendEntry>
      <c:legendEntry>
        <c:idx val="15"/>
        <c:txPr>
          <a:bodyPr/>
          <a:lstStyle/>
          <a:p>
            <a:pPr>
              <a:defRPr sz="800" b="0" u="sng"/>
            </a:pPr>
            <a:endParaRPr lang="ja-JP"/>
          </a:p>
        </c:txPr>
      </c:legendEntry>
      <c:legendEntry>
        <c:idx val="16"/>
        <c:txPr>
          <a:bodyPr/>
          <a:lstStyle/>
          <a:p>
            <a:pPr>
              <a:defRPr sz="800" b="0" u="sng"/>
            </a:pPr>
            <a:endParaRPr lang="ja-JP"/>
          </a:p>
        </c:txPr>
      </c:legendEntry>
      <c:legendEntry>
        <c:idx val="17"/>
        <c:txPr>
          <a:bodyPr/>
          <a:lstStyle/>
          <a:p>
            <a:pPr>
              <a:defRPr sz="800" b="0" u="sng"/>
            </a:pPr>
            <a:endParaRPr lang="ja-JP"/>
          </a:p>
        </c:txPr>
      </c:legendEntry>
      <c:legendEntry>
        <c:idx val="18"/>
        <c:txPr>
          <a:bodyPr/>
          <a:lstStyle/>
          <a:p>
            <a:pPr>
              <a:defRPr sz="800" b="0" u="sng"/>
            </a:pPr>
            <a:endParaRPr lang="ja-JP"/>
          </a:p>
        </c:txPr>
      </c:legendEntry>
      <c:legendEntry>
        <c:idx val="23"/>
        <c:txPr>
          <a:bodyPr/>
          <a:lstStyle/>
          <a:p>
            <a:pPr>
              <a:defRPr sz="800" b="0" u="sng"/>
            </a:pPr>
            <a:endParaRPr lang="ja-JP"/>
          </a:p>
        </c:txPr>
      </c:legendEntry>
      <c:legendEntry>
        <c:idx val="24"/>
        <c:txPr>
          <a:bodyPr/>
          <a:lstStyle/>
          <a:p>
            <a:pPr>
              <a:defRPr sz="800" b="0" u="sng"/>
            </a:pPr>
            <a:endParaRPr lang="ja-JP"/>
          </a:p>
        </c:txPr>
      </c:legendEntry>
      <c:legendEntry>
        <c:idx val="25"/>
        <c:txPr>
          <a:bodyPr/>
          <a:lstStyle/>
          <a:p>
            <a:pPr>
              <a:defRPr sz="800" b="0" u="sng"/>
            </a:pPr>
            <a:endParaRPr lang="ja-JP"/>
          </a:p>
        </c:txPr>
      </c:legendEntry>
      <c:legendEntry>
        <c:idx val="26"/>
        <c:txPr>
          <a:bodyPr/>
          <a:lstStyle/>
          <a:p>
            <a:pPr>
              <a:defRPr sz="800" b="0" u="sng"/>
            </a:pPr>
            <a:endParaRPr lang="ja-JP"/>
          </a:p>
        </c:txPr>
      </c:legendEntry>
      <c:layout>
        <c:manualLayout>
          <c:xMode val="edge"/>
          <c:yMode val="edge"/>
          <c:x val="0.60780331629749396"/>
          <c:y val="0.21638592895321512"/>
          <c:w val="0.21720774296723783"/>
          <c:h val="0.66783611048533909"/>
        </c:manualLayout>
      </c:layout>
      <c:txPr>
        <a:bodyPr/>
        <a:lstStyle/>
        <a:p>
          <a:pPr>
            <a:defRPr sz="800" b="0"/>
          </a:pPr>
          <a:endParaRPr lang="ja-JP"/>
        </a:p>
      </c:txPr>
    </c:legend>
    <c:plotVisOnly val="1"/>
    <c:dispBlanksAs val="gap"/>
  </c:chart>
  <c:txPr>
    <a:bodyPr/>
    <a:lstStyle/>
    <a:p>
      <a:pPr>
        <a:defRPr sz="1100" b="1"/>
      </a:pPr>
      <a:endParaRPr lang="ja-JP"/>
    </a:p>
  </c:tx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sz="1400" dirty="0"/>
              <a:t>握る動作</a:t>
            </a:r>
          </a:p>
        </c:rich>
      </c:tx>
      <c:layout>
        <c:manualLayout>
          <c:xMode val="edge"/>
          <c:yMode val="edge"/>
          <c:x val="0.41960800446790736"/>
          <c:y val="1.0924999599705906E-2"/>
        </c:manualLayout>
      </c:layout>
    </c:title>
    <c:plotArea>
      <c:layout>
        <c:manualLayout>
          <c:layoutTarget val="inner"/>
          <c:xMode val="edge"/>
          <c:yMode val="edge"/>
          <c:x val="0.32085559992018126"/>
          <c:y val="8.2203746666199284E-2"/>
          <c:w val="0.40730646097403111"/>
          <c:h val="0.72167486512252688"/>
        </c:manualLayout>
      </c:layout>
      <c:barChart>
        <c:barDir val="bar"/>
        <c:grouping val="stacked"/>
        <c:ser>
          <c:idx val="0"/>
          <c:order val="0"/>
          <c:tx>
            <c:strRef>
              <c:f>渡辺データ!$S$4</c:f>
              <c:strCache>
                <c:ptCount val="1"/>
                <c:pt idx="0">
                  <c:v>2014/7/9</c:v>
                </c:pt>
              </c:strCache>
            </c:strRef>
          </c:tx>
          <c:cat>
            <c:strRef>
              <c:f>渡辺データ!$T$3:$V$3</c:f>
              <c:strCache>
                <c:ptCount val="3"/>
                <c:pt idx="0">
                  <c:v>痛みあり</c:v>
                </c:pt>
                <c:pt idx="1">
                  <c:v>少し痛み有り</c:v>
                </c:pt>
                <c:pt idx="2">
                  <c:v>痛み無し</c:v>
                </c:pt>
              </c:strCache>
            </c:strRef>
          </c:cat>
          <c:val>
            <c:numRef>
              <c:f>渡辺データ!$T$4:$V$4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0-8187-459C-A62F-8D4375930102}"/>
            </c:ext>
          </c:extLst>
        </c:ser>
        <c:ser>
          <c:idx val="1"/>
          <c:order val="1"/>
          <c:tx>
            <c:strRef>
              <c:f>渡辺データ!$S$5</c:f>
              <c:strCache>
                <c:ptCount val="1"/>
                <c:pt idx="0">
                  <c:v>2014/8/6</c:v>
                </c:pt>
              </c:strCache>
            </c:strRef>
          </c:tx>
          <c:cat>
            <c:strRef>
              <c:f>渡辺データ!$T$3:$V$3</c:f>
              <c:strCache>
                <c:ptCount val="3"/>
                <c:pt idx="0">
                  <c:v>痛みあり</c:v>
                </c:pt>
                <c:pt idx="1">
                  <c:v>少し痛み有り</c:v>
                </c:pt>
                <c:pt idx="2">
                  <c:v>痛み無し</c:v>
                </c:pt>
              </c:strCache>
            </c:strRef>
          </c:cat>
          <c:val>
            <c:numRef>
              <c:f>渡辺データ!$T$5:$V$5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1-8187-459C-A62F-8D4375930102}"/>
            </c:ext>
          </c:extLst>
        </c:ser>
        <c:ser>
          <c:idx val="2"/>
          <c:order val="2"/>
          <c:tx>
            <c:strRef>
              <c:f>渡辺データ!$S$6</c:f>
              <c:strCache>
                <c:ptCount val="1"/>
                <c:pt idx="0">
                  <c:v>2014/9/1</c:v>
                </c:pt>
              </c:strCache>
            </c:strRef>
          </c:tx>
          <c:cat>
            <c:strRef>
              <c:f>渡辺データ!$T$3:$V$3</c:f>
              <c:strCache>
                <c:ptCount val="3"/>
                <c:pt idx="0">
                  <c:v>痛みあり</c:v>
                </c:pt>
                <c:pt idx="1">
                  <c:v>少し痛み有り</c:v>
                </c:pt>
                <c:pt idx="2">
                  <c:v>痛み無し</c:v>
                </c:pt>
              </c:strCache>
            </c:strRef>
          </c:cat>
          <c:val>
            <c:numRef>
              <c:f>渡辺データ!$T$6:$V$6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8187-459C-A62F-8D4375930102}"/>
            </c:ext>
          </c:extLst>
        </c:ser>
        <c:ser>
          <c:idx val="3"/>
          <c:order val="3"/>
          <c:tx>
            <c:strRef>
              <c:f>渡辺データ!$S$7</c:f>
              <c:strCache>
                <c:ptCount val="1"/>
                <c:pt idx="0">
                  <c:v>2014/10/13</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渡辺データ!$T$7:$V$7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3-8187-459C-A62F-8D4375930102}"/>
            </c:ext>
          </c:extLst>
        </c:ser>
        <c:ser>
          <c:idx val="4"/>
          <c:order val="4"/>
          <c:tx>
            <c:strRef>
              <c:f>渡辺データ!$S$8</c:f>
              <c:strCache>
                <c:ptCount val="1"/>
                <c:pt idx="0">
                  <c:v>2014/12/1</c:v>
                </c:pt>
              </c:strCache>
            </c:strRef>
          </c:tx>
          <c:cat>
            <c:strRef>
              <c:f>渡辺データ!$T$3:$V$3</c:f>
              <c:strCache>
                <c:ptCount val="3"/>
                <c:pt idx="0">
                  <c:v>痛みあり</c:v>
                </c:pt>
                <c:pt idx="1">
                  <c:v>少し痛み有り</c:v>
                </c:pt>
                <c:pt idx="2">
                  <c:v>痛み無し</c:v>
                </c:pt>
              </c:strCache>
            </c:strRef>
          </c:cat>
          <c:val>
            <c:numRef>
              <c:f>渡辺データ!$T$8:$V$8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4-8187-459C-A62F-8D4375930102}"/>
            </c:ext>
          </c:extLst>
        </c:ser>
        <c:ser>
          <c:idx val="5"/>
          <c:order val="5"/>
          <c:tx>
            <c:strRef>
              <c:f>渡辺データ!$S$9</c:f>
              <c:strCache>
                <c:ptCount val="1"/>
                <c:pt idx="0">
                  <c:v>2015/1/5</c:v>
                </c:pt>
              </c:strCache>
            </c:strRef>
          </c:tx>
          <c:cat>
            <c:strRef>
              <c:f>渡辺データ!$T$3:$V$3</c:f>
              <c:strCache>
                <c:ptCount val="3"/>
                <c:pt idx="0">
                  <c:v>痛みあり</c:v>
                </c:pt>
                <c:pt idx="1">
                  <c:v>少し痛み有り</c:v>
                </c:pt>
                <c:pt idx="2">
                  <c:v>痛み無し</c:v>
                </c:pt>
              </c:strCache>
            </c:strRef>
          </c:cat>
          <c:val>
            <c:numRef>
              <c:f>渡辺データ!$T$9:$V$9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5-8187-459C-A62F-8D4375930102}"/>
            </c:ext>
          </c:extLst>
        </c:ser>
        <c:ser>
          <c:idx val="6"/>
          <c:order val="6"/>
          <c:tx>
            <c:strRef>
              <c:f>渡辺データ!$S$10</c:f>
              <c:strCache>
                <c:ptCount val="1"/>
                <c:pt idx="0">
                  <c:v>2015/2/9</c:v>
                </c:pt>
              </c:strCache>
            </c:strRef>
          </c:tx>
          <c:cat>
            <c:strRef>
              <c:f>渡辺データ!$T$3:$V$3</c:f>
              <c:strCache>
                <c:ptCount val="3"/>
                <c:pt idx="0">
                  <c:v>痛みあり</c:v>
                </c:pt>
                <c:pt idx="1">
                  <c:v>少し痛み有り</c:v>
                </c:pt>
                <c:pt idx="2">
                  <c:v>痛み無し</c:v>
                </c:pt>
              </c:strCache>
            </c:strRef>
          </c:cat>
          <c:val>
            <c:numRef>
              <c:f>渡辺データ!$T$10:$V$10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6-8187-459C-A62F-8D4375930102}"/>
            </c:ext>
          </c:extLst>
        </c:ser>
        <c:ser>
          <c:idx val="7"/>
          <c:order val="7"/>
          <c:tx>
            <c:strRef>
              <c:f>渡辺データ!$S$11</c:f>
              <c:strCache>
                <c:ptCount val="1"/>
                <c:pt idx="0">
                  <c:v>2015/9/7</c:v>
                </c:pt>
              </c:strCache>
            </c:strRef>
          </c:tx>
          <c:cat>
            <c:strRef>
              <c:f>渡辺データ!$T$3:$V$3</c:f>
              <c:strCache>
                <c:ptCount val="3"/>
                <c:pt idx="0">
                  <c:v>痛みあり</c:v>
                </c:pt>
                <c:pt idx="1">
                  <c:v>少し痛み有り</c:v>
                </c:pt>
                <c:pt idx="2">
                  <c:v>痛み無し</c:v>
                </c:pt>
              </c:strCache>
            </c:strRef>
          </c:cat>
          <c:val>
            <c:numRef>
              <c:f>渡辺データ!$T$11:$V$11</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7-8187-459C-A62F-8D4375930102}"/>
            </c:ext>
          </c:extLst>
        </c:ser>
        <c:ser>
          <c:idx val="8"/>
          <c:order val="8"/>
          <c:tx>
            <c:strRef>
              <c:f>渡辺データ!$S$12</c:f>
              <c:strCache>
                <c:ptCount val="1"/>
                <c:pt idx="0">
                  <c:v>2015/10/9</c:v>
                </c:pt>
              </c:strCache>
            </c:strRef>
          </c:tx>
          <c:cat>
            <c:strRef>
              <c:f>渡辺データ!$T$3:$V$3</c:f>
              <c:strCache>
                <c:ptCount val="3"/>
                <c:pt idx="0">
                  <c:v>痛みあり</c:v>
                </c:pt>
                <c:pt idx="1">
                  <c:v>少し痛み有り</c:v>
                </c:pt>
                <c:pt idx="2">
                  <c:v>痛み無し</c:v>
                </c:pt>
              </c:strCache>
            </c:strRef>
          </c:cat>
          <c:val>
            <c:numRef>
              <c:f>渡辺データ!$T$12:$V$12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8-8187-459C-A62F-8D4375930102}"/>
            </c:ext>
          </c:extLst>
        </c:ser>
        <c:ser>
          <c:idx val="9"/>
          <c:order val="9"/>
          <c:tx>
            <c:strRef>
              <c:f>渡辺データ!$S$13</c:f>
              <c:strCache>
                <c:ptCount val="1"/>
                <c:pt idx="0">
                  <c:v>2015/11/9</c:v>
                </c:pt>
              </c:strCache>
            </c:strRef>
          </c:tx>
          <c:cat>
            <c:strRef>
              <c:f>渡辺データ!$T$3:$V$3</c:f>
              <c:strCache>
                <c:ptCount val="3"/>
                <c:pt idx="0">
                  <c:v>痛みあり</c:v>
                </c:pt>
                <c:pt idx="1">
                  <c:v>少し痛み有り</c:v>
                </c:pt>
                <c:pt idx="2">
                  <c:v>痛み無し</c:v>
                </c:pt>
              </c:strCache>
            </c:strRef>
          </c:cat>
          <c:val>
            <c:numRef>
              <c:f>渡辺データ!$T$13:$V$13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9-8187-459C-A62F-8D4375930102}"/>
            </c:ext>
          </c:extLst>
        </c:ser>
        <c:ser>
          <c:idx val="10"/>
          <c:order val="10"/>
          <c:tx>
            <c:strRef>
              <c:f>渡辺データ!$S$14</c:f>
              <c:strCache>
                <c:ptCount val="1"/>
                <c:pt idx="0">
                  <c:v>2015/12/11</c:v>
                </c:pt>
              </c:strCache>
            </c:strRef>
          </c:tx>
          <c:cat>
            <c:strRef>
              <c:f>渡辺データ!$T$3:$V$3</c:f>
              <c:strCache>
                <c:ptCount val="3"/>
                <c:pt idx="0">
                  <c:v>痛みあり</c:v>
                </c:pt>
                <c:pt idx="1">
                  <c:v>少し痛み有り</c:v>
                </c:pt>
                <c:pt idx="2">
                  <c:v>痛み無し</c:v>
                </c:pt>
              </c:strCache>
            </c:strRef>
          </c:cat>
          <c:val>
            <c:numRef>
              <c:f>渡辺データ!$T$14:$V$14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8187-459C-A62F-8D4375930102}"/>
            </c:ext>
          </c:extLst>
        </c:ser>
        <c:ser>
          <c:idx val="11"/>
          <c:order val="11"/>
          <c:tx>
            <c:strRef>
              <c:f>渡辺データ!$S$15</c:f>
              <c:strCache>
                <c:ptCount val="1"/>
                <c:pt idx="0">
                  <c:v>2016/1/8</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渡辺データ!$T$15:$V$15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B-8187-459C-A62F-8D4375930102}"/>
            </c:ext>
          </c:extLst>
        </c:ser>
        <c:ser>
          <c:idx val="12"/>
          <c:order val="12"/>
          <c:tx>
            <c:strRef>
              <c:f>渡辺データ!$S$16</c:f>
              <c:strCache>
                <c:ptCount val="1"/>
                <c:pt idx="0">
                  <c:v>2016/2/26</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渡辺データ!$T$16:$V$16</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C-8187-459C-A62F-8D4375930102}"/>
            </c:ext>
          </c:extLst>
        </c:ser>
        <c:ser>
          <c:idx val="13"/>
          <c:order val="13"/>
          <c:tx>
            <c:strRef>
              <c:f>渡辺データ!$S$17</c:f>
              <c:strCache>
                <c:ptCount val="1"/>
                <c:pt idx="0">
                  <c:v>2016/3/9</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渡辺データ!$T$17:$V$17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D-8187-459C-A62F-8D4375930102}"/>
            </c:ext>
          </c:extLst>
        </c:ser>
        <c:ser>
          <c:idx val="14"/>
          <c:order val="14"/>
          <c:tx>
            <c:strRef>
              <c:f>渡辺データ!$S$18</c:f>
              <c:strCache>
                <c:ptCount val="1"/>
                <c:pt idx="0">
                  <c:v>2016/4/4</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渡辺データ!$T$18:$V$18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E-8187-459C-A62F-8D4375930102}"/>
            </c:ext>
          </c:extLst>
        </c:ser>
        <c:ser>
          <c:idx val="15"/>
          <c:order val="15"/>
          <c:tx>
            <c:strRef>
              <c:f>渡辺データ!$S$19</c:f>
              <c:strCache>
                <c:ptCount val="1"/>
                <c:pt idx="0">
                  <c:v>2016/5/30</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渡辺データ!$T$19:$V$19</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F-8187-459C-A62F-8D4375930102}"/>
            </c:ext>
          </c:extLst>
        </c:ser>
        <c:ser>
          <c:idx val="16"/>
          <c:order val="16"/>
          <c:tx>
            <c:strRef>
              <c:f>渡辺データ!$S$20</c:f>
              <c:strCache>
                <c:ptCount val="1"/>
                <c:pt idx="0">
                  <c:v>2016/6/6</c:v>
                </c:pt>
              </c:strCache>
            </c:strRef>
          </c:tx>
          <c:cat>
            <c:strRef>
              <c:f>渡辺データ!$T$3:$V$3</c:f>
              <c:strCache>
                <c:ptCount val="3"/>
                <c:pt idx="0">
                  <c:v>痛みあり</c:v>
                </c:pt>
                <c:pt idx="1">
                  <c:v>少し痛み有り</c:v>
                </c:pt>
                <c:pt idx="2">
                  <c:v>痛み無し</c:v>
                </c:pt>
              </c:strCache>
            </c:strRef>
          </c:cat>
          <c:val>
            <c:numRef>
              <c:f>渡辺データ!$T$20:$V$20</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0-8187-459C-A62F-8D4375930102}"/>
            </c:ext>
          </c:extLst>
        </c:ser>
        <c:ser>
          <c:idx val="17"/>
          <c:order val="17"/>
          <c:tx>
            <c:strRef>
              <c:f>渡辺データ!$S$21</c:f>
              <c:strCache>
                <c:ptCount val="1"/>
                <c:pt idx="0">
                  <c:v>2016/8/5</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渡辺データ!$T$21:$V$21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1-8187-459C-A62F-8D4375930102}"/>
            </c:ext>
          </c:extLst>
        </c:ser>
        <c:ser>
          <c:idx val="18"/>
          <c:order val="18"/>
          <c:tx>
            <c:strRef>
              <c:f>渡辺データ!$S$22</c:f>
              <c:strCache>
                <c:ptCount val="1"/>
                <c:pt idx="0">
                  <c:v>2016/9/5</c:v>
                </c:pt>
              </c:strCache>
            </c:strRef>
          </c:tx>
          <c:cat>
            <c:strRef>
              <c:f>渡辺データ!$T$3:$V$3</c:f>
              <c:strCache>
                <c:ptCount val="3"/>
                <c:pt idx="0">
                  <c:v>痛みあり</c:v>
                </c:pt>
                <c:pt idx="1">
                  <c:v>少し痛み有り</c:v>
                </c:pt>
                <c:pt idx="2">
                  <c:v>痛み無し</c:v>
                </c:pt>
              </c:strCache>
            </c:strRef>
          </c:cat>
          <c:val>
            <c:numRef>
              <c:f>渡辺データ!$T$22:$V$22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2-8187-459C-A62F-8D4375930102}"/>
            </c:ext>
          </c:extLst>
        </c:ser>
        <c:ser>
          <c:idx val="19"/>
          <c:order val="19"/>
          <c:tx>
            <c:strRef>
              <c:f>渡辺データ!$S$23</c:f>
              <c:strCache>
                <c:ptCount val="1"/>
                <c:pt idx="0">
                  <c:v>2016/10/3</c:v>
                </c:pt>
              </c:strCache>
            </c:strRef>
          </c:tx>
          <c:cat>
            <c:strRef>
              <c:f>渡辺データ!$T$3:$V$3</c:f>
              <c:strCache>
                <c:ptCount val="3"/>
                <c:pt idx="0">
                  <c:v>痛みあり</c:v>
                </c:pt>
                <c:pt idx="1">
                  <c:v>少し痛み有り</c:v>
                </c:pt>
                <c:pt idx="2">
                  <c:v>痛み無し</c:v>
                </c:pt>
              </c:strCache>
            </c:strRef>
          </c:cat>
          <c:val>
            <c:numRef>
              <c:f>渡辺データ!$T$23:$V$23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8187-459C-A62F-8D4375930102}"/>
            </c:ext>
          </c:extLst>
        </c:ser>
        <c:ser>
          <c:idx val="20"/>
          <c:order val="20"/>
          <c:tx>
            <c:strRef>
              <c:f>渡辺データ!$S$24</c:f>
              <c:strCache>
                <c:ptCount val="1"/>
                <c:pt idx="0">
                  <c:v>2016/11/9</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渡辺データ!$T$24:$V$24</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4-8187-459C-A62F-8D4375930102}"/>
            </c:ext>
          </c:extLst>
        </c:ser>
        <c:ser>
          <c:idx val="21"/>
          <c:order val="21"/>
          <c:tx>
            <c:strRef>
              <c:f>渡辺データ!$S$25</c:f>
              <c:strCache>
                <c:ptCount val="1"/>
                <c:pt idx="0">
                  <c:v>2016/12/9</c:v>
                </c:pt>
              </c:strCache>
            </c:strRef>
          </c:tx>
          <c:spPr>
            <a:solidFill>
              <a:srgbClr val="FF0000"/>
            </a:solidFill>
          </c:spPr>
          <c:cat>
            <c:strRef>
              <c:f>渡辺データ!$T$3:$V$3</c:f>
              <c:strCache>
                <c:ptCount val="3"/>
                <c:pt idx="0">
                  <c:v>痛みあり</c:v>
                </c:pt>
                <c:pt idx="1">
                  <c:v>少し痛み有り</c:v>
                </c:pt>
                <c:pt idx="2">
                  <c:v>痛み無し</c:v>
                </c:pt>
              </c:strCache>
            </c:strRef>
          </c:cat>
          <c:val>
            <c:numRef>
              <c:f>渡辺データ!$T$25:$V$25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5-8187-459C-A62F-8D4375930102}"/>
            </c:ext>
          </c:extLst>
        </c:ser>
        <c:ser>
          <c:idx val="22"/>
          <c:order val="22"/>
          <c:tx>
            <c:strRef>
              <c:f>渡辺データ!$S$26</c:f>
              <c:strCache>
                <c:ptCount val="1"/>
                <c:pt idx="0">
                  <c:v>2017/1/10</c:v>
                </c:pt>
              </c:strCache>
            </c:strRef>
          </c:tx>
          <c:cat>
            <c:strRef>
              <c:f>渡辺データ!$T$3:$V$3</c:f>
              <c:strCache>
                <c:ptCount val="3"/>
                <c:pt idx="0">
                  <c:v>痛みあり</c:v>
                </c:pt>
                <c:pt idx="1">
                  <c:v>少し痛み有り</c:v>
                </c:pt>
                <c:pt idx="2">
                  <c:v>痛み無し</c:v>
                </c:pt>
              </c:strCache>
            </c:strRef>
          </c:cat>
          <c:val>
            <c:numRef>
              <c:f>渡辺データ!$T$26:$V$26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8187-459C-A62F-8D4375930102}"/>
            </c:ext>
          </c:extLst>
        </c:ser>
        <c:ser>
          <c:idx val="23"/>
          <c:order val="23"/>
          <c:tx>
            <c:strRef>
              <c:f>渡辺データ!$S$27</c:f>
              <c:strCache>
                <c:ptCount val="1"/>
                <c:pt idx="0">
                  <c:v>2017/2/8</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渡辺データ!$T$27:$V$27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7-8187-459C-A62F-8D4375930102}"/>
            </c:ext>
          </c:extLst>
        </c:ser>
        <c:ser>
          <c:idx val="24"/>
          <c:order val="24"/>
          <c:tx>
            <c:strRef>
              <c:f>渡辺データ!$S$28</c:f>
              <c:strCache>
                <c:ptCount val="1"/>
                <c:pt idx="0">
                  <c:v>2017/3/8</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渡辺データ!$T$28:$V$28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8-8187-459C-A62F-8D4375930102}"/>
            </c:ext>
          </c:extLst>
        </c:ser>
        <c:ser>
          <c:idx val="25"/>
          <c:order val="25"/>
          <c:tx>
            <c:strRef>
              <c:f>渡辺データ!$S$29</c:f>
              <c:strCache>
                <c:ptCount val="1"/>
                <c:pt idx="0">
                  <c:v>2017/4/7</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渡辺データ!$T$29:$V$29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9-8187-459C-A62F-8D4375930102}"/>
            </c:ext>
          </c:extLst>
        </c:ser>
        <c:ser>
          <c:idx val="26"/>
          <c:order val="26"/>
          <c:tx>
            <c:strRef>
              <c:f>渡辺データ!$S$30</c:f>
              <c:strCache>
                <c:ptCount val="1"/>
                <c:pt idx="0">
                  <c:v>2017/5/12</c:v>
                </c:pt>
              </c:strCache>
            </c:strRef>
          </c:tx>
          <c:spPr>
            <a:solidFill>
              <a:srgbClr val="FFFF00"/>
            </a:solidFill>
          </c:spPr>
          <c:cat>
            <c:strRef>
              <c:f>渡辺データ!$T$3:$V$3</c:f>
              <c:strCache>
                <c:ptCount val="3"/>
                <c:pt idx="0">
                  <c:v>痛みあり</c:v>
                </c:pt>
                <c:pt idx="1">
                  <c:v>少し痛み有り</c:v>
                </c:pt>
                <c:pt idx="2">
                  <c:v>痛み無し</c:v>
                </c:pt>
              </c:strCache>
            </c:strRef>
          </c:cat>
          <c:val>
            <c:numRef>
              <c:f>渡辺データ!$T$30:$V$30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A-8187-459C-A62F-8D4375930102}"/>
            </c:ext>
          </c:extLst>
        </c:ser>
        <c:dLbls/>
        <c:gapWidth val="55"/>
        <c:overlap val="100"/>
        <c:axId val="100048896"/>
        <c:axId val="100050432"/>
      </c:barChart>
      <c:catAx>
        <c:axId val="100048896"/>
        <c:scaling>
          <c:orientation val="minMax"/>
        </c:scaling>
        <c:axPos val="l"/>
        <c:numFmt formatCode="General" sourceLinked="1"/>
        <c:majorTickMark val="none"/>
        <c:tickLblPos val="nextTo"/>
        <c:crossAx val="100050432"/>
        <c:crosses val="autoZero"/>
        <c:auto val="1"/>
        <c:lblAlgn val="ctr"/>
        <c:lblOffset val="100"/>
      </c:catAx>
      <c:valAx>
        <c:axId val="100050432"/>
        <c:scaling>
          <c:orientation val="minMax"/>
        </c:scaling>
        <c:axPos val="b"/>
        <c:majorGridlines/>
        <c:numFmt formatCode="General" sourceLinked="1"/>
        <c:majorTickMark val="none"/>
        <c:tickLblPos val="nextTo"/>
        <c:crossAx val="100048896"/>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11"/>
        <c:txPr>
          <a:bodyPr/>
          <a:lstStyle/>
          <a:p>
            <a:pPr>
              <a:defRPr sz="800" b="0" u="sng"/>
            </a:pPr>
            <a:endParaRPr lang="ja-JP"/>
          </a:p>
        </c:txPr>
      </c:legendEntry>
      <c:legendEntry>
        <c:idx val="12"/>
        <c:txPr>
          <a:bodyPr/>
          <a:lstStyle/>
          <a:p>
            <a:pPr>
              <a:defRPr sz="800" b="0" u="sng"/>
            </a:pPr>
            <a:endParaRPr lang="ja-JP"/>
          </a:p>
        </c:txPr>
      </c:legendEntry>
      <c:legendEntry>
        <c:idx val="13"/>
        <c:txPr>
          <a:bodyPr/>
          <a:lstStyle/>
          <a:p>
            <a:pPr>
              <a:defRPr sz="800" b="0" u="sng"/>
            </a:pPr>
            <a:endParaRPr lang="ja-JP"/>
          </a:p>
        </c:txPr>
      </c:legendEntry>
      <c:legendEntry>
        <c:idx val="14"/>
        <c:txPr>
          <a:bodyPr/>
          <a:lstStyle/>
          <a:p>
            <a:pPr>
              <a:defRPr sz="800" b="0" u="sng"/>
            </a:pPr>
            <a:endParaRPr lang="ja-JP"/>
          </a:p>
        </c:txPr>
      </c:legendEntry>
      <c:legendEntry>
        <c:idx val="15"/>
        <c:txPr>
          <a:bodyPr/>
          <a:lstStyle/>
          <a:p>
            <a:pPr>
              <a:defRPr sz="800" b="0" u="sng"/>
            </a:pPr>
            <a:endParaRPr lang="ja-JP"/>
          </a:p>
        </c:txPr>
      </c:legendEntry>
      <c:legendEntry>
        <c:idx val="17"/>
        <c:txPr>
          <a:bodyPr/>
          <a:lstStyle/>
          <a:p>
            <a:pPr>
              <a:defRPr sz="800" b="0" u="sng"/>
            </a:pPr>
            <a:endParaRPr lang="ja-JP"/>
          </a:p>
        </c:txPr>
      </c:legendEntry>
      <c:legendEntry>
        <c:idx val="20"/>
        <c:txPr>
          <a:bodyPr/>
          <a:lstStyle/>
          <a:p>
            <a:pPr>
              <a:defRPr sz="800" b="0" u="sng"/>
            </a:pPr>
            <a:endParaRPr lang="ja-JP"/>
          </a:p>
        </c:txPr>
      </c:legendEntry>
      <c:legendEntry>
        <c:idx val="3"/>
        <c:txPr>
          <a:bodyPr/>
          <a:lstStyle/>
          <a:p>
            <a:pPr>
              <a:defRPr sz="800" b="0" u="sng"/>
            </a:pPr>
            <a:endParaRPr lang="ja-JP"/>
          </a:p>
        </c:txPr>
      </c:legendEntry>
      <c:legendEntry>
        <c:idx val="21"/>
        <c:txPr>
          <a:bodyPr/>
          <a:lstStyle/>
          <a:p>
            <a:pPr>
              <a:defRPr sz="800" b="0" u="sng"/>
            </a:pPr>
            <a:endParaRPr lang="ja-JP"/>
          </a:p>
        </c:txPr>
      </c:legendEntry>
      <c:legendEntry>
        <c:idx val="23"/>
        <c:txPr>
          <a:bodyPr/>
          <a:lstStyle/>
          <a:p>
            <a:pPr>
              <a:defRPr sz="800" b="0" u="sng"/>
            </a:pPr>
            <a:endParaRPr lang="ja-JP"/>
          </a:p>
        </c:txPr>
      </c:legendEntry>
      <c:legendEntry>
        <c:idx val="24"/>
        <c:txPr>
          <a:bodyPr/>
          <a:lstStyle/>
          <a:p>
            <a:pPr>
              <a:defRPr sz="800" b="0" u="sng"/>
            </a:pPr>
            <a:endParaRPr lang="ja-JP"/>
          </a:p>
        </c:txPr>
      </c:legendEntry>
      <c:legendEntry>
        <c:idx val="25"/>
        <c:txPr>
          <a:bodyPr/>
          <a:lstStyle/>
          <a:p>
            <a:pPr>
              <a:defRPr sz="800" b="0" u="sng"/>
            </a:pPr>
            <a:endParaRPr lang="ja-JP"/>
          </a:p>
        </c:txPr>
      </c:legendEntry>
      <c:legendEntry>
        <c:idx val="26"/>
        <c:txPr>
          <a:bodyPr/>
          <a:lstStyle/>
          <a:p>
            <a:pPr>
              <a:defRPr sz="800" b="0" u="sng"/>
            </a:pPr>
            <a:endParaRPr lang="ja-JP"/>
          </a:p>
        </c:txPr>
      </c:legendEntry>
      <c:layout>
        <c:manualLayout>
          <c:xMode val="edge"/>
          <c:yMode val="edge"/>
          <c:x val="0.75949866859557791"/>
          <c:y val="9.1531031880287397E-2"/>
          <c:w val="0.18991830563782708"/>
          <c:h val="0.71149268154202794"/>
        </c:manualLayout>
      </c:layout>
      <c:txPr>
        <a:bodyPr/>
        <a:lstStyle/>
        <a:p>
          <a:pPr>
            <a:defRPr sz="800" b="0"/>
          </a:pPr>
          <a:endParaRPr lang="ja-JP"/>
        </a:p>
      </c:txPr>
    </c:legend>
    <c:plotVisOnly val="1"/>
    <c:dispBlanksAs val="gap"/>
  </c:chart>
  <c:txPr>
    <a:bodyPr/>
    <a:lstStyle/>
    <a:p>
      <a:pPr>
        <a:defRPr sz="1100" b="1"/>
      </a:pPr>
      <a:endParaRPr lang="ja-JP"/>
    </a:p>
  </c:txPr>
  <c:externalData r:id="rId1"/>
</c:chartSpace>
</file>

<file path=ppt/charts/chart29.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400"/>
            </a:pPr>
            <a:r>
              <a:rPr lang="ja-JP" altLang="en-US" sz="1400"/>
              <a:t>絞る動作</a:t>
            </a:r>
          </a:p>
        </c:rich>
      </c:tx>
      <c:layout>
        <c:manualLayout>
          <c:xMode val="edge"/>
          <c:yMode val="edge"/>
          <c:x val="0.4543689076203925"/>
          <c:y val="7.4520863955834044E-2"/>
        </c:manualLayout>
      </c:layout>
    </c:title>
    <c:plotArea>
      <c:layout>
        <c:manualLayout>
          <c:layoutTarget val="inner"/>
          <c:xMode val="edge"/>
          <c:yMode val="edge"/>
          <c:x val="0.34898593580268217"/>
          <c:y val="0.14118958434709791"/>
          <c:w val="0.42538927154332495"/>
          <c:h val="0.69364254881472842"/>
        </c:manualLayout>
      </c:layout>
      <c:barChart>
        <c:barDir val="bar"/>
        <c:grouping val="stacked"/>
        <c:ser>
          <c:idx val="0"/>
          <c:order val="0"/>
          <c:tx>
            <c:strRef>
              <c:f>渡辺データ!$W$4</c:f>
              <c:strCache>
                <c:ptCount val="1"/>
                <c:pt idx="0">
                  <c:v>2014/7/9</c:v>
                </c:pt>
              </c:strCache>
            </c:strRef>
          </c:tx>
          <c:cat>
            <c:strRef>
              <c:f>渡辺データ!$X$3:$Z$3</c:f>
              <c:strCache>
                <c:ptCount val="3"/>
                <c:pt idx="0">
                  <c:v>痛みあり</c:v>
                </c:pt>
                <c:pt idx="1">
                  <c:v>少し痛み有り</c:v>
                </c:pt>
                <c:pt idx="2">
                  <c:v>痛み無し</c:v>
                </c:pt>
              </c:strCache>
            </c:strRef>
          </c:cat>
          <c:val>
            <c:numRef>
              <c:f>渡辺データ!$X$4:$Z$4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0-C1D3-4286-8EF3-460ACF031CA6}"/>
            </c:ext>
          </c:extLst>
        </c:ser>
        <c:ser>
          <c:idx val="1"/>
          <c:order val="1"/>
          <c:tx>
            <c:strRef>
              <c:f>渡辺データ!$W$5</c:f>
              <c:strCache>
                <c:ptCount val="1"/>
                <c:pt idx="0">
                  <c:v>2014/8/6</c:v>
                </c:pt>
              </c:strCache>
            </c:strRef>
          </c:tx>
          <c:cat>
            <c:strRef>
              <c:f>渡辺データ!$X$3:$Z$3</c:f>
              <c:strCache>
                <c:ptCount val="3"/>
                <c:pt idx="0">
                  <c:v>痛みあり</c:v>
                </c:pt>
                <c:pt idx="1">
                  <c:v>少し痛み有り</c:v>
                </c:pt>
                <c:pt idx="2">
                  <c:v>痛み無し</c:v>
                </c:pt>
              </c:strCache>
            </c:strRef>
          </c:cat>
          <c:val>
            <c:numRef>
              <c:f>渡辺データ!$X$5:$Z$5</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1-C1D3-4286-8EF3-460ACF031CA6}"/>
            </c:ext>
          </c:extLst>
        </c:ser>
        <c:ser>
          <c:idx val="2"/>
          <c:order val="2"/>
          <c:tx>
            <c:strRef>
              <c:f>渡辺データ!$W$6</c:f>
              <c:strCache>
                <c:ptCount val="1"/>
                <c:pt idx="0">
                  <c:v>2014/9/1</c:v>
                </c:pt>
              </c:strCache>
            </c:strRef>
          </c:tx>
          <c:cat>
            <c:strRef>
              <c:f>渡辺データ!$X$3:$Z$3</c:f>
              <c:strCache>
                <c:ptCount val="3"/>
                <c:pt idx="0">
                  <c:v>痛みあり</c:v>
                </c:pt>
                <c:pt idx="1">
                  <c:v>少し痛み有り</c:v>
                </c:pt>
                <c:pt idx="2">
                  <c:v>痛み無し</c:v>
                </c:pt>
              </c:strCache>
            </c:strRef>
          </c:cat>
          <c:val>
            <c:numRef>
              <c:f>渡辺データ!$X$6:$Z$6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2-C1D3-4286-8EF3-460ACF031CA6}"/>
            </c:ext>
          </c:extLst>
        </c:ser>
        <c:ser>
          <c:idx val="3"/>
          <c:order val="3"/>
          <c:tx>
            <c:strRef>
              <c:f>渡辺データ!$W$7</c:f>
              <c:strCache>
                <c:ptCount val="1"/>
                <c:pt idx="0">
                  <c:v>2014/10/13</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渡辺データ!$X$7:$Z$7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3-C1D3-4286-8EF3-460ACF031CA6}"/>
            </c:ext>
          </c:extLst>
        </c:ser>
        <c:ser>
          <c:idx val="4"/>
          <c:order val="4"/>
          <c:tx>
            <c:strRef>
              <c:f>渡辺データ!$W$8</c:f>
              <c:strCache>
                <c:ptCount val="1"/>
                <c:pt idx="0">
                  <c:v>2014/12/1</c:v>
                </c:pt>
              </c:strCache>
            </c:strRef>
          </c:tx>
          <c:cat>
            <c:strRef>
              <c:f>渡辺データ!$X$3:$Z$3</c:f>
              <c:strCache>
                <c:ptCount val="3"/>
                <c:pt idx="0">
                  <c:v>痛みあり</c:v>
                </c:pt>
                <c:pt idx="1">
                  <c:v>少し痛み有り</c:v>
                </c:pt>
                <c:pt idx="2">
                  <c:v>痛み無し</c:v>
                </c:pt>
              </c:strCache>
            </c:strRef>
          </c:cat>
          <c:val>
            <c:numRef>
              <c:f>渡辺データ!$X$8:$Z$8</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4-C1D3-4286-8EF3-460ACF031CA6}"/>
            </c:ext>
          </c:extLst>
        </c:ser>
        <c:ser>
          <c:idx val="5"/>
          <c:order val="5"/>
          <c:tx>
            <c:strRef>
              <c:f>渡辺データ!$W$9</c:f>
              <c:strCache>
                <c:ptCount val="1"/>
                <c:pt idx="0">
                  <c:v>2015/1/5</c:v>
                </c:pt>
              </c:strCache>
            </c:strRef>
          </c:tx>
          <c:cat>
            <c:strRef>
              <c:f>渡辺データ!$X$3:$Z$3</c:f>
              <c:strCache>
                <c:ptCount val="3"/>
                <c:pt idx="0">
                  <c:v>痛みあり</c:v>
                </c:pt>
                <c:pt idx="1">
                  <c:v>少し痛み有り</c:v>
                </c:pt>
                <c:pt idx="2">
                  <c:v>痛み無し</c:v>
                </c:pt>
              </c:strCache>
            </c:strRef>
          </c:cat>
          <c:val>
            <c:numRef>
              <c:f>渡辺データ!$X$9:$Z$9</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5-C1D3-4286-8EF3-460ACF031CA6}"/>
            </c:ext>
          </c:extLst>
        </c:ser>
        <c:ser>
          <c:idx val="6"/>
          <c:order val="6"/>
          <c:tx>
            <c:strRef>
              <c:f>渡辺データ!$W$10</c:f>
              <c:strCache>
                <c:ptCount val="1"/>
                <c:pt idx="0">
                  <c:v>2015/2/9</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渡辺データ!$X$10:$Z$10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6-C1D3-4286-8EF3-460ACF031CA6}"/>
            </c:ext>
          </c:extLst>
        </c:ser>
        <c:ser>
          <c:idx val="7"/>
          <c:order val="7"/>
          <c:tx>
            <c:strRef>
              <c:f>渡辺データ!$W$11</c:f>
              <c:strCache>
                <c:ptCount val="1"/>
                <c:pt idx="0">
                  <c:v>2015/9/7</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渡辺データ!$X$11:$Z$11</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7-C1D3-4286-8EF3-460ACF031CA6}"/>
            </c:ext>
          </c:extLst>
        </c:ser>
        <c:ser>
          <c:idx val="8"/>
          <c:order val="8"/>
          <c:tx>
            <c:strRef>
              <c:f>渡辺データ!$W$12</c:f>
              <c:strCache>
                <c:ptCount val="1"/>
                <c:pt idx="0">
                  <c:v>2015/10/9</c:v>
                </c:pt>
              </c:strCache>
            </c:strRef>
          </c:tx>
          <c:cat>
            <c:strRef>
              <c:f>渡辺データ!$X$3:$Z$3</c:f>
              <c:strCache>
                <c:ptCount val="3"/>
                <c:pt idx="0">
                  <c:v>痛みあり</c:v>
                </c:pt>
                <c:pt idx="1">
                  <c:v>少し痛み有り</c:v>
                </c:pt>
                <c:pt idx="2">
                  <c:v>痛み無し</c:v>
                </c:pt>
              </c:strCache>
            </c:strRef>
          </c:cat>
          <c:val>
            <c:numRef>
              <c:f>渡辺データ!$X$12:$Z$12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8-C1D3-4286-8EF3-460ACF031CA6}"/>
            </c:ext>
          </c:extLst>
        </c:ser>
        <c:ser>
          <c:idx val="9"/>
          <c:order val="9"/>
          <c:tx>
            <c:strRef>
              <c:f>渡辺データ!$W$13</c:f>
              <c:strCache>
                <c:ptCount val="1"/>
                <c:pt idx="0">
                  <c:v>2015/11/9</c:v>
                </c:pt>
              </c:strCache>
            </c:strRef>
          </c:tx>
          <c:cat>
            <c:strRef>
              <c:f>渡辺データ!$X$3:$Z$3</c:f>
              <c:strCache>
                <c:ptCount val="3"/>
                <c:pt idx="0">
                  <c:v>痛みあり</c:v>
                </c:pt>
                <c:pt idx="1">
                  <c:v>少し痛み有り</c:v>
                </c:pt>
                <c:pt idx="2">
                  <c:v>痛み無し</c:v>
                </c:pt>
              </c:strCache>
            </c:strRef>
          </c:cat>
          <c:val>
            <c:numRef>
              <c:f>渡辺データ!$X$13:$Z$13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9-C1D3-4286-8EF3-460ACF031CA6}"/>
            </c:ext>
          </c:extLst>
        </c:ser>
        <c:ser>
          <c:idx val="10"/>
          <c:order val="10"/>
          <c:tx>
            <c:strRef>
              <c:f>渡辺データ!$W$14</c:f>
              <c:strCache>
                <c:ptCount val="1"/>
                <c:pt idx="0">
                  <c:v>2015/12/11</c:v>
                </c:pt>
              </c:strCache>
            </c:strRef>
          </c:tx>
          <c:cat>
            <c:strRef>
              <c:f>渡辺データ!$X$3:$Z$3</c:f>
              <c:strCache>
                <c:ptCount val="3"/>
                <c:pt idx="0">
                  <c:v>痛みあり</c:v>
                </c:pt>
                <c:pt idx="1">
                  <c:v>少し痛み有り</c:v>
                </c:pt>
                <c:pt idx="2">
                  <c:v>痛み無し</c:v>
                </c:pt>
              </c:strCache>
            </c:strRef>
          </c:cat>
          <c:val>
            <c:numRef>
              <c:f>渡辺データ!$X$14:$Z$14</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0A-C1D3-4286-8EF3-460ACF031CA6}"/>
            </c:ext>
          </c:extLst>
        </c:ser>
        <c:ser>
          <c:idx val="11"/>
          <c:order val="11"/>
          <c:tx>
            <c:strRef>
              <c:f>渡辺データ!$W$15</c:f>
              <c:strCache>
                <c:ptCount val="1"/>
                <c:pt idx="0">
                  <c:v>2016/1/8</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渡辺データ!$X$15:$Z$15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B-C1D3-4286-8EF3-460ACF031CA6}"/>
            </c:ext>
          </c:extLst>
        </c:ser>
        <c:ser>
          <c:idx val="12"/>
          <c:order val="12"/>
          <c:tx>
            <c:strRef>
              <c:f>渡辺データ!$W$16</c:f>
              <c:strCache>
                <c:ptCount val="1"/>
                <c:pt idx="0">
                  <c:v>2016/2/26</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渡辺データ!$X$16:$Z$16</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C-C1D3-4286-8EF3-460ACF031CA6}"/>
            </c:ext>
          </c:extLst>
        </c:ser>
        <c:ser>
          <c:idx val="13"/>
          <c:order val="13"/>
          <c:tx>
            <c:strRef>
              <c:f>渡辺データ!$W$17</c:f>
              <c:strCache>
                <c:ptCount val="1"/>
                <c:pt idx="0">
                  <c:v>2016/3/9</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渡辺データ!$X$17:$Z$17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D-C1D3-4286-8EF3-460ACF031CA6}"/>
            </c:ext>
          </c:extLst>
        </c:ser>
        <c:ser>
          <c:idx val="14"/>
          <c:order val="14"/>
          <c:tx>
            <c:strRef>
              <c:f>渡辺データ!$W$18</c:f>
              <c:strCache>
                <c:ptCount val="1"/>
                <c:pt idx="0">
                  <c:v>2016/4/4</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渡辺データ!$X$18:$Z$18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0E-C1D3-4286-8EF3-460ACF031CA6}"/>
            </c:ext>
          </c:extLst>
        </c:ser>
        <c:ser>
          <c:idx val="15"/>
          <c:order val="15"/>
          <c:tx>
            <c:strRef>
              <c:f>渡辺データ!$W$19</c:f>
              <c:strCache>
                <c:ptCount val="1"/>
                <c:pt idx="0">
                  <c:v>2016/5/30</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渡辺データ!$X$19:$Z$19</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F-C1D3-4286-8EF3-460ACF031CA6}"/>
            </c:ext>
          </c:extLst>
        </c:ser>
        <c:ser>
          <c:idx val="16"/>
          <c:order val="16"/>
          <c:tx>
            <c:strRef>
              <c:f>渡辺データ!$W$20</c:f>
              <c:strCache>
                <c:ptCount val="1"/>
                <c:pt idx="0">
                  <c:v>2016/6/6</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渡辺データ!$X$20:$Z$20</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0-C1D3-4286-8EF3-460ACF031CA6}"/>
            </c:ext>
          </c:extLst>
        </c:ser>
        <c:ser>
          <c:idx val="17"/>
          <c:order val="17"/>
          <c:tx>
            <c:strRef>
              <c:f>渡辺データ!$W$21</c:f>
              <c:strCache>
                <c:ptCount val="1"/>
                <c:pt idx="0">
                  <c:v>2016/8/5</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渡辺データ!$X$21:$Z$21</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1-C1D3-4286-8EF3-460ACF031CA6}"/>
            </c:ext>
          </c:extLst>
        </c:ser>
        <c:ser>
          <c:idx val="18"/>
          <c:order val="18"/>
          <c:tx>
            <c:strRef>
              <c:f>渡辺データ!$W$22</c:f>
              <c:strCache>
                <c:ptCount val="1"/>
                <c:pt idx="0">
                  <c:v>2016/9/5</c:v>
                </c:pt>
              </c:strCache>
            </c:strRef>
          </c:tx>
          <c:cat>
            <c:strRef>
              <c:f>渡辺データ!$X$3:$Z$3</c:f>
              <c:strCache>
                <c:ptCount val="3"/>
                <c:pt idx="0">
                  <c:v>痛みあり</c:v>
                </c:pt>
                <c:pt idx="1">
                  <c:v>少し痛み有り</c:v>
                </c:pt>
                <c:pt idx="2">
                  <c:v>痛み無し</c:v>
                </c:pt>
              </c:strCache>
            </c:strRef>
          </c:cat>
          <c:val>
            <c:numRef>
              <c:f>渡辺データ!$X$22:$Z$22</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2-C1D3-4286-8EF3-460ACF031CA6}"/>
            </c:ext>
          </c:extLst>
        </c:ser>
        <c:ser>
          <c:idx val="19"/>
          <c:order val="19"/>
          <c:tx>
            <c:strRef>
              <c:f>渡辺データ!$W$23</c:f>
              <c:strCache>
                <c:ptCount val="1"/>
                <c:pt idx="0">
                  <c:v>2016/10/3</c:v>
                </c:pt>
              </c:strCache>
            </c:strRef>
          </c:tx>
          <c:cat>
            <c:strRef>
              <c:f>渡辺データ!$X$3:$Z$3</c:f>
              <c:strCache>
                <c:ptCount val="3"/>
                <c:pt idx="0">
                  <c:v>痛みあり</c:v>
                </c:pt>
                <c:pt idx="1">
                  <c:v>少し痛み有り</c:v>
                </c:pt>
                <c:pt idx="2">
                  <c:v>痛み無し</c:v>
                </c:pt>
              </c:strCache>
            </c:strRef>
          </c:cat>
          <c:val>
            <c:numRef>
              <c:f>渡辺データ!$X$23:$Z$23</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3-C1D3-4286-8EF3-460ACF031CA6}"/>
            </c:ext>
          </c:extLst>
        </c:ser>
        <c:ser>
          <c:idx val="20"/>
          <c:order val="20"/>
          <c:tx>
            <c:strRef>
              <c:f>渡辺データ!$W$24</c:f>
              <c:strCache>
                <c:ptCount val="1"/>
                <c:pt idx="0">
                  <c:v>2016/11/9</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渡辺データ!$X$24:$Z$24</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4-C1D3-4286-8EF3-460ACF031CA6}"/>
            </c:ext>
          </c:extLst>
        </c:ser>
        <c:ser>
          <c:idx val="21"/>
          <c:order val="21"/>
          <c:tx>
            <c:strRef>
              <c:f>渡辺データ!$W$25</c:f>
              <c:strCache>
                <c:ptCount val="1"/>
                <c:pt idx="0">
                  <c:v>2016/12/9</c:v>
                </c:pt>
              </c:strCache>
            </c:strRef>
          </c:tx>
          <c:spPr>
            <a:solidFill>
              <a:srgbClr val="FF0000"/>
            </a:solidFill>
          </c:spPr>
          <c:cat>
            <c:strRef>
              <c:f>渡辺データ!$X$3:$Z$3</c:f>
              <c:strCache>
                <c:ptCount val="3"/>
                <c:pt idx="0">
                  <c:v>痛みあり</c:v>
                </c:pt>
                <c:pt idx="1">
                  <c:v>少し痛み有り</c:v>
                </c:pt>
                <c:pt idx="2">
                  <c:v>痛み無し</c:v>
                </c:pt>
              </c:strCache>
            </c:strRef>
          </c:cat>
          <c:val>
            <c:numRef>
              <c:f>渡辺データ!$X$25:$Z$25</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15-C1D3-4286-8EF3-460ACF031CA6}"/>
            </c:ext>
          </c:extLst>
        </c:ser>
        <c:ser>
          <c:idx val="22"/>
          <c:order val="22"/>
          <c:tx>
            <c:strRef>
              <c:f>渡辺データ!$W$26</c:f>
              <c:strCache>
                <c:ptCount val="1"/>
                <c:pt idx="0">
                  <c:v>2017/1/10</c:v>
                </c:pt>
              </c:strCache>
            </c:strRef>
          </c:tx>
          <c:cat>
            <c:strRef>
              <c:f>渡辺データ!$X$3:$Z$3</c:f>
              <c:strCache>
                <c:ptCount val="3"/>
                <c:pt idx="0">
                  <c:v>痛みあり</c:v>
                </c:pt>
                <c:pt idx="1">
                  <c:v>少し痛み有り</c:v>
                </c:pt>
                <c:pt idx="2">
                  <c:v>痛み無し</c:v>
                </c:pt>
              </c:strCache>
            </c:strRef>
          </c:cat>
          <c:val>
            <c:numRef>
              <c:f>渡辺データ!$X$26:$Z$26</c:f>
              <c:numCache>
                <c:formatCode>General</c:formatCode>
                <c:ptCount val="3"/>
                <c:pt idx="2">
                  <c:v>1</c:v>
                </c:pt>
              </c:numCache>
            </c:numRef>
          </c:val>
          <c:extLst xmlns:c16r2="http://schemas.microsoft.com/office/drawing/2015/06/chart">
            <c:ext xmlns:c16="http://schemas.microsoft.com/office/drawing/2014/chart" uri="{C3380CC4-5D6E-409C-BE32-E72D297353CC}">
              <c16:uniqueId val="{00000016-C1D3-4286-8EF3-460ACF031CA6}"/>
            </c:ext>
          </c:extLst>
        </c:ser>
        <c:ser>
          <c:idx val="23"/>
          <c:order val="23"/>
          <c:tx>
            <c:strRef>
              <c:f>渡辺データ!$W$27</c:f>
              <c:strCache>
                <c:ptCount val="1"/>
                <c:pt idx="0">
                  <c:v>2017/2/8</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渡辺データ!$X$27:$Z$27</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7-C1D3-4286-8EF3-460ACF031CA6}"/>
            </c:ext>
          </c:extLst>
        </c:ser>
        <c:ser>
          <c:idx val="24"/>
          <c:order val="24"/>
          <c:tx>
            <c:strRef>
              <c:f>渡辺データ!$W$28</c:f>
              <c:strCache>
                <c:ptCount val="1"/>
                <c:pt idx="0">
                  <c:v>2017/3/8</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渡辺データ!$X$28:$Z$28</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8-C1D3-4286-8EF3-460ACF031CA6}"/>
            </c:ext>
          </c:extLst>
        </c:ser>
        <c:ser>
          <c:idx val="25"/>
          <c:order val="25"/>
          <c:tx>
            <c:strRef>
              <c:f>渡辺データ!$W$29</c:f>
              <c:strCache>
                <c:ptCount val="1"/>
                <c:pt idx="0">
                  <c:v>2017/4/7</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渡辺データ!$X$29:$Z$29</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9-C1D3-4286-8EF3-460ACF031CA6}"/>
            </c:ext>
          </c:extLst>
        </c:ser>
        <c:ser>
          <c:idx val="26"/>
          <c:order val="26"/>
          <c:tx>
            <c:strRef>
              <c:f>渡辺データ!$W$30</c:f>
              <c:strCache>
                <c:ptCount val="1"/>
                <c:pt idx="0">
                  <c:v>2017/5/12</c:v>
                </c:pt>
              </c:strCache>
            </c:strRef>
          </c:tx>
          <c:spPr>
            <a:solidFill>
              <a:srgbClr val="FFFF00"/>
            </a:solidFill>
          </c:spPr>
          <c:cat>
            <c:strRef>
              <c:f>渡辺データ!$X$3:$Z$3</c:f>
              <c:strCache>
                <c:ptCount val="3"/>
                <c:pt idx="0">
                  <c:v>痛みあり</c:v>
                </c:pt>
                <c:pt idx="1">
                  <c:v>少し痛み有り</c:v>
                </c:pt>
                <c:pt idx="2">
                  <c:v>痛み無し</c:v>
                </c:pt>
              </c:strCache>
            </c:strRef>
          </c:cat>
          <c:val>
            <c:numRef>
              <c:f>渡辺データ!$X$30:$Z$30</c:f>
              <c:numCache>
                <c:formatCode>General</c:formatCode>
                <c:ptCount val="3"/>
                <c:pt idx="1">
                  <c:v>1</c:v>
                </c:pt>
              </c:numCache>
            </c:numRef>
          </c:val>
          <c:extLst xmlns:c16r2="http://schemas.microsoft.com/office/drawing/2015/06/chart">
            <c:ext xmlns:c16="http://schemas.microsoft.com/office/drawing/2014/chart" uri="{C3380CC4-5D6E-409C-BE32-E72D297353CC}">
              <c16:uniqueId val="{0000001A-C1D3-4286-8EF3-460ACF031CA6}"/>
            </c:ext>
          </c:extLst>
        </c:ser>
        <c:dLbls/>
        <c:gapWidth val="55"/>
        <c:overlap val="100"/>
        <c:axId val="100288768"/>
        <c:axId val="100302848"/>
      </c:barChart>
      <c:catAx>
        <c:axId val="100288768"/>
        <c:scaling>
          <c:orientation val="minMax"/>
        </c:scaling>
        <c:axPos val="l"/>
        <c:numFmt formatCode="General" sourceLinked="1"/>
        <c:majorTickMark val="none"/>
        <c:tickLblPos val="nextTo"/>
        <c:txPr>
          <a:bodyPr/>
          <a:lstStyle/>
          <a:p>
            <a:pPr>
              <a:defRPr sz="1100" b="1"/>
            </a:pPr>
            <a:endParaRPr lang="ja-JP"/>
          </a:p>
        </c:txPr>
        <c:crossAx val="100302848"/>
        <c:crosses val="autoZero"/>
        <c:auto val="1"/>
        <c:lblAlgn val="ctr"/>
        <c:lblOffset val="100"/>
      </c:catAx>
      <c:valAx>
        <c:axId val="100302848"/>
        <c:scaling>
          <c:orientation val="minMax"/>
        </c:scaling>
        <c:axPos val="b"/>
        <c:majorGridlines/>
        <c:numFmt formatCode="General" sourceLinked="1"/>
        <c:majorTickMark val="none"/>
        <c:tickLblPos val="nextTo"/>
        <c:txPr>
          <a:bodyPr/>
          <a:lstStyle/>
          <a:p>
            <a:pPr>
              <a:defRPr sz="1200" b="1"/>
            </a:pPr>
            <a:endParaRPr lang="ja-JP"/>
          </a:p>
        </c:txPr>
        <c:crossAx val="100288768"/>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1"/>
        <c:txPr>
          <a:bodyPr/>
          <a:lstStyle/>
          <a:p>
            <a:pPr>
              <a:defRPr sz="800" u="none"/>
            </a:pPr>
            <a:endParaRPr lang="ja-JP"/>
          </a:p>
        </c:txPr>
      </c:legendEntry>
      <c:legendEntry>
        <c:idx val="3"/>
        <c:txPr>
          <a:bodyPr/>
          <a:lstStyle/>
          <a:p>
            <a:pPr>
              <a:defRPr sz="800" u="sng"/>
            </a:pPr>
            <a:endParaRPr lang="ja-JP"/>
          </a:p>
        </c:txPr>
      </c:legendEntry>
      <c:legendEntry>
        <c:idx val="6"/>
        <c:txPr>
          <a:bodyPr/>
          <a:lstStyle/>
          <a:p>
            <a:pPr>
              <a:defRPr sz="800" u="sng"/>
            </a:pPr>
            <a:endParaRPr lang="ja-JP"/>
          </a:p>
        </c:txPr>
      </c:legendEntry>
      <c:legendEntry>
        <c:idx val="11"/>
        <c:txPr>
          <a:bodyPr/>
          <a:lstStyle/>
          <a:p>
            <a:pPr>
              <a:defRPr sz="800" u="sng"/>
            </a:pPr>
            <a:endParaRPr lang="ja-JP"/>
          </a:p>
        </c:txPr>
      </c:legendEntry>
      <c:legendEntry>
        <c:idx val="12"/>
        <c:txPr>
          <a:bodyPr/>
          <a:lstStyle/>
          <a:p>
            <a:pPr>
              <a:defRPr sz="800" u="sng"/>
            </a:pPr>
            <a:endParaRPr lang="ja-JP"/>
          </a:p>
        </c:txPr>
      </c:legendEntry>
      <c:legendEntry>
        <c:idx val="13"/>
        <c:txPr>
          <a:bodyPr/>
          <a:lstStyle/>
          <a:p>
            <a:pPr>
              <a:defRPr sz="800" u="sng"/>
            </a:pPr>
            <a:endParaRPr lang="ja-JP"/>
          </a:p>
        </c:txPr>
      </c:legendEntry>
      <c:legendEntry>
        <c:idx val="14"/>
        <c:txPr>
          <a:bodyPr/>
          <a:lstStyle/>
          <a:p>
            <a:pPr>
              <a:defRPr sz="800" u="sng"/>
            </a:pPr>
            <a:endParaRPr lang="ja-JP"/>
          </a:p>
        </c:txPr>
      </c:legendEntry>
      <c:legendEntry>
        <c:idx val="15"/>
        <c:txPr>
          <a:bodyPr/>
          <a:lstStyle/>
          <a:p>
            <a:pPr>
              <a:defRPr sz="800" u="sng"/>
            </a:pPr>
            <a:endParaRPr lang="ja-JP"/>
          </a:p>
        </c:txPr>
      </c:legendEntry>
      <c:legendEntry>
        <c:idx val="16"/>
        <c:txPr>
          <a:bodyPr/>
          <a:lstStyle/>
          <a:p>
            <a:pPr>
              <a:defRPr sz="800" u="sng"/>
            </a:pPr>
            <a:endParaRPr lang="ja-JP"/>
          </a:p>
        </c:txPr>
      </c:legendEntry>
      <c:legendEntry>
        <c:idx val="17"/>
        <c:txPr>
          <a:bodyPr/>
          <a:lstStyle/>
          <a:p>
            <a:pPr>
              <a:defRPr sz="800" u="sng"/>
            </a:pPr>
            <a:endParaRPr lang="ja-JP"/>
          </a:p>
        </c:txPr>
      </c:legendEntry>
      <c:legendEntry>
        <c:idx val="20"/>
        <c:txPr>
          <a:bodyPr/>
          <a:lstStyle/>
          <a:p>
            <a:pPr>
              <a:defRPr sz="800" u="sng"/>
            </a:pPr>
            <a:endParaRPr lang="ja-JP"/>
          </a:p>
        </c:txPr>
      </c:legendEntry>
      <c:legendEntry>
        <c:idx val="21"/>
        <c:txPr>
          <a:bodyPr/>
          <a:lstStyle/>
          <a:p>
            <a:pPr>
              <a:defRPr sz="800" u="sng"/>
            </a:pPr>
            <a:endParaRPr lang="ja-JP"/>
          </a:p>
        </c:txPr>
      </c:legendEntry>
      <c:legendEntry>
        <c:idx val="23"/>
        <c:txPr>
          <a:bodyPr/>
          <a:lstStyle/>
          <a:p>
            <a:pPr>
              <a:defRPr sz="800" u="sng"/>
            </a:pPr>
            <a:endParaRPr lang="ja-JP"/>
          </a:p>
        </c:txPr>
      </c:legendEntry>
      <c:legendEntry>
        <c:idx val="24"/>
        <c:txPr>
          <a:bodyPr/>
          <a:lstStyle/>
          <a:p>
            <a:pPr>
              <a:defRPr sz="800" u="sng"/>
            </a:pPr>
            <a:endParaRPr lang="ja-JP"/>
          </a:p>
        </c:txPr>
      </c:legendEntry>
      <c:legendEntry>
        <c:idx val="25"/>
        <c:txPr>
          <a:bodyPr/>
          <a:lstStyle/>
          <a:p>
            <a:pPr>
              <a:defRPr sz="800" u="sng"/>
            </a:pPr>
            <a:endParaRPr lang="ja-JP"/>
          </a:p>
        </c:txPr>
      </c:legendEntry>
      <c:legendEntry>
        <c:idx val="26"/>
        <c:txPr>
          <a:bodyPr/>
          <a:lstStyle/>
          <a:p>
            <a:pPr>
              <a:defRPr sz="800" u="sng"/>
            </a:pPr>
            <a:endParaRPr lang="ja-JP"/>
          </a:p>
        </c:txPr>
      </c:legendEntry>
      <c:layout>
        <c:manualLayout>
          <c:xMode val="edge"/>
          <c:yMode val="edge"/>
          <c:x val="0.79875819952404747"/>
          <c:y val="0.14215211057923838"/>
          <c:w val="0.18685992212772637"/>
          <c:h val="0.69823639543670757"/>
        </c:manualLayout>
      </c:layout>
      <c:txPr>
        <a:bodyPr/>
        <a:lstStyle/>
        <a:p>
          <a:pPr>
            <a:defRPr sz="800"/>
          </a:pPr>
          <a:endParaRPr lang="ja-JP"/>
        </a:p>
      </c:tx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600" baseline="0">
                <a:solidFill>
                  <a:schemeClr val="tx1"/>
                </a:solidFill>
              </a:defRPr>
            </a:pPr>
            <a:r>
              <a:rPr lang="ja-JP" altLang="en-US" sz="1600" baseline="0" dirty="0">
                <a:solidFill>
                  <a:schemeClr val="tx1"/>
                </a:solidFill>
              </a:rPr>
              <a:t>クリアスペース</a:t>
            </a:r>
          </a:p>
        </c:rich>
      </c:tx>
      <c:layout>
        <c:manualLayout>
          <c:xMode val="edge"/>
          <c:yMode val="edge"/>
          <c:x val="0.28336521474666332"/>
          <c:y val="6.3291774823272404E-2"/>
        </c:manualLayout>
      </c:layout>
    </c:title>
    <c:plotArea>
      <c:layout>
        <c:manualLayout>
          <c:layoutTarget val="inner"/>
          <c:xMode val="edge"/>
          <c:yMode val="edge"/>
          <c:x val="0.12489561511233116"/>
          <c:y val="0.13948911789856167"/>
          <c:w val="0.74876260783867343"/>
          <c:h val="0.69741154488714607"/>
        </c:manualLayout>
      </c:layout>
      <c:lineChart>
        <c:grouping val="standard"/>
        <c:ser>
          <c:idx val="0"/>
          <c:order val="0"/>
          <c:spPr>
            <a:ln w="9525">
              <a:solidFill>
                <a:schemeClr val="tx1"/>
              </a:solidFill>
            </a:ln>
          </c:spPr>
          <c:marker>
            <c:symbol val="circle"/>
            <c:size val="8"/>
            <c:spPr>
              <a:solidFill>
                <a:srgbClr val="FF0000"/>
              </a:solidFill>
              <a:ln>
                <a:noFill/>
              </a:ln>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グラフ!$B$62:$G$62</c:f>
              <c:strCache>
                <c:ptCount val="6"/>
                <c:pt idx="0">
                  <c:v>OHDF</c:v>
                </c:pt>
                <c:pt idx="1">
                  <c:v>IHDF</c:v>
                </c:pt>
                <c:pt idx="2">
                  <c:v>HD:4hr</c:v>
                </c:pt>
                <c:pt idx="3">
                  <c:v>HD:4.5hr</c:v>
                </c:pt>
                <c:pt idx="4">
                  <c:v>HD:5hr</c:v>
                </c:pt>
                <c:pt idx="5">
                  <c:v>HD+ﾘｸｾﾙ</c:v>
                </c:pt>
              </c:strCache>
            </c:strRef>
          </c:cat>
          <c:val>
            <c:numRef>
              <c:f>グラフ!$B$63:$G$63</c:f>
              <c:numCache>
                <c:formatCode>0.00_);[Red]\(0.00\)</c:formatCode>
                <c:ptCount val="6"/>
                <c:pt idx="0">
                  <c:v>69.8</c:v>
                </c:pt>
                <c:pt idx="1">
                  <c:v>67.55</c:v>
                </c:pt>
                <c:pt idx="2">
                  <c:v>66.930000000000007</c:v>
                </c:pt>
                <c:pt idx="3">
                  <c:v>68.679999999999978</c:v>
                </c:pt>
                <c:pt idx="4">
                  <c:v>74.09</c:v>
                </c:pt>
                <c:pt idx="5">
                  <c:v>71.099999999999994</c:v>
                </c:pt>
              </c:numCache>
            </c:numRef>
          </c:val>
          <c:extLst xmlns:c16r2="http://schemas.microsoft.com/office/drawing/2015/06/chart">
            <c:ext xmlns:c16="http://schemas.microsoft.com/office/drawing/2014/chart" uri="{C3380CC4-5D6E-409C-BE32-E72D297353CC}">
              <c16:uniqueId val="{00000000-78AC-446A-955A-0CE70EFE13CB}"/>
            </c:ext>
          </c:extLst>
        </c:ser>
        <c:ser>
          <c:idx val="1"/>
          <c:order val="1"/>
          <c:spPr>
            <a:ln>
              <a:noFill/>
            </a:ln>
          </c:spPr>
          <c:marker>
            <c:symbol val="dash"/>
            <c:size val="5"/>
            <c:spPr>
              <a:solidFill>
                <a:schemeClr val="tx1"/>
              </a:solidFill>
              <a:ln>
                <a:noFill/>
              </a:ln>
            </c:spPr>
          </c:marker>
          <c:cat>
            <c:strRef>
              <c:f>グラフ!$B$62:$G$62</c:f>
              <c:strCache>
                <c:ptCount val="6"/>
                <c:pt idx="0">
                  <c:v>OHDF</c:v>
                </c:pt>
                <c:pt idx="1">
                  <c:v>IHDF</c:v>
                </c:pt>
                <c:pt idx="2">
                  <c:v>HD:4hr</c:v>
                </c:pt>
                <c:pt idx="3">
                  <c:v>HD:4.5hr</c:v>
                </c:pt>
                <c:pt idx="4">
                  <c:v>HD:5hr</c:v>
                </c:pt>
                <c:pt idx="5">
                  <c:v>HD+ﾘｸｾﾙ</c:v>
                </c:pt>
              </c:strCache>
            </c:strRef>
          </c:cat>
          <c:val>
            <c:numRef>
              <c:f>グラフ!$B$64:$G$64</c:f>
              <c:numCache>
                <c:formatCode>0.00_);[Red]\(0.00\)</c:formatCode>
                <c:ptCount val="6"/>
                <c:pt idx="0">
                  <c:v>66.02</c:v>
                </c:pt>
                <c:pt idx="1">
                  <c:v>65.61999999999999</c:v>
                </c:pt>
                <c:pt idx="2">
                  <c:v>62.809999999999995</c:v>
                </c:pt>
                <c:pt idx="3">
                  <c:v>62.160000000000011</c:v>
                </c:pt>
                <c:pt idx="4">
                  <c:v>72.59</c:v>
                </c:pt>
                <c:pt idx="5">
                  <c:v>70.45</c:v>
                </c:pt>
              </c:numCache>
            </c:numRef>
          </c:val>
          <c:extLst xmlns:c16r2="http://schemas.microsoft.com/office/drawing/2015/06/chart">
            <c:ext xmlns:c16="http://schemas.microsoft.com/office/drawing/2014/chart" uri="{C3380CC4-5D6E-409C-BE32-E72D297353CC}">
              <c16:uniqueId val="{00000001-78AC-446A-955A-0CE70EFE13CB}"/>
            </c:ext>
          </c:extLst>
        </c:ser>
        <c:ser>
          <c:idx val="2"/>
          <c:order val="2"/>
          <c:spPr>
            <a:ln>
              <a:noFill/>
            </a:ln>
          </c:spPr>
          <c:marker>
            <c:symbol val="dash"/>
            <c:size val="5"/>
            <c:spPr>
              <a:solidFill>
                <a:schemeClr val="tx1"/>
              </a:solidFill>
              <a:ln>
                <a:noFill/>
              </a:ln>
            </c:spPr>
          </c:marker>
          <c:cat>
            <c:strRef>
              <c:f>グラフ!$B$62:$G$62</c:f>
              <c:strCache>
                <c:ptCount val="6"/>
                <c:pt idx="0">
                  <c:v>OHDF</c:v>
                </c:pt>
                <c:pt idx="1">
                  <c:v>IHDF</c:v>
                </c:pt>
                <c:pt idx="2">
                  <c:v>HD:4hr</c:v>
                </c:pt>
                <c:pt idx="3">
                  <c:v>HD:4.5hr</c:v>
                </c:pt>
                <c:pt idx="4">
                  <c:v>HD:5hr</c:v>
                </c:pt>
                <c:pt idx="5">
                  <c:v>HD+ﾘｸｾﾙ</c:v>
                </c:pt>
              </c:strCache>
            </c:strRef>
          </c:cat>
          <c:val>
            <c:numRef>
              <c:f>グラフ!$B$65:$G$65</c:f>
              <c:numCache>
                <c:formatCode>0.00_);[Red]\(0.00\)</c:formatCode>
                <c:ptCount val="6"/>
                <c:pt idx="0">
                  <c:v>74.849999999999994</c:v>
                </c:pt>
                <c:pt idx="1">
                  <c:v>70.510000000000005</c:v>
                </c:pt>
                <c:pt idx="2">
                  <c:v>70.679999999999978</c:v>
                </c:pt>
                <c:pt idx="3">
                  <c:v>75.599999999999994</c:v>
                </c:pt>
                <c:pt idx="4">
                  <c:v>78.09</c:v>
                </c:pt>
                <c:pt idx="5">
                  <c:v>71.55</c:v>
                </c:pt>
              </c:numCache>
            </c:numRef>
          </c:val>
          <c:extLst xmlns:c16r2="http://schemas.microsoft.com/office/drawing/2015/06/chart">
            <c:ext xmlns:c16="http://schemas.microsoft.com/office/drawing/2014/chart" uri="{C3380CC4-5D6E-409C-BE32-E72D297353CC}">
              <c16:uniqueId val="{00000002-78AC-446A-955A-0CE70EFE13CB}"/>
            </c:ext>
          </c:extLst>
        </c:ser>
        <c:dLbls/>
        <c:hiLowLines/>
        <c:marker val="1"/>
        <c:axId val="92858240"/>
        <c:axId val="92859776"/>
      </c:lineChart>
      <c:catAx>
        <c:axId val="92858240"/>
        <c:scaling>
          <c:orientation val="minMax"/>
        </c:scaling>
        <c:axPos val="b"/>
        <c:numFmt formatCode="General" sourceLinked="0"/>
        <c:majorTickMark val="cross"/>
        <c:tickLblPos val="nextTo"/>
        <c:spPr>
          <a:ln>
            <a:solidFill>
              <a:schemeClr val="tx1">
                <a:lumMod val="65000"/>
                <a:lumOff val="35000"/>
              </a:schemeClr>
            </a:solidFill>
          </a:ln>
        </c:spPr>
        <c:txPr>
          <a:bodyPr/>
          <a:lstStyle/>
          <a:p>
            <a:pPr>
              <a:defRPr sz="1100" b="1"/>
            </a:pPr>
            <a:endParaRPr lang="ja-JP"/>
          </a:p>
        </c:txPr>
        <c:crossAx val="92859776"/>
        <c:crosses val="autoZero"/>
        <c:auto val="1"/>
        <c:lblAlgn val="ctr"/>
        <c:lblOffset val="100"/>
      </c:catAx>
      <c:valAx>
        <c:axId val="92859776"/>
        <c:scaling>
          <c:orientation val="minMax"/>
          <c:max val="90"/>
          <c:min val="50"/>
        </c:scaling>
        <c:axPos val="l"/>
        <c:majorGridlines/>
        <c:numFmt formatCode="#,##0.0_);\(#,##0.0\)" sourceLinked="0"/>
        <c:tickLblPos val="nextTo"/>
        <c:spPr>
          <a:ln>
            <a:solidFill>
              <a:schemeClr val="tx1">
                <a:lumMod val="65000"/>
                <a:lumOff val="35000"/>
              </a:schemeClr>
            </a:solidFill>
          </a:ln>
        </c:spPr>
        <c:txPr>
          <a:bodyPr/>
          <a:lstStyle/>
          <a:p>
            <a:pPr>
              <a:defRPr sz="1100" b="1"/>
            </a:pPr>
            <a:endParaRPr lang="ja-JP"/>
          </a:p>
        </c:txPr>
        <c:crossAx val="92858240"/>
        <c:crosses val="autoZero"/>
        <c:crossBetween val="between"/>
        <c:majorUnit val="10"/>
      </c:valAx>
      <c:spPr>
        <a:solidFill>
          <a:schemeClr val="bg1">
            <a:lumMod val="95000"/>
          </a:schemeClr>
        </a:solidFill>
        <a:ln>
          <a:solidFill>
            <a:schemeClr val="tx1">
              <a:lumMod val="50000"/>
              <a:lumOff val="50000"/>
            </a:schemeClr>
          </a:solidFill>
        </a:ln>
      </c:spPr>
    </c:plotArea>
    <c:plotVisOnly val="1"/>
    <c:dispBlanksAs val="gap"/>
  </c:chart>
  <c:externalData r:id="rId1"/>
</c:chartSpace>
</file>

<file path=ppt/charts/chart30.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t>整形外科受信</a:t>
            </a:r>
          </a:p>
        </c:rich>
      </c:tx>
      <c:layout>
        <c:manualLayout>
          <c:xMode val="edge"/>
          <c:yMode val="edge"/>
          <c:x val="0.20768211369270978"/>
          <c:y val="0.1484255327380461"/>
        </c:manualLayout>
      </c:layout>
    </c:title>
    <c:plotArea>
      <c:layout>
        <c:manualLayout>
          <c:layoutTarget val="inner"/>
          <c:xMode val="edge"/>
          <c:yMode val="edge"/>
          <c:x val="0.17383776823249492"/>
          <c:y val="0.22032386024061615"/>
          <c:w val="0.41088691992461751"/>
          <c:h val="0.65111113618677374"/>
        </c:manualLayout>
      </c:layout>
      <c:barChart>
        <c:barDir val="bar"/>
        <c:grouping val="stacked"/>
        <c:ser>
          <c:idx val="0"/>
          <c:order val="0"/>
          <c:tx>
            <c:strRef>
              <c:f>渡辺データ!$AA$4</c:f>
              <c:strCache>
                <c:ptCount val="1"/>
                <c:pt idx="0">
                  <c:v>2014/7/9</c:v>
                </c:pt>
              </c:strCache>
            </c:strRef>
          </c:tx>
          <c:cat>
            <c:strRef>
              <c:f>渡辺データ!$AB$3:$AC$3</c:f>
              <c:strCache>
                <c:ptCount val="2"/>
                <c:pt idx="0">
                  <c:v>有り</c:v>
                </c:pt>
                <c:pt idx="1">
                  <c:v>無し</c:v>
                </c:pt>
              </c:strCache>
            </c:strRef>
          </c:cat>
          <c:val>
            <c:numRef>
              <c:f>渡辺データ!$AB$4:$AC$4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0-0FDF-4D85-9D43-318AD2F97F5C}"/>
            </c:ext>
          </c:extLst>
        </c:ser>
        <c:ser>
          <c:idx val="1"/>
          <c:order val="1"/>
          <c:tx>
            <c:strRef>
              <c:f>渡辺データ!$AA$5</c:f>
              <c:strCache>
                <c:ptCount val="1"/>
                <c:pt idx="0">
                  <c:v>2014/8/6</c:v>
                </c:pt>
              </c:strCache>
            </c:strRef>
          </c:tx>
          <c:cat>
            <c:strRef>
              <c:f>渡辺データ!$AB$3:$AC$3</c:f>
              <c:strCache>
                <c:ptCount val="2"/>
                <c:pt idx="0">
                  <c:v>有り</c:v>
                </c:pt>
                <c:pt idx="1">
                  <c:v>無し</c:v>
                </c:pt>
              </c:strCache>
            </c:strRef>
          </c:cat>
          <c:val>
            <c:numRef>
              <c:f>渡辺データ!$AB$5:$AC$5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1-0FDF-4D85-9D43-318AD2F97F5C}"/>
            </c:ext>
          </c:extLst>
        </c:ser>
        <c:ser>
          <c:idx val="2"/>
          <c:order val="2"/>
          <c:tx>
            <c:strRef>
              <c:f>渡辺データ!$AA$6</c:f>
              <c:strCache>
                <c:ptCount val="1"/>
                <c:pt idx="0">
                  <c:v>2014/9/1</c:v>
                </c:pt>
              </c:strCache>
            </c:strRef>
          </c:tx>
          <c:cat>
            <c:strRef>
              <c:f>渡辺データ!$AB$3:$AC$3</c:f>
              <c:strCache>
                <c:ptCount val="2"/>
                <c:pt idx="0">
                  <c:v>有り</c:v>
                </c:pt>
                <c:pt idx="1">
                  <c:v>無し</c:v>
                </c:pt>
              </c:strCache>
            </c:strRef>
          </c:cat>
          <c:val>
            <c:numRef>
              <c:f>渡辺データ!$AB$6:$AC$6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2-0FDF-4D85-9D43-318AD2F97F5C}"/>
            </c:ext>
          </c:extLst>
        </c:ser>
        <c:ser>
          <c:idx val="3"/>
          <c:order val="3"/>
          <c:tx>
            <c:strRef>
              <c:f>渡辺データ!$AA$7</c:f>
              <c:strCache>
                <c:ptCount val="1"/>
                <c:pt idx="0">
                  <c:v>2014/10/13</c:v>
                </c:pt>
              </c:strCache>
            </c:strRef>
          </c:tx>
          <c:cat>
            <c:strRef>
              <c:f>渡辺データ!$AB$3:$AC$3</c:f>
              <c:strCache>
                <c:ptCount val="2"/>
                <c:pt idx="0">
                  <c:v>有り</c:v>
                </c:pt>
                <c:pt idx="1">
                  <c:v>無し</c:v>
                </c:pt>
              </c:strCache>
            </c:strRef>
          </c:cat>
          <c:val>
            <c:numRef>
              <c:f>渡辺データ!$AB$7:$AC$7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3-0FDF-4D85-9D43-318AD2F97F5C}"/>
            </c:ext>
          </c:extLst>
        </c:ser>
        <c:ser>
          <c:idx val="4"/>
          <c:order val="4"/>
          <c:tx>
            <c:strRef>
              <c:f>渡辺データ!$AA$8</c:f>
              <c:strCache>
                <c:ptCount val="1"/>
                <c:pt idx="0">
                  <c:v>2014/12/1</c:v>
                </c:pt>
              </c:strCache>
            </c:strRef>
          </c:tx>
          <c:cat>
            <c:strRef>
              <c:f>渡辺データ!$AB$3:$AC$3</c:f>
              <c:strCache>
                <c:ptCount val="2"/>
                <c:pt idx="0">
                  <c:v>有り</c:v>
                </c:pt>
                <c:pt idx="1">
                  <c:v>無し</c:v>
                </c:pt>
              </c:strCache>
            </c:strRef>
          </c:cat>
          <c:val>
            <c:numRef>
              <c:f>渡辺データ!$AB$8:$AC$8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4-0FDF-4D85-9D43-318AD2F97F5C}"/>
            </c:ext>
          </c:extLst>
        </c:ser>
        <c:ser>
          <c:idx val="5"/>
          <c:order val="5"/>
          <c:tx>
            <c:strRef>
              <c:f>渡辺データ!$AA$9</c:f>
              <c:strCache>
                <c:ptCount val="1"/>
                <c:pt idx="0">
                  <c:v>2015/1/5</c:v>
                </c:pt>
              </c:strCache>
            </c:strRef>
          </c:tx>
          <c:cat>
            <c:strRef>
              <c:f>渡辺データ!$AB$3:$AC$3</c:f>
              <c:strCache>
                <c:ptCount val="2"/>
                <c:pt idx="0">
                  <c:v>有り</c:v>
                </c:pt>
                <c:pt idx="1">
                  <c:v>無し</c:v>
                </c:pt>
              </c:strCache>
            </c:strRef>
          </c:cat>
          <c:val>
            <c:numRef>
              <c:f>渡辺データ!$AB$9:$AC$9</c:f>
              <c:numCache>
                <c:formatCode>General</c:formatCode>
                <c:ptCount val="2"/>
              </c:numCache>
            </c:numRef>
          </c:val>
          <c:extLst xmlns:c16r2="http://schemas.microsoft.com/office/drawing/2015/06/chart">
            <c:ext xmlns:c16="http://schemas.microsoft.com/office/drawing/2014/chart" uri="{C3380CC4-5D6E-409C-BE32-E72D297353CC}">
              <c16:uniqueId val="{00000005-0FDF-4D85-9D43-318AD2F97F5C}"/>
            </c:ext>
          </c:extLst>
        </c:ser>
        <c:ser>
          <c:idx val="6"/>
          <c:order val="6"/>
          <c:tx>
            <c:strRef>
              <c:f>渡辺データ!$AA$10</c:f>
              <c:strCache>
                <c:ptCount val="1"/>
                <c:pt idx="0">
                  <c:v>2015/2/9</c:v>
                </c:pt>
              </c:strCache>
            </c:strRef>
          </c:tx>
          <c:spPr>
            <a:solidFill>
              <a:srgbClr val="FF0000"/>
            </a:solidFill>
          </c:spPr>
          <c:cat>
            <c:strRef>
              <c:f>渡辺データ!$AB$3:$AC$3</c:f>
              <c:strCache>
                <c:ptCount val="2"/>
                <c:pt idx="0">
                  <c:v>有り</c:v>
                </c:pt>
                <c:pt idx="1">
                  <c:v>無し</c:v>
                </c:pt>
              </c:strCache>
            </c:strRef>
          </c:cat>
          <c:val>
            <c:numRef>
              <c:f>渡辺データ!$AB$10:$AC$10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6-0FDF-4D85-9D43-318AD2F97F5C}"/>
            </c:ext>
          </c:extLst>
        </c:ser>
        <c:ser>
          <c:idx val="7"/>
          <c:order val="7"/>
          <c:tx>
            <c:strRef>
              <c:f>渡辺データ!$AA$11</c:f>
              <c:strCache>
                <c:ptCount val="1"/>
                <c:pt idx="0">
                  <c:v>2015/9/7</c:v>
                </c:pt>
              </c:strCache>
            </c:strRef>
          </c:tx>
          <c:spPr>
            <a:solidFill>
              <a:srgbClr val="FF0000"/>
            </a:solidFill>
          </c:spPr>
          <c:cat>
            <c:strRef>
              <c:f>渡辺データ!$AB$3:$AC$3</c:f>
              <c:strCache>
                <c:ptCount val="2"/>
                <c:pt idx="0">
                  <c:v>有り</c:v>
                </c:pt>
                <c:pt idx="1">
                  <c:v>無し</c:v>
                </c:pt>
              </c:strCache>
            </c:strRef>
          </c:cat>
          <c:val>
            <c:numRef>
              <c:f>渡辺データ!$AB$11:$AC$11</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7-0FDF-4D85-9D43-318AD2F97F5C}"/>
            </c:ext>
          </c:extLst>
        </c:ser>
        <c:ser>
          <c:idx val="8"/>
          <c:order val="8"/>
          <c:tx>
            <c:strRef>
              <c:f>渡辺データ!$AA$12</c:f>
              <c:strCache>
                <c:ptCount val="1"/>
                <c:pt idx="0">
                  <c:v>2015/10/9</c:v>
                </c:pt>
              </c:strCache>
            </c:strRef>
          </c:tx>
          <c:spPr>
            <a:solidFill>
              <a:srgbClr val="FF0000"/>
            </a:solidFill>
          </c:spPr>
          <c:cat>
            <c:strRef>
              <c:f>渡辺データ!$AB$3:$AC$3</c:f>
              <c:strCache>
                <c:ptCount val="2"/>
                <c:pt idx="0">
                  <c:v>有り</c:v>
                </c:pt>
                <c:pt idx="1">
                  <c:v>無し</c:v>
                </c:pt>
              </c:strCache>
            </c:strRef>
          </c:cat>
          <c:val>
            <c:numRef>
              <c:f>渡辺データ!$AB$12:$AC$12</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8-0FDF-4D85-9D43-318AD2F97F5C}"/>
            </c:ext>
          </c:extLst>
        </c:ser>
        <c:ser>
          <c:idx val="9"/>
          <c:order val="9"/>
          <c:tx>
            <c:strRef>
              <c:f>渡辺データ!$AA$13</c:f>
              <c:strCache>
                <c:ptCount val="1"/>
                <c:pt idx="0">
                  <c:v>2015/11/9</c:v>
                </c:pt>
              </c:strCache>
            </c:strRef>
          </c:tx>
          <c:spPr>
            <a:solidFill>
              <a:srgbClr val="FF0000"/>
            </a:solidFill>
          </c:spPr>
          <c:cat>
            <c:strRef>
              <c:f>渡辺データ!$AB$3:$AC$3</c:f>
              <c:strCache>
                <c:ptCount val="2"/>
                <c:pt idx="0">
                  <c:v>有り</c:v>
                </c:pt>
                <c:pt idx="1">
                  <c:v>無し</c:v>
                </c:pt>
              </c:strCache>
            </c:strRef>
          </c:cat>
          <c:val>
            <c:numRef>
              <c:f>渡辺データ!$AB$13:$AC$13</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9-0FDF-4D85-9D43-318AD2F97F5C}"/>
            </c:ext>
          </c:extLst>
        </c:ser>
        <c:ser>
          <c:idx val="10"/>
          <c:order val="10"/>
          <c:tx>
            <c:strRef>
              <c:f>渡辺データ!$AA$14</c:f>
              <c:strCache>
                <c:ptCount val="1"/>
                <c:pt idx="0">
                  <c:v>2015/12/11</c:v>
                </c:pt>
              </c:strCache>
            </c:strRef>
          </c:tx>
          <c:cat>
            <c:strRef>
              <c:f>渡辺データ!$AB$3:$AC$3</c:f>
              <c:strCache>
                <c:ptCount val="2"/>
                <c:pt idx="0">
                  <c:v>有り</c:v>
                </c:pt>
                <c:pt idx="1">
                  <c:v>無し</c:v>
                </c:pt>
              </c:strCache>
            </c:strRef>
          </c:cat>
          <c:val>
            <c:numRef>
              <c:f>渡辺データ!$AB$14:$AC$14</c:f>
              <c:numCache>
                <c:formatCode>General</c:formatCode>
                <c:ptCount val="2"/>
              </c:numCache>
            </c:numRef>
          </c:val>
          <c:extLst xmlns:c16r2="http://schemas.microsoft.com/office/drawing/2015/06/chart">
            <c:ext xmlns:c16="http://schemas.microsoft.com/office/drawing/2014/chart" uri="{C3380CC4-5D6E-409C-BE32-E72D297353CC}">
              <c16:uniqueId val="{0000000A-0FDF-4D85-9D43-318AD2F97F5C}"/>
            </c:ext>
          </c:extLst>
        </c:ser>
        <c:ser>
          <c:idx val="11"/>
          <c:order val="11"/>
          <c:tx>
            <c:strRef>
              <c:f>渡辺データ!$AA$15</c:f>
              <c:strCache>
                <c:ptCount val="1"/>
                <c:pt idx="0">
                  <c:v>2016/1/8</c:v>
                </c:pt>
              </c:strCache>
            </c:strRef>
          </c:tx>
          <c:cat>
            <c:strRef>
              <c:f>渡辺データ!$AB$3:$AC$3</c:f>
              <c:strCache>
                <c:ptCount val="2"/>
                <c:pt idx="0">
                  <c:v>有り</c:v>
                </c:pt>
                <c:pt idx="1">
                  <c:v>無し</c:v>
                </c:pt>
              </c:strCache>
            </c:strRef>
          </c:cat>
          <c:val>
            <c:numRef>
              <c:f>渡辺データ!$AB$15:$AC$15</c:f>
              <c:numCache>
                <c:formatCode>General</c:formatCode>
                <c:ptCount val="2"/>
              </c:numCache>
            </c:numRef>
          </c:val>
          <c:extLst xmlns:c16r2="http://schemas.microsoft.com/office/drawing/2015/06/chart">
            <c:ext xmlns:c16="http://schemas.microsoft.com/office/drawing/2014/chart" uri="{C3380CC4-5D6E-409C-BE32-E72D297353CC}">
              <c16:uniqueId val="{0000000B-0FDF-4D85-9D43-318AD2F97F5C}"/>
            </c:ext>
          </c:extLst>
        </c:ser>
        <c:ser>
          <c:idx val="12"/>
          <c:order val="12"/>
          <c:tx>
            <c:strRef>
              <c:f>渡辺データ!$AA$16</c:f>
              <c:strCache>
                <c:ptCount val="1"/>
                <c:pt idx="0">
                  <c:v>2016/2/26</c:v>
                </c:pt>
              </c:strCache>
            </c:strRef>
          </c:tx>
          <c:spPr>
            <a:solidFill>
              <a:srgbClr val="FF0000"/>
            </a:solidFill>
          </c:spPr>
          <c:cat>
            <c:strRef>
              <c:f>渡辺データ!$AB$3:$AC$3</c:f>
              <c:strCache>
                <c:ptCount val="2"/>
                <c:pt idx="0">
                  <c:v>有り</c:v>
                </c:pt>
                <c:pt idx="1">
                  <c:v>無し</c:v>
                </c:pt>
              </c:strCache>
            </c:strRef>
          </c:cat>
          <c:val>
            <c:numRef>
              <c:f>渡辺データ!$AB$16:$AC$16</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C-0FDF-4D85-9D43-318AD2F97F5C}"/>
            </c:ext>
          </c:extLst>
        </c:ser>
        <c:ser>
          <c:idx val="13"/>
          <c:order val="13"/>
          <c:tx>
            <c:strRef>
              <c:f>渡辺データ!$AA$17</c:f>
              <c:strCache>
                <c:ptCount val="1"/>
                <c:pt idx="0">
                  <c:v>2016/3/9</c:v>
                </c:pt>
              </c:strCache>
            </c:strRef>
          </c:tx>
          <c:cat>
            <c:strRef>
              <c:f>渡辺データ!$AB$3:$AC$3</c:f>
              <c:strCache>
                <c:ptCount val="2"/>
                <c:pt idx="0">
                  <c:v>有り</c:v>
                </c:pt>
                <c:pt idx="1">
                  <c:v>無し</c:v>
                </c:pt>
              </c:strCache>
            </c:strRef>
          </c:cat>
          <c:val>
            <c:numRef>
              <c:f>渡辺データ!$AB$17:$AC$17</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D-0FDF-4D85-9D43-318AD2F97F5C}"/>
            </c:ext>
          </c:extLst>
        </c:ser>
        <c:ser>
          <c:idx val="14"/>
          <c:order val="14"/>
          <c:tx>
            <c:strRef>
              <c:f>渡辺データ!$AA$18</c:f>
              <c:strCache>
                <c:ptCount val="1"/>
                <c:pt idx="0">
                  <c:v>2016/4/4</c:v>
                </c:pt>
              </c:strCache>
            </c:strRef>
          </c:tx>
          <c:cat>
            <c:strRef>
              <c:f>渡辺データ!$AB$3:$AC$3</c:f>
              <c:strCache>
                <c:ptCount val="2"/>
                <c:pt idx="0">
                  <c:v>有り</c:v>
                </c:pt>
                <c:pt idx="1">
                  <c:v>無し</c:v>
                </c:pt>
              </c:strCache>
            </c:strRef>
          </c:cat>
          <c:val>
            <c:numRef>
              <c:f>渡辺データ!$AB$18:$AC$18</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0E-0FDF-4D85-9D43-318AD2F97F5C}"/>
            </c:ext>
          </c:extLst>
        </c:ser>
        <c:ser>
          <c:idx val="15"/>
          <c:order val="15"/>
          <c:tx>
            <c:strRef>
              <c:f>渡辺データ!$AA$19</c:f>
              <c:strCache>
                <c:ptCount val="1"/>
                <c:pt idx="0">
                  <c:v>2016/5/30</c:v>
                </c:pt>
              </c:strCache>
            </c:strRef>
          </c:tx>
          <c:spPr>
            <a:solidFill>
              <a:srgbClr val="FF0000"/>
            </a:solidFill>
          </c:spPr>
          <c:cat>
            <c:strRef>
              <c:f>渡辺データ!$AB$3:$AC$3</c:f>
              <c:strCache>
                <c:ptCount val="2"/>
                <c:pt idx="0">
                  <c:v>有り</c:v>
                </c:pt>
                <c:pt idx="1">
                  <c:v>無し</c:v>
                </c:pt>
              </c:strCache>
            </c:strRef>
          </c:cat>
          <c:val>
            <c:numRef>
              <c:f>渡辺データ!$AB$19:$AC$19</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0F-0FDF-4D85-9D43-318AD2F97F5C}"/>
            </c:ext>
          </c:extLst>
        </c:ser>
        <c:ser>
          <c:idx val="16"/>
          <c:order val="16"/>
          <c:tx>
            <c:strRef>
              <c:f>渡辺データ!$AA$20</c:f>
              <c:strCache>
                <c:ptCount val="1"/>
                <c:pt idx="0">
                  <c:v>2016/6/6</c:v>
                </c:pt>
              </c:strCache>
            </c:strRef>
          </c:tx>
          <c:spPr>
            <a:solidFill>
              <a:srgbClr val="FF0000"/>
            </a:solidFill>
          </c:spPr>
          <c:cat>
            <c:strRef>
              <c:f>渡辺データ!$AB$3:$AC$3</c:f>
              <c:strCache>
                <c:ptCount val="2"/>
                <c:pt idx="0">
                  <c:v>有り</c:v>
                </c:pt>
                <c:pt idx="1">
                  <c:v>無し</c:v>
                </c:pt>
              </c:strCache>
            </c:strRef>
          </c:cat>
          <c:val>
            <c:numRef>
              <c:f>渡辺データ!$AB$20:$AC$20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0-0FDF-4D85-9D43-318AD2F97F5C}"/>
            </c:ext>
          </c:extLst>
        </c:ser>
        <c:ser>
          <c:idx val="17"/>
          <c:order val="17"/>
          <c:tx>
            <c:strRef>
              <c:f>渡辺データ!$AA$21</c:f>
              <c:strCache>
                <c:ptCount val="1"/>
                <c:pt idx="0">
                  <c:v>2016/8/5</c:v>
                </c:pt>
              </c:strCache>
            </c:strRef>
          </c:tx>
          <c:spPr>
            <a:solidFill>
              <a:srgbClr val="FF0000"/>
            </a:solidFill>
          </c:spPr>
          <c:cat>
            <c:strRef>
              <c:f>渡辺データ!$AB$3:$AC$3</c:f>
              <c:strCache>
                <c:ptCount val="2"/>
                <c:pt idx="0">
                  <c:v>有り</c:v>
                </c:pt>
                <c:pt idx="1">
                  <c:v>無し</c:v>
                </c:pt>
              </c:strCache>
            </c:strRef>
          </c:cat>
          <c:val>
            <c:numRef>
              <c:f>渡辺データ!$AB$21:$AC$21</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1-0FDF-4D85-9D43-318AD2F97F5C}"/>
            </c:ext>
          </c:extLst>
        </c:ser>
        <c:ser>
          <c:idx val="18"/>
          <c:order val="18"/>
          <c:tx>
            <c:strRef>
              <c:f>渡辺データ!$AA$22</c:f>
              <c:strCache>
                <c:ptCount val="1"/>
                <c:pt idx="0">
                  <c:v>2016/9/5</c:v>
                </c:pt>
              </c:strCache>
            </c:strRef>
          </c:tx>
          <c:spPr>
            <a:solidFill>
              <a:srgbClr val="FF0000"/>
            </a:solidFill>
          </c:spPr>
          <c:cat>
            <c:strRef>
              <c:f>渡辺データ!$AB$3:$AC$3</c:f>
              <c:strCache>
                <c:ptCount val="2"/>
                <c:pt idx="0">
                  <c:v>有り</c:v>
                </c:pt>
                <c:pt idx="1">
                  <c:v>無し</c:v>
                </c:pt>
              </c:strCache>
            </c:strRef>
          </c:cat>
          <c:val>
            <c:numRef>
              <c:f>渡辺データ!$AB$22:$AC$22</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2-0FDF-4D85-9D43-318AD2F97F5C}"/>
            </c:ext>
          </c:extLst>
        </c:ser>
        <c:ser>
          <c:idx val="19"/>
          <c:order val="19"/>
          <c:tx>
            <c:strRef>
              <c:f>渡辺データ!$AA$23</c:f>
              <c:strCache>
                <c:ptCount val="1"/>
                <c:pt idx="0">
                  <c:v>2016/10/3</c:v>
                </c:pt>
              </c:strCache>
            </c:strRef>
          </c:tx>
          <c:cat>
            <c:strRef>
              <c:f>渡辺データ!$AB$3:$AC$3</c:f>
              <c:strCache>
                <c:ptCount val="2"/>
                <c:pt idx="0">
                  <c:v>有り</c:v>
                </c:pt>
                <c:pt idx="1">
                  <c:v>無し</c:v>
                </c:pt>
              </c:strCache>
            </c:strRef>
          </c:cat>
          <c:val>
            <c:numRef>
              <c:f>渡辺データ!$AB$23:$AC$23</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3-0FDF-4D85-9D43-318AD2F97F5C}"/>
            </c:ext>
          </c:extLst>
        </c:ser>
        <c:ser>
          <c:idx val="20"/>
          <c:order val="20"/>
          <c:tx>
            <c:strRef>
              <c:f>渡辺データ!$AA$24</c:f>
              <c:strCache>
                <c:ptCount val="1"/>
                <c:pt idx="0">
                  <c:v>2016/11/9</c:v>
                </c:pt>
              </c:strCache>
            </c:strRef>
          </c:tx>
          <c:cat>
            <c:strRef>
              <c:f>渡辺データ!$AB$3:$AC$3</c:f>
              <c:strCache>
                <c:ptCount val="2"/>
                <c:pt idx="0">
                  <c:v>有り</c:v>
                </c:pt>
                <c:pt idx="1">
                  <c:v>無し</c:v>
                </c:pt>
              </c:strCache>
            </c:strRef>
          </c:cat>
          <c:val>
            <c:numRef>
              <c:f>渡辺データ!$AB$24:$AC$24</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4-0FDF-4D85-9D43-318AD2F97F5C}"/>
            </c:ext>
          </c:extLst>
        </c:ser>
        <c:ser>
          <c:idx val="21"/>
          <c:order val="21"/>
          <c:tx>
            <c:strRef>
              <c:f>渡辺データ!$AA$25</c:f>
              <c:strCache>
                <c:ptCount val="1"/>
                <c:pt idx="0">
                  <c:v>2016/12/9</c:v>
                </c:pt>
              </c:strCache>
            </c:strRef>
          </c:tx>
          <c:cat>
            <c:strRef>
              <c:f>渡辺データ!$AB$3:$AC$3</c:f>
              <c:strCache>
                <c:ptCount val="2"/>
                <c:pt idx="0">
                  <c:v>有り</c:v>
                </c:pt>
                <c:pt idx="1">
                  <c:v>無し</c:v>
                </c:pt>
              </c:strCache>
            </c:strRef>
          </c:cat>
          <c:val>
            <c:numRef>
              <c:f>渡辺データ!$AB$25:$AC$25</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5-0FDF-4D85-9D43-318AD2F97F5C}"/>
            </c:ext>
          </c:extLst>
        </c:ser>
        <c:ser>
          <c:idx val="22"/>
          <c:order val="22"/>
          <c:tx>
            <c:strRef>
              <c:f>渡辺データ!$AA$26</c:f>
              <c:strCache>
                <c:ptCount val="1"/>
                <c:pt idx="0">
                  <c:v>2017/1/10</c:v>
                </c:pt>
              </c:strCache>
            </c:strRef>
          </c:tx>
          <c:cat>
            <c:strRef>
              <c:f>渡辺データ!$AB$3:$AC$3</c:f>
              <c:strCache>
                <c:ptCount val="2"/>
                <c:pt idx="0">
                  <c:v>有り</c:v>
                </c:pt>
                <c:pt idx="1">
                  <c:v>無し</c:v>
                </c:pt>
              </c:strCache>
            </c:strRef>
          </c:cat>
          <c:val>
            <c:numRef>
              <c:f>渡辺データ!$AB$26:$AC$26</c:f>
              <c:numCache>
                <c:formatCode>General</c:formatCode>
                <c:ptCount val="2"/>
                <c:pt idx="1">
                  <c:v>1</c:v>
                </c:pt>
              </c:numCache>
            </c:numRef>
          </c:val>
          <c:extLst xmlns:c16r2="http://schemas.microsoft.com/office/drawing/2015/06/chart">
            <c:ext xmlns:c16="http://schemas.microsoft.com/office/drawing/2014/chart" uri="{C3380CC4-5D6E-409C-BE32-E72D297353CC}">
              <c16:uniqueId val="{00000016-0FDF-4D85-9D43-318AD2F97F5C}"/>
            </c:ext>
          </c:extLst>
        </c:ser>
        <c:ser>
          <c:idx val="23"/>
          <c:order val="23"/>
          <c:tx>
            <c:strRef>
              <c:f>渡辺データ!$AA$27</c:f>
              <c:strCache>
                <c:ptCount val="1"/>
                <c:pt idx="0">
                  <c:v>2017/2/8</c:v>
                </c:pt>
              </c:strCache>
            </c:strRef>
          </c:tx>
          <c:spPr>
            <a:solidFill>
              <a:srgbClr val="FF0000"/>
            </a:solidFill>
          </c:spPr>
          <c:cat>
            <c:strRef>
              <c:f>渡辺データ!$AB$3:$AC$3</c:f>
              <c:strCache>
                <c:ptCount val="2"/>
                <c:pt idx="0">
                  <c:v>有り</c:v>
                </c:pt>
                <c:pt idx="1">
                  <c:v>無し</c:v>
                </c:pt>
              </c:strCache>
            </c:strRef>
          </c:cat>
          <c:val>
            <c:numRef>
              <c:f>渡辺データ!$AB$27:$AC$27</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7-0FDF-4D85-9D43-318AD2F97F5C}"/>
            </c:ext>
          </c:extLst>
        </c:ser>
        <c:ser>
          <c:idx val="24"/>
          <c:order val="24"/>
          <c:tx>
            <c:strRef>
              <c:f>渡辺データ!$AA$28</c:f>
              <c:strCache>
                <c:ptCount val="1"/>
                <c:pt idx="0">
                  <c:v>2017/3/8</c:v>
                </c:pt>
              </c:strCache>
            </c:strRef>
          </c:tx>
          <c:spPr>
            <a:solidFill>
              <a:srgbClr val="FF0000"/>
            </a:solidFill>
          </c:spPr>
          <c:cat>
            <c:strRef>
              <c:f>渡辺データ!$AB$3:$AC$3</c:f>
              <c:strCache>
                <c:ptCount val="2"/>
                <c:pt idx="0">
                  <c:v>有り</c:v>
                </c:pt>
                <c:pt idx="1">
                  <c:v>無し</c:v>
                </c:pt>
              </c:strCache>
            </c:strRef>
          </c:cat>
          <c:val>
            <c:numRef>
              <c:f>渡辺データ!$AB$28:$AC$28</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8-0FDF-4D85-9D43-318AD2F97F5C}"/>
            </c:ext>
          </c:extLst>
        </c:ser>
        <c:ser>
          <c:idx val="25"/>
          <c:order val="25"/>
          <c:tx>
            <c:strRef>
              <c:f>渡辺データ!$AA$29</c:f>
              <c:strCache>
                <c:ptCount val="1"/>
                <c:pt idx="0">
                  <c:v>2017/4/7</c:v>
                </c:pt>
              </c:strCache>
            </c:strRef>
          </c:tx>
          <c:spPr>
            <a:solidFill>
              <a:srgbClr val="FF0000"/>
            </a:solidFill>
          </c:spPr>
          <c:cat>
            <c:strRef>
              <c:f>渡辺データ!$AB$3:$AC$3</c:f>
              <c:strCache>
                <c:ptCount val="2"/>
                <c:pt idx="0">
                  <c:v>有り</c:v>
                </c:pt>
                <c:pt idx="1">
                  <c:v>無し</c:v>
                </c:pt>
              </c:strCache>
            </c:strRef>
          </c:cat>
          <c:val>
            <c:numRef>
              <c:f>渡辺データ!$AB$29:$AC$29</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9-0FDF-4D85-9D43-318AD2F97F5C}"/>
            </c:ext>
          </c:extLst>
        </c:ser>
        <c:ser>
          <c:idx val="26"/>
          <c:order val="26"/>
          <c:tx>
            <c:strRef>
              <c:f>渡辺データ!$AA$30</c:f>
              <c:strCache>
                <c:ptCount val="1"/>
                <c:pt idx="0">
                  <c:v>2017/5/12</c:v>
                </c:pt>
              </c:strCache>
            </c:strRef>
          </c:tx>
          <c:spPr>
            <a:solidFill>
              <a:srgbClr val="FF0000"/>
            </a:solidFill>
          </c:spPr>
          <c:cat>
            <c:strRef>
              <c:f>渡辺データ!$AB$3:$AC$3</c:f>
              <c:strCache>
                <c:ptCount val="2"/>
                <c:pt idx="0">
                  <c:v>有り</c:v>
                </c:pt>
                <c:pt idx="1">
                  <c:v>無し</c:v>
                </c:pt>
              </c:strCache>
            </c:strRef>
          </c:cat>
          <c:val>
            <c:numRef>
              <c:f>渡辺データ!$AB$30:$AC$30</c:f>
              <c:numCache>
                <c:formatCode>General</c:formatCode>
                <c:ptCount val="2"/>
                <c:pt idx="0">
                  <c:v>1</c:v>
                </c:pt>
              </c:numCache>
            </c:numRef>
          </c:val>
          <c:extLst xmlns:c16r2="http://schemas.microsoft.com/office/drawing/2015/06/chart">
            <c:ext xmlns:c16="http://schemas.microsoft.com/office/drawing/2014/chart" uri="{C3380CC4-5D6E-409C-BE32-E72D297353CC}">
              <c16:uniqueId val="{0000001A-0FDF-4D85-9D43-318AD2F97F5C}"/>
            </c:ext>
          </c:extLst>
        </c:ser>
        <c:dLbls/>
        <c:gapWidth val="55"/>
        <c:overlap val="100"/>
        <c:axId val="100513664"/>
        <c:axId val="100515200"/>
      </c:barChart>
      <c:catAx>
        <c:axId val="100513664"/>
        <c:scaling>
          <c:orientation val="minMax"/>
        </c:scaling>
        <c:axPos val="l"/>
        <c:numFmt formatCode="General" sourceLinked="1"/>
        <c:majorTickMark val="none"/>
        <c:tickLblPos val="nextTo"/>
        <c:crossAx val="100515200"/>
        <c:crosses val="autoZero"/>
        <c:auto val="1"/>
        <c:lblAlgn val="ctr"/>
        <c:lblOffset val="100"/>
      </c:catAx>
      <c:valAx>
        <c:axId val="100515200"/>
        <c:scaling>
          <c:orientation val="minMax"/>
        </c:scaling>
        <c:axPos val="b"/>
        <c:majorGridlines/>
        <c:numFmt formatCode="General" sourceLinked="1"/>
        <c:majorTickMark val="none"/>
        <c:tickLblPos val="nextTo"/>
        <c:crossAx val="100513664"/>
        <c:crosses val="autoZero"/>
        <c:crossBetween val="between"/>
      </c:valAx>
      <c:spPr>
        <a:solidFill>
          <a:schemeClr val="bg1">
            <a:lumMod val="95000"/>
          </a:schemeClr>
        </a:solidFill>
        <a:ln>
          <a:solidFill>
            <a:schemeClr val="tx1">
              <a:lumMod val="50000"/>
              <a:lumOff val="50000"/>
            </a:schemeClr>
          </a:solidFill>
        </a:ln>
      </c:spPr>
    </c:plotArea>
    <c:legend>
      <c:legendPos val="r"/>
      <c:legendEntry>
        <c:idx val="9"/>
        <c:txPr>
          <a:bodyPr/>
          <a:lstStyle/>
          <a:p>
            <a:pPr>
              <a:defRPr sz="800" b="0" u="sng"/>
            </a:pPr>
            <a:endParaRPr lang="ja-JP"/>
          </a:p>
        </c:txPr>
      </c:legendEntry>
      <c:legendEntry>
        <c:idx val="12"/>
        <c:txPr>
          <a:bodyPr/>
          <a:lstStyle/>
          <a:p>
            <a:pPr>
              <a:defRPr sz="800" b="0" u="sng"/>
            </a:pPr>
            <a:endParaRPr lang="ja-JP"/>
          </a:p>
        </c:txPr>
      </c:legendEntry>
      <c:legendEntry>
        <c:idx val="15"/>
        <c:txPr>
          <a:bodyPr/>
          <a:lstStyle/>
          <a:p>
            <a:pPr>
              <a:defRPr sz="800" b="0" u="sng"/>
            </a:pPr>
            <a:endParaRPr lang="ja-JP"/>
          </a:p>
        </c:txPr>
      </c:legendEntry>
      <c:legendEntry>
        <c:idx val="16"/>
        <c:txPr>
          <a:bodyPr/>
          <a:lstStyle/>
          <a:p>
            <a:pPr>
              <a:defRPr sz="800" b="0" u="sng"/>
            </a:pPr>
            <a:endParaRPr lang="ja-JP"/>
          </a:p>
        </c:txPr>
      </c:legendEntry>
      <c:legendEntry>
        <c:idx val="17"/>
        <c:txPr>
          <a:bodyPr/>
          <a:lstStyle/>
          <a:p>
            <a:pPr>
              <a:defRPr sz="800" b="0" u="sng"/>
            </a:pPr>
            <a:endParaRPr lang="ja-JP"/>
          </a:p>
        </c:txPr>
      </c:legendEntry>
      <c:legendEntry>
        <c:idx val="18"/>
        <c:txPr>
          <a:bodyPr/>
          <a:lstStyle/>
          <a:p>
            <a:pPr>
              <a:defRPr sz="800" b="0" u="sng"/>
            </a:pPr>
            <a:endParaRPr lang="ja-JP"/>
          </a:p>
        </c:txPr>
      </c:legendEntry>
      <c:legendEntry>
        <c:idx val="6"/>
        <c:txPr>
          <a:bodyPr/>
          <a:lstStyle/>
          <a:p>
            <a:pPr>
              <a:defRPr sz="800" b="0" u="sng"/>
            </a:pPr>
            <a:endParaRPr lang="ja-JP"/>
          </a:p>
        </c:txPr>
      </c:legendEntry>
      <c:legendEntry>
        <c:idx val="7"/>
        <c:txPr>
          <a:bodyPr/>
          <a:lstStyle/>
          <a:p>
            <a:pPr>
              <a:defRPr sz="800" b="0" u="sng"/>
            </a:pPr>
            <a:endParaRPr lang="ja-JP"/>
          </a:p>
        </c:txPr>
      </c:legendEntry>
      <c:legendEntry>
        <c:idx val="8"/>
        <c:txPr>
          <a:bodyPr/>
          <a:lstStyle/>
          <a:p>
            <a:pPr>
              <a:defRPr sz="800" b="0" u="sng"/>
            </a:pPr>
            <a:endParaRPr lang="ja-JP"/>
          </a:p>
        </c:txPr>
      </c:legendEntry>
      <c:legendEntry>
        <c:idx val="23"/>
        <c:txPr>
          <a:bodyPr/>
          <a:lstStyle/>
          <a:p>
            <a:pPr>
              <a:defRPr sz="800" b="0" u="sng"/>
            </a:pPr>
            <a:endParaRPr lang="ja-JP"/>
          </a:p>
        </c:txPr>
      </c:legendEntry>
      <c:legendEntry>
        <c:idx val="24"/>
        <c:txPr>
          <a:bodyPr/>
          <a:lstStyle/>
          <a:p>
            <a:pPr>
              <a:defRPr sz="800" b="0" u="sng"/>
            </a:pPr>
            <a:endParaRPr lang="ja-JP"/>
          </a:p>
        </c:txPr>
      </c:legendEntry>
      <c:legendEntry>
        <c:idx val="25"/>
        <c:txPr>
          <a:bodyPr/>
          <a:lstStyle/>
          <a:p>
            <a:pPr>
              <a:defRPr sz="800" b="0" u="sng"/>
            </a:pPr>
            <a:endParaRPr lang="ja-JP"/>
          </a:p>
        </c:txPr>
      </c:legendEntry>
      <c:legendEntry>
        <c:idx val="26"/>
        <c:txPr>
          <a:bodyPr/>
          <a:lstStyle/>
          <a:p>
            <a:pPr>
              <a:defRPr sz="800" b="0" u="sng"/>
            </a:pPr>
            <a:endParaRPr lang="ja-JP"/>
          </a:p>
        </c:txPr>
      </c:legendEntry>
      <c:layout>
        <c:manualLayout>
          <c:xMode val="edge"/>
          <c:yMode val="edge"/>
          <c:x val="0.60780331629749396"/>
          <c:y val="0.21638592895321512"/>
          <c:w val="0.21720774296723783"/>
          <c:h val="0.66783611048533909"/>
        </c:manualLayout>
      </c:layout>
      <c:txPr>
        <a:bodyPr/>
        <a:lstStyle/>
        <a:p>
          <a:pPr>
            <a:defRPr sz="800" b="0"/>
          </a:pPr>
          <a:endParaRPr lang="ja-JP"/>
        </a:p>
      </c:txPr>
    </c:legend>
    <c:plotVisOnly val="1"/>
    <c:dispBlanksAs val="gap"/>
  </c:chart>
  <c:txPr>
    <a:bodyPr/>
    <a:lstStyle/>
    <a:p>
      <a:pPr>
        <a:defRPr sz="1100" b="1"/>
      </a:pPr>
      <a:endParaRPr lang="ja-JP"/>
    </a:p>
  </c:txPr>
  <c:externalData r:id="rId1"/>
</c:chartSpace>
</file>

<file path=ppt/charts/chart31.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800" b="1" dirty="0">
                <a:solidFill>
                  <a:schemeClr val="tx1"/>
                </a:solidFill>
              </a:rPr>
              <a:t>β2MG</a:t>
            </a:r>
            <a:r>
              <a:rPr lang="ja-JP" altLang="en-US" sz="1600" b="1" dirty="0">
                <a:solidFill>
                  <a:schemeClr val="tx1"/>
                </a:solidFill>
              </a:rPr>
              <a:t>　</a:t>
            </a:r>
          </a:p>
        </c:rich>
      </c:tx>
      <c:layout/>
      <c:spPr>
        <a:noFill/>
        <a:ln>
          <a:noFill/>
        </a:ln>
        <a:effectLst/>
      </c:spPr>
    </c:title>
    <c:plotArea>
      <c:layout>
        <c:manualLayout>
          <c:layoutTarget val="inner"/>
          <c:xMode val="edge"/>
          <c:yMode val="edge"/>
          <c:x val="6.4488091374426876E-2"/>
          <c:y val="9.1764561450412674E-2"/>
          <c:w val="0.90376597231210665"/>
          <c:h val="0.70605402900891601"/>
        </c:manualLayout>
      </c:layout>
      <c:lineChart>
        <c:grouping val="standard"/>
        <c:ser>
          <c:idx val="0"/>
          <c:order val="0"/>
          <c:tx>
            <c:strRef>
              <c:f>渡辺データ!$B$2</c:f>
              <c:strCache>
                <c:ptCount val="1"/>
                <c:pt idx="0">
                  <c:v>Pre</c:v>
                </c:pt>
              </c:strCache>
            </c:strRef>
          </c:tx>
          <c:spPr>
            <a:ln w="28575" cap="rnd">
              <a:solidFill>
                <a:schemeClr val="accent1"/>
              </a:solidFill>
              <a:round/>
            </a:ln>
            <a:effectLst/>
          </c:spPr>
          <c:marker>
            <c:symbol val="circle"/>
            <c:size val="2"/>
          </c:marker>
          <c:cat>
            <c:strRef>
              <c:f>渡辺データ!$A$3:$A$108</c:f>
              <c:strCache>
                <c:ptCount val="106"/>
                <c:pt idx="0">
                  <c:v>1998/1/6</c:v>
                </c:pt>
                <c:pt idx="1">
                  <c:v>1998/4/7</c:v>
                </c:pt>
                <c:pt idx="2">
                  <c:v>1998/7/6</c:v>
                </c:pt>
                <c:pt idx="3">
                  <c:v>1998/10/2</c:v>
                </c:pt>
                <c:pt idx="4">
                  <c:v>1999/1/11</c:v>
                </c:pt>
                <c:pt idx="5">
                  <c:v>1994/4/12</c:v>
                </c:pt>
                <c:pt idx="6">
                  <c:v>1999/7/5</c:v>
                </c:pt>
                <c:pt idx="7">
                  <c:v>1999/10/4</c:v>
                </c:pt>
                <c:pt idx="8">
                  <c:v>2000/1/7</c:v>
                </c:pt>
                <c:pt idx="9">
                  <c:v>2000/4/11</c:v>
                </c:pt>
                <c:pt idx="10">
                  <c:v>200/7/4</c:v>
                </c:pt>
                <c:pt idx="11">
                  <c:v>2000/10/3</c:v>
                </c:pt>
                <c:pt idx="12">
                  <c:v>2001/1/6</c:v>
                </c:pt>
                <c:pt idx="13">
                  <c:v>2001/4/10</c:v>
                </c:pt>
                <c:pt idx="14">
                  <c:v>2001/7/3</c:v>
                </c:pt>
                <c:pt idx="15">
                  <c:v>2001/10/2</c:v>
                </c:pt>
                <c:pt idx="16">
                  <c:v>2002/1/7</c:v>
                </c:pt>
                <c:pt idx="17">
                  <c:v>2002/4/1</c:v>
                </c:pt>
                <c:pt idx="18">
                  <c:v>2002/7/8</c:v>
                </c:pt>
                <c:pt idx="19">
                  <c:v>2002/10/8</c:v>
                </c:pt>
                <c:pt idx="20">
                  <c:v>2003/1/7</c:v>
                </c:pt>
                <c:pt idx="21">
                  <c:v>2003//2/4</c:v>
                </c:pt>
                <c:pt idx="22">
                  <c:v>2003/3/4</c:v>
                </c:pt>
                <c:pt idx="23">
                  <c:v>2003/4/8</c:v>
                </c:pt>
                <c:pt idx="24">
                  <c:v>2003/6/10</c:v>
                </c:pt>
                <c:pt idx="25">
                  <c:v>2003/7/8</c:v>
                </c:pt>
                <c:pt idx="26">
                  <c:v>2003/8/26</c:v>
                </c:pt>
                <c:pt idx="27">
                  <c:v>2003/9/24</c:v>
                </c:pt>
                <c:pt idx="28">
                  <c:v>2003/10/7</c:v>
                </c:pt>
                <c:pt idx="29">
                  <c:v>2003/12/2</c:v>
                </c:pt>
                <c:pt idx="30">
                  <c:v>2004/1/8</c:v>
                </c:pt>
                <c:pt idx="31">
                  <c:v>2004/2/3</c:v>
                </c:pt>
                <c:pt idx="32">
                  <c:v>2004/4/6</c:v>
                </c:pt>
                <c:pt idx="33">
                  <c:v>2004/7/6</c:v>
                </c:pt>
                <c:pt idx="34">
                  <c:v>2004/10/5</c:v>
                </c:pt>
                <c:pt idx="35">
                  <c:v>2005/1/11</c:v>
                </c:pt>
                <c:pt idx="36">
                  <c:v>2005/4/12</c:v>
                </c:pt>
                <c:pt idx="37">
                  <c:v>2005/7/5</c:v>
                </c:pt>
                <c:pt idx="38">
                  <c:v>2005/10/4</c:v>
                </c:pt>
                <c:pt idx="39">
                  <c:v>20061/10</c:v>
                </c:pt>
                <c:pt idx="40">
                  <c:v>2006/4/4</c:v>
                </c:pt>
                <c:pt idx="41">
                  <c:v>2006/7/4</c:v>
                </c:pt>
                <c:pt idx="42">
                  <c:v>2006/10/3</c:v>
                </c:pt>
                <c:pt idx="43">
                  <c:v>2007/1/9</c:v>
                </c:pt>
                <c:pt idx="44">
                  <c:v>2007/4/3</c:v>
                </c:pt>
                <c:pt idx="45">
                  <c:v>2007/7/3</c:v>
                </c:pt>
                <c:pt idx="46">
                  <c:v>2007/10/2</c:v>
                </c:pt>
                <c:pt idx="47">
                  <c:v>2008/1/4</c:v>
                </c:pt>
                <c:pt idx="48">
                  <c:v>2008/4/8</c:v>
                </c:pt>
                <c:pt idx="49">
                  <c:v>2008/7/8</c:v>
                </c:pt>
                <c:pt idx="50">
                  <c:v>2008/10/7</c:v>
                </c:pt>
                <c:pt idx="51">
                  <c:v>2009/1/6</c:v>
                </c:pt>
                <c:pt idx="52">
                  <c:v>2009/4/7</c:v>
                </c:pt>
                <c:pt idx="53">
                  <c:v>2009/7/7</c:v>
                </c:pt>
                <c:pt idx="54">
                  <c:v>2009/10/27</c:v>
                </c:pt>
                <c:pt idx="55">
                  <c:v>2010/1/6</c:v>
                </c:pt>
                <c:pt idx="56">
                  <c:v>2010/4/6</c:v>
                </c:pt>
                <c:pt idx="57">
                  <c:v>2010/7/5</c:v>
                </c:pt>
                <c:pt idx="58">
                  <c:v>2010/10/4</c:v>
                </c:pt>
                <c:pt idx="59">
                  <c:v>2011/1/11</c:v>
                </c:pt>
                <c:pt idx="60">
                  <c:v>2011/4/11</c:v>
                </c:pt>
                <c:pt idx="61">
                  <c:v>2011/7/4</c:v>
                </c:pt>
                <c:pt idx="62">
                  <c:v>2011/10/4</c:v>
                </c:pt>
                <c:pt idx="63">
                  <c:v>2012/1/10</c:v>
                </c:pt>
                <c:pt idx="64">
                  <c:v>2012/4/10</c:v>
                </c:pt>
                <c:pt idx="65">
                  <c:v>2012/7/3</c:v>
                </c:pt>
                <c:pt idx="66">
                  <c:v>2012/10/9</c:v>
                </c:pt>
                <c:pt idx="67">
                  <c:v>2013/1/7</c:v>
                </c:pt>
                <c:pt idx="68">
                  <c:v>2013/4/8</c:v>
                </c:pt>
                <c:pt idx="69">
                  <c:v>2013/7/8</c:v>
                </c:pt>
                <c:pt idx="70">
                  <c:v>2013/10/7</c:v>
                </c:pt>
                <c:pt idx="71">
                  <c:v>2014/1/6</c:v>
                </c:pt>
                <c:pt idx="72">
                  <c:v>2014/4/7</c:v>
                </c:pt>
                <c:pt idx="73">
                  <c:v>2014/6/2</c:v>
                </c:pt>
                <c:pt idx="74">
                  <c:v>2014/7/7</c:v>
                </c:pt>
                <c:pt idx="75">
                  <c:v>2014/8/4</c:v>
                </c:pt>
                <c:pt idx="76">
                  <c:v>2014/9/8</c:v>
                </c:pt>
                <c:pt idx="77">
                  <c:v>2014/10/6</c:v>
                </c:pt>
                <c:pt idx="78">
                  <c:v>2014/11/4</c:v>
                </c:pt>
                <c:pt idx="79">
                  <c:v>2014/12/8</c:v>
                </c:pt>
                <c:pt idx="80">
                  <c:v>2015/1/5</c:v>
                </c:pt>
                <c:pt idx="81">
                  <c:v>2015/2/9</c:v>
                </c:pt>
                <c:pt idx="82">
                  <c:v>2015/3/9</c:v>
                </c:pt>
                <c:pt idx="83">
                  <c:v>2015/5/7</c:v>
                </c:pt>
                <c:pt idx="84">
                  <c:v>2015/6/8</c:v>
                </c:pt>
                <c:pt idx="85">
                  <c:v>2015/7/6</c:v>
                </c:pt>
                <c:pt idx="86">
                  <c:v>2015/8/3</c:v>
                </c:pt>
                <c:pt idx="87">
                  <c:v>2015/9/7</c:v>
                </c:pt>
                <c:pt idx="88">
                  <c:v>2015/10/5</c:v>
                </c:pt>
                <c:pt idx="89">
                  <c:v>2015/11/9</c:v>
                </c:pt>
                <c:pt idx="90">
                  <c:v>2015/12/7</c:v>
                </c:pt>
                <c:pt idx="91">
                  <c:v>2016/1/4</c:v>
                </c:pt>
                <c:pt idx="92">
                  <c:v>2016/2/8</c:v>
                </c:pt>
                <c:pt idx="93">
                  <c:v>2016/3/7</c:v>
                </c:pt>
                <c:pt idx="94">
                  <c:v>2016/5/23</c:v>
                </c:pt>
                <c:pt idx="95">
                  <c:v>2016/6/6</c:v>
                </c:pt>
                <c:pt idx="96">
                  <c:v>2016/8/8</c:v>
                </c:pt>
                <c:pt idx="97">
                  <c:v>2016/9/5</c:v>
                </c:pt>
                <c:pt idx="98">
                  <c:v>2016/10/3</c:v>
                </c:pt>
                <c:pt idx="99">
                  <c:v>2016/11/7</c:v>
                </c:pt>
                <c:pt idx="100">
                  <c:v>2016/12/5</c:v>
                </c:pt>
                <c:pt idx="101">
                  <c:v>2017/1/10</c:v>
                </c:pt>
                <c:pt idx="102">
                  <c:v>2017/2/6</c:v>
                </c:pt>
                <c:pt idx="103">
                  <c:v>2017/3/6</c:v>
                </c:pt>
                <c:pt idx="104">
                  <c:v>2017/4/3</c:v>
                </c:pt>
                <c:pt idx="105">
                  <c:v>2017/5/8</c:v>
                </c:pt>
              </c:strCache>
            </c:strRef>
          </c:cat>
          <c:val>
            <c:numRef>
              <c:f>渡辺データ!$B$3:$B$108</c:f>
              <c:numCache>
                <c:formatCode>0.0_ </c:formatCode>
                <c:ptCount val="106"/>
                <c:pt idx="0">
                  <c:v>41.5</c:v>
                </c:pt>
                <c:pt idx="1">
                  <c:v>53.2</c:v>
                </c:pt>
                <c:pt idx="2">
                  <c:v>44.5</c:v>
                </c:pt>
                <c:pt idx="3">
                  <c:v>38.4</c:v>
                </c:pt>
                <c:pt idx="4">
                  <c:v>40</c:v>
                </c:pt>
                <c:pt idx="5">
                  <c:v>42.1</c:v>
                </c:pt>
                <c:pt idx="6">
                  <c:v>41</c:v>
                </c:pt>
                <c:pt idx="7">
                  <c:v>47.6</c:v>
                </c:pt>
                <c:pt idx="8">
                  <c:v>40.4</c:v>
                </c:pt>
                <c:pt idx="9">
                  <c:v>40.5</c:v>
                </c:pt>
                <c:pt idx="10">
                  <c:v>36.200000000000003</c:v>
                </c:pt>
                <c:pt idx="11">
                  <c:v>37.200000000000003</c:v>
                </c:pt>
                <c:pt idx="12">
                  <c:v>35.5</c:v>
                </c:pt>
                <c:pt idx="13">
                  <c:v>38.200000000000003</c:v>
                </c:pt>
                <c:pt idx="14">
                  <c:v>32.5</c:v>
                </c:pt>
                <c:pt idx="15">
                  <c:v>37.200000000000003</c:v>
                </c:pt>
                <c:pt idx="16">
                  <c:v>40.800000000000004</c:v>
                </c:pt>
                <c:pt idx="17">
                  <c:v>38.200000000000003</c:v>
                </c:pt>
                <c:pt idx="18">
                  <c:v>32.300000000000004</c:v>
                </c:pt>
                <c:pt idx="19">
                  <c:v>34.6</c:v>
                </c:pt>
                <c:pt idx="20">
                  <c:v>40</c:v>
                </c:pt>
                <c:pt idx="21">
                  <c:v>35.700000000000003</c:v>
                </c:pt>
                <c:pt idx="22">
                  <c:v>33.200000000000003</c:v>
                </c:pt>
                <c:pt idx="23">
                  <c:v>31.4</c:v>
                </c:pt>
                <c:pt idx="24">
                  <c:v>31.2</c:v>
                </c:pt>
                <c:pt idx="25">
                  <c:v>33.6</c:v>
                </c:pt>
                <c:pt idx="26">
                  <c:v>31.5</c:v>
                </c:pt>
                <c:pt idx="27">
                  <c:v>31.2</c:v>
                </c:pt>
                <c:pt idx="28">
                  <c:v>34.9</c:v>
                </c:pt>
                <c:pt idx="29">
                  <c:v>36.6</c:v>
                </c:pt>
                <c:pt idx="30">
                  <c:v>31.6</c:v>
                </c:pt>
                <c:pt idx="31">
                  <c:v>40.1</c:v>
                </c:pt>
                <c:pt idx="32">
                  <c:v>33</c:v>
                </c:pt>
                <c:pt idx="33">
                  <c:v>31.6</c:v>
                </c:pt>
                <c:pt idx="34">
                  <c:v>32.4</c:v>
                </c:pt>
                <c:pt idx="35">
                  <c:v>30.7</c:v>
                </c:pt>
                <c:pt idx="36">
                  <c:v>31.7</c:v>
                </c:pt>
                <c:pt idx="37">
                  <c:v>41.6</c:v>
                </c:pt>
                <c:pt idx="38">
                  <c:v>32</c:v>
                </c:pt>
                <c:pt idx="39">
                  <c:v>28.4</c:v>
                </c:pt>
                <c:pt idx="40">
                  <c:v>30.3</c:v>
                </c:pt>
                <c:pt idx="41">
                  <c:v>30.2</c:v>
                </c:pt>
                <c:pt idx="42">
                  <c:v>29.8</c:v>
                </c:pt>
                <c:pt idx="43">
                  <c:v>31.9</c:v>
                </c:pt>
                <c:pt idx="44">
                  <c:v>28.1</c:v>
                </c:pt>
                <c:pt idx="45">
                  <c:v>28.3</c:v>
                </c:pt>
                <c:pt idx="46">
                  <c:v>26.3</c:v>
                </c:pt>
                <c:pt idx="47">
                  <c:v>27.8</c:v>
                </c:pt>
                <c:pt idx="48">
                  <c:v>29.1</c:v>
                </c:pt>
                <c:pt idx="49">
                  <c:v>26.2</c:v>
                </c:pt>
                <c:pt idx="50">
                  <c:v>28.6</c:v>
                </c:pt>
                <c:pt idx="51">
                  <c:v>29.2</c:v>
                </c:pt>
                <c:pt idx="52">
                  <c:v>25.9</c:v>
                </c:pt>
                <c:pt idx="53">
                  <c:v>43.8</c:v>
                </c:pt>
                <c:pt idx="54">
                  <c:v>26.5</c:v>
                </c:pt>
                <c:pt idx="55">
                  <c:v>29.4</c:v>
                </c:pt>
                <c:pt idx="56">
                  <c:v>26</c:v>
                </c:pt>
                <c:pt idx="57">
                  <c:v>30.6</c:v>
                </c:pt>
                <c:pt idx="58">
                  <c:v>27.4</c:v>
                </c:pt>
                <c:pt idx="59">
                  <c:v>25.7</c:v>
                </c:pt>
                <c:pt idx="60">
                  <c:v>25.6</c:v>
                </c:pt>
                <c:pt idx="61">
                  <c:v>26.6</c:v>
                </c:pt>
                <c:pt idx="62">
                  <c:v>23.2</c:v>
                </c:pt>
                <c:pt idx="63">
                  <c:v>24.3</c:v>
                </c:pt>
                <c:pt idx="64">
                  <c:v>21.4</c:v>
                </c:pt>
                <c:pt idx="65">
                  <c:v>24.5</c:v>
                </c:pt>
                <c:pt idx="66">
                  <c:v>26</c:v>
                </c:pt>
                <c:pt idx="67">
                  <c:v>25</c:v>
                </c:pt>
                <c:pt idx="68">
                  <c:v>23.6</c:v>
                </c:pt>
                <c:pt idx="69">
                  <c:v>22.7</c:v>
                </c:pt>
                <c:pt idx="70">
                  <c:v>24.8</c:v>
                </c:pt>
                <c:pt idx="71">
                  <c:v>20.6</c:v>
                </c:pt>
                <c:pt idx="72">
                  <c:v>23.1</c:v>
                </c:pt>
                <c:pt idx="73">
                  <c:v>21.4</c:v>
                </c:pt>
                <c:pt idx="74">
                  <c:v>20.399999999999999</c:v>
                </c:pt>
                <c:pt idx="75">
                  <c:v>22.7</c:v>
                </c:pt>
                <c:pt idx="76">
                  <c:v>25</c:v>
                </c:pt>
                <c:pt idx="77">
                  <c:v>23.3</c:v>
                </c:pt>
                <c:pt idx="78">
                  <c:v>21.9</c:v>
                </c:pt>
                <c:pt idx="79">
                  <c:v>22.6</c:v>
                </c:pt>
                <c:pt idx="80">
                  <c:v>22.3</c:v>
                </c:pt>
                <c:pt idx="81">
                  <c:v>29</c:v>
                </c:pt>
                <c:pt idx="82">
                  <c:v>22</c:v>
                </c:pt>
                <c:pt idx="83">
                  <c:v>24.9</c:v>
                </c:pt>
                <c:pt idx="84">
                  <c:v>23.9</c:v>
                </c:pt>
                <c:pt idx="85">
                  <c:v>25.2</c:v>
                </c:pt>
                <c:pt idx="86">
                  <c:v>24.2</c:v>
                </c:pt>
                <c:pt idx="87">
                  <c:v>21.6</c:v>
                </c:pt>
                <c:pt idx="88">
                  <c:v>22.1</c:v>
                </c:pt>
                <c:pt idx="89">
                  <c:v>21.6</c:v>
                </c:pt>
                <c:pt idx="90">
                  <c:v>21.3</c:v>
                </c:pt>
                <c:pt idx="91">
                  <c:v>20.2</c:v>
                </c:pt>
                <c:pt idx="92">
                  <c:v>20.9</c:v>
                </c:pt>
                <c:pt idx="93">
                  <c:v>21.5</c:v>
                </c:pt>
                <c:pt idx="94">
                  <c:v>18.7</c:v>
                </c:pt>
                <c:pt idx="95">
                  <c:v>17.8</c:v>
                </c:pt>
                <c:pt idx="96">
                  <c:v>20.9</c:v>
                </c:pt>
                <c:pt idx="97">
                  <c:v>21.8</c:v>
                </c:pt>
                <c:pt idx="98">
                  <c:v>21.5</c:v>
                </c:pt>
                <c:pt idx="99">
                  <c:v>22</c:v>
                </c:pt>
                <c:pt idx="100">
                  <c:v>20.8</c:v>
                </c:pt>
                <c:pt idx="101">
                  <c:v>21.8</c:v>
                </c:pt>
                <c:pt idx="102">
                  <c:v>22.2</c:v>
                </c:pt>
                <c:pt idx="103">
                  <c:v>20.2</c:v>
                </c:pt>
                <c:pt idx="104">
                  <c:v>21.4</c:v>
                </c:pt>
                <c:pt idx="105">
                  <c:v>21.2</c:v>
                </c:pt>
              </c:numCache>
            </c:numRef>
          </c:val>
          <c:extLst xmlns:c16r2="http://schemas.microsoft.com/office/drawing/2015/06/chart">
            <c:ext xmlns:c16="http://schemas.microsoft.com/office/drawing/2014/chart" uri="{C3380CC4-5D6E-409C-BE32-E72D297353CC}">
              <c16:uniqueId val="{00000000-E774-43FB-9486-0D084DE3C2FB}"/>
            </c:ext>
          </c:extLst>
        </c:ser>
        <c:ser>
          <c:idx val="1"/>
          <c:order val="1"/>
          <c:tx>
            <c:strRef>
              <c:f>渡辺データ!$C$2</c:f>
              <c:strCache>
                <c:ptCount val="1"/>
                <c:pt idx="0">
                  <c:v>Post</c:v>
                </c:pt>
              </c:strCache>
            </c:strRef>
          </c:tx>
          <c:spPr>
            <a:ln w="28575" cap="rnd">
              <a:solidFill>
                <a:schemeClr val="accent2"/>
              </a:solidFill>
              <a:round/>
            </a:ln>
            <a:effectLst/>
          </c:spPr>
          <c:marker>
            <c:symbol val="none"/>
          </c:marker>
          <c:cat>
            <c:strRef>
              <c:f>渡辺データ!$A$3:$A$108</c:f>
              <c:strCache>
                <c:ptCount val="106"/>
                <c:pt idx="0">
                  <c:v>1998/1/6</c:v>
                </c:pt>
                <c:pt idx="1">
                  <c:v>1998/4/7</c:v>
                </c:pt>
                <c:pt idx="2">
                  <c:v>1998/7/6</c:v>
                </c:pt>
                <c:pt idx="3">
                  <c:v>1998/10/2</c:v>
                </c:pt>
                <c:pt idx="4">
                  <c:v>1999/1/11</c:v>
                </c:pt>
                <c:pt idx="5">
                  <c:v>1994/4/12</c:v>
                </c:pt>
                <c:pt idx="6">
                  <c:v>1999/7/5</c:v>
                </c:pt>
                <c:pt idx="7">
                  <c:v>1999/10/4</c:v>
                </c:pt>
                <c:pt idx="8">
                  <c:v>2000/1/7</c:v>
                </c:pt>
                <c:pt idx="9">
                  <c:v>2000/4/11</c:v>
                </c:pt>
                <c:pt idx="10">
                  <c:v>200/7/4</c:v>
                </c:pt>
                <c:pt idx="11">
                  <c:v>2000/10/3</c:v>
                </c:pt>
                <c:pt idx="12">
                  <c:v>2001/1/6</c:v>
                </c:pt>
                <c:pt idx="13">
                  <c:v>2001/4/10</c:v>
                </c:pt>
                <c:pt idx="14">
                  <c:v>2001/7/3</c:v>
                </c:pt>
                <c:pt idx="15">
                  <c:v>2001/10/2</c:v>
                </c:pt>
                <c:pt idx="16">
                  <c:v>2002/1/7</c:v>
                </c:pt>
                <c:pt idx="17">
                  <c:v>2002/4/1</c:v>
                </c:pt>
                <c:pt idx="18">
                  <c:v>2002/7/8</c:v>
                </c:pt>
                <c:pt idx="19">
                  <c:v>2002/10/8</c:v>
                </c:pt>
                <c:pt idx="20">
                  <c:v>2003/1/7</c:v>
                </c:pt>
                <c:pt idx="21">
                  <c:v>2003//2/4</c:v>
                </c:pt>
                <c:pt idx="22">
                  <c:v>2003/3/4</c:v>
                </c:pt>
                <c:pt idx="23">
                  <c:v>2003/4/8</c:v>
                </c:pt>
                <c:pt idx="24">
                  <c:v>2003/6/10</c:v>
                </c:pt>
                <c:pt idx="25">
                  <c:v>2003/7/8</c:v>
                </c:pt>
                <c:pt idx="26">
                  <c:v>2003/8/26</c:v>
                </c:pt>
                <c:pt idx="27">
                  <c:v>2003/9/24</c:v>
                </c:pt>
                <c:pt idx="28">
                  <c:v>2003/10/7</c:v>
                </c:pt>
                <c:pt idx="29">
                  <c:v>2003/12/2</c:v>
                </c:pt>
                <c:pt idx="30">
                  <c:v>2004/1/8</c:v>
                </c:pt>
                <c:pt idx="31">
                  <c:v>2004/2/3</c:v>
                </c:pt>
                <c:pt idx="32">
                  <c:v>2004/4/6</c:v>
                </c:pt>
                <c:pt idx="33">
                  <c:v>2004/7/6</c:v>
                </c:pt>
                <c:pt idx="34">
                  <c:v>2004/10/5</c:v>
                </c:pt>
                <c:pt idx="35">
                  <c:v>2005/1/11</c:v>
                </c:pt>
                <c:pt idx="36">
                  <c:v>2005/4/12</c:v>
                </c:pt>
                <c:pt idx="37">
                  <c:v>2005/7/5</c:v>
                </c:pt>
                <c:pt idx="38">
                  <c:v>2005/10/4</c:v>
                </c:pt>
                <c:pt idx="39">
                  <c:v>20061/10</c:v>
                </c:pt>
                <c:pt idx="40">
                  <c:v>2006/4/4</c:v>
                </c:pt>
                <c:pt idx="41">
                  <c:v>2006/7/4</c:v>
                </c:pt>
                <c:pt idx="42">
                  <c:v>2006/10/3</c:v>
                </c:pt>
                <c:pt idx="43">
                  <c:v>2007/1/9</c:v>
                </c:pt>
                <c:pt idx="44">
                  <c:v>2007/4/3</c:v>
                </c:pt>
                <c:pt idx="45">
                  <c:v>2007/7/3</c:v>
                </c:pt>
                <c:pt idx="46">
                  <c:v>2007/10/2</c:v>
                </c:pt>
                <c:pt idx="47">
                  <c:v>2008/1/4</c:v>
                </c:pt>
                <c:pt idx="48">
                  <c:v>2008/4/8</c:v>
                </c:pt>
                <c:pt idx="49">
                  <c:v>2008/7/8</c:v>
                </c:pt>
                <c:pt idx="50">
                  <c:v>2008/10/7</c:v>
                </c:pt>
                <c:pt idx="51">
                  <c:v>2009/1/6</c:v>
                </c:pt>
                <c:pt idx="52">
                  <c:v>2009/4/7</c:v>
                </c:pt>
                <c:pt idx="53">
                  <c:v>2009/7/7</c:v>
                </c:pt>
                <c:pt idx="54">
                  <c:v>2009/10/27</c:v>
                </c:pt>
                <c:pt idx="55">
                  <c:v>2010/1/6</c:v>
                </c:pt>
                <c:pt idx="56">
                  <c:v>2010/4/6</c:v>
                </c:pt>
                <c:pt idx="57">
                  <c:v>2010/7/5</c:v>
                </c:pt>
                <c:pt idx="58">
                  <c:v>2010/10/4</c:v>
                </c:pt>
                <c:pt idx="59">
                  <c:v>2011/1/11</c:v>
                </c:pt>
                <c:pt idx="60">
                  <c:v>2011/4/11</c:v>
                </c:pt>
                <c:pt idx="61">
                  <c:v>2011/7/4</c:v>
                </c:pt>
                <c:pt idx="62">
                  <c:v>2011/10/4</c:v>
                </c:pt>
                <c:pt idx="63">
                  <c:v>2012/1/10</c:v>
                </c:pt>
                <c:pt idx="64">
                  <c:v>2012/4/10</c:v>
                </c:pt>
                <c:pt idx="65">
                  <c:v>2012/7/3</c:v>
                </c:pt>
                <c:pt idx="66">
                  <c:v>2012/10/9</c:v>
                </c:pt>
                <c:pt idx="67">
                  <c:v>2013/1/7</c:v>
                </c:pt>
                <c:pt idx="68">
                  <c:v>2013/4/8</c:v>
                </c:pt>
                <c:pt idx="69">
                  <c:v>2013/7/8</c:v>
                </c:pt>
                <c:pt idx="70">
                  <c:v>2013/10/7</c:v>
                </c:pt>
                <c:pt idx="71">
                  <c:v>2014/1/6</c:v>
                </c:pt>
                <c:pt idx="72">
                  <c:v>2014/4/7</c:v>
                </c:pt>
                <c:pt idx="73">
                  <c:v>2014/6/2</c:v>
                </c:pt>
                <c:pt idx="74">
                  <c:v>2014/7/7</c:v>
                </c:pt>
                <c:pt idx="75">
                  <c:v>2014/8/4</c:v>
                </c:pt>
                <c:pt idx="76">
                  <c:v>2014/9/8</c:v>
                </c:pt>
                <c:pt idx="77">
                  <c:v>2014/10/6</c:v>
                </c:pt>
                <c:pt idx="78">
                  <c:v>2014/11/4</c:v>
                </c:pt>
                <c:pt idx="79">
                  <c:v>2014/12/8</c:v>
                </c:pt>
                <c:pt idx="80">
                  <c:v>2015/1/5</c:v>
                </c:pt>
                <c:pt idx="81">
                  <c:v>2015/2/9</c:v>
                </c:pt>
                <c:pt idx="82">
                  <c:v>2015/3/9</c:v>
                </c:pt>
                <c:pt idx="83">
                  <c:v>2015/5/7</c:v>
                </c:pt>
                <c:pt idx="84">
                  <c:v>2015/6/8</c:v>
                </c:pt>
                <c:pt idx="85">
                  <c:v>2015/7/6</c:v>
                </c:pt>
                <c:pt idx="86">
                  <c:v>2015/8/3</c:v>
                </c:pt>
                <c:pt idx="87">
                  <c:v>2015/9/7</c:v>
                </c:pt>
                <c:pt idx="88">
                  <c:v>2015/10/5</c:v>
                </c:pt>
                <c:pt idx="89">
                  <c:v>2015/11/9</c:v>
                </c:pt>
                <c:pt idx="90">
                  <c:v>2015/12/7</c:v>
                </c:pt>
                <c:pt idx="91">
                  <c:v>2016/1/4</c:v>
                </c:pt>
                <c:pt idx="92">
                  <c:v>2016/2/8</c:v>
                </c:pt>
                <c:pt idx="93">
                  <c:v>2016/3/7</c:v>
                </c:pt>
                <c:pt idx="94">
                  <c:v>2016/5/23</c:v>
                </c:pt>
                <c:pt idx="95">
                  <c:v>2016/6/6</c:v>
                </c:pt>
                <c:pt idx="96">
                  <c:v>2016/8/8</c:v>
                </c:pt>
                <c:pt idx="97">
                  <c:v>2016/9/5</c:v>
                </c:pt>
                <c:pt idx="98">
                  <c:v>2016/10/3</c:v>
                </c:pt>
                <c:pt idx="99">
                  <c:v>2016/11/7</c:v>
                </c:pt>
                <c:pt idx="100">
                  <c:v>2016/12/5</c:v>
                </c:pt>
                <c:pt idx="101">
                  <c:v>2017/1/10</c:v>
                </c:pt>
                <c:pt idx="102">
                  <c:v>2017/2/6</c:v>
                </c:pt>
                <c:pt idx="103">
                  <c:v>2017/3/6</c:v>
                </c:pt>
                <c:pt idx="104">
                  <c:v>2017/4/3</c:v>
                </c:pt>
                <c:pt idx="105">
                  <c:v>2017/5/8</c:v>
                </c:pt>
              </c:strCache>
            </c:strRef>
          </c:cat>
          <c:val>
            <c:numRef>
              <c:f>渡辺データ!$C$3:$C$108</c:f>
              <c:numCache>
                <c:formatCode>General</c:formatCode>
                <c:ptCount val="106"/>
                <c:pt idx="74" formatCode="0.0_ ">
                  <c:v>5.8</c:v>
                </c:pt>
                <c:pt idx="75" formatCode="0.0_ ">
                  <c:v>6.6</c:v>
                </c:pt>
                <c:pt idx="76" formatCode="0.0_ ">
                  <c:v>7.2</c:v>
                </c:pt>
                <c:pt idx="77" formatCode="0.0_ ">
                  <c:v>5.9</c:v>
                </c:pt>
                <c:pt idx="79" formatCode="0.0_ ">
                  <c:v>6</c:v>
                </c:pt>
                <c:pt idx="80" formatCode="0.0_ ">
                  <c:v>6.1</c:v>
                </c:pt>
                <c:pt idx="81" formatCode="0.0_ ">
                  <c:v>6.8</c:v>
                </c:pt>
                <c:pt idx="82" formatCode="0.0_ ">
                  <c:v>6</c:v>
                </c:pt>
                <c:pt idx="84" formatCode="0.0_ ">
                  <c:v>6.9</c:v>
                </c:pt>
                <c:pt idx="85" formatCode="0.0_ ">
                  <c:v>8.7000000000000011</c:v>
                </c:pt>
                <c:pt idx="86" formatCode="0.0_ ">
                  <c:v>6.1</c:v>
                </c:pt>
                <c:pt idx="87" formatCode="0.0_ ">
                  <c:v>5.4</c:v>
                </c:pt>
                <c:pt idx="88" formatCode="0.0_ ">
                  <c:v>4.9000000000000004</c:v>
                </c:pt>
                <c:pt idx="89" formatCode="0.0_ ">
                  <c:v>5.0999999999999996</c:v>
                </c:pt>
                <c:pt idx="90" formatCode="0.0_ ">
                  <c:v>4.9000000000000004</c:v>
                </c:pt>
                <c:pt idx="91" formatCode="0.0_ ">
                  <c:v>5</c:v>
                </c:pt>
                <c:pt idx="92" formatCode="0.0_ ">
                  <c:v>5</c:v>
                </c:pt>
                <c:pt idx="93" formatCode="0.0_ ">
                  <c:v>5.0999999999999996</c:v>
                </c:pt>
                <c:pt idx="94" formatCode="0.0_ ">
                  <c:v>4.4000000000000004</c:v>
                </c:pt>
                <c:pt idx="95" formatCode="0.0_ ">
                  <c:v>4.8</c:v>
                </c:pt>
                <c:pt idx="96" formatCode="0.0_ ">
                  <c:v>7.9</c:v>
                </c:pt>
                <c:pt idx="97" formatCode="0.0_ ">
                  <c:v>5.0999999999999996</c:v>
                </c:pt>
                <c:pt idx="98" formatCode="0.0_ ">
                  <c:v>5</c:v>
                </c:pt>
                <c:pt idx="99" formatCode="0.0_ ">
                  <c:v>4.5</c:v>
                </c:pt>
                <c:pt idx="100" formatCode="0.0_ ">
                  <c:v>4.2</c:v>
                </c:pt>
                <c:pt idx="101" formatCode="0.0_ ">
                  <c:v>4.5</c:v>
                </c:pt>
                <c:pt idx="102" formatCode="0.0_ ">
                  <c:v>4.4000000000000004</c:v>
                </c:pt>
                <c:pt idx="103" formatCode="0.0_ ">
                  <c:v>4.5</c:v>
                </c:pt>
                <c:pt idx="104" formatCode="0.0_ ">
                  <c:v>5</c:v>
                </c:pt>
                <c:pt idx="105" formatCode="0.0_ ">
                  <c:v>4.5</c:v>
                </c:pt>
              </c:numCache>
            </c:numRef>
          </c:val>
          <c:extLst xmlns:c16r2="http://schemas.microsoft.com/office/drawing/2015/06/chart">
            <c:ext xmlns:c16="http://schemas.microsoft.com/office/drawing/2014/chart" uri="{C3380CC4-5D6E-409C-BE32-E72D297353CC}">
              <c16:uniqueId val="{00000001-E774-43FB-9486-0D084DE3C2FB}"/>
            </c:ext>
          </c:extLst>
        </c:ser>
        <c:dLbls/>
        <c:marker val="1"/>
        <c:axId val="100597120"/>
        <c:axId val="100553856"/>
      </c:lineChart>
      <c:catAx>
        <c:axId val="100597120"/>
        <c:scaling>
          <c:orientation val="minMax"/>
        </c:scaling>
        <c:axPos val="b"/>
        <c:numFmt formatCode="General" sourceLinked="1"/>
        <c:majorTickMark val="cross"/>
        <c:tickLblPos val="nextTo"/>
        <c:spPr>
          <a:noFill/>
          <a:ln w="9525" cap="flat" cmpd="sng" algn="ctr">
            <a:solidFill>
              <a:schemeClr val="tx1">
                <a:lumMod val="65000"/>
                <a:lumOff val="3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ja-JP"/>
          </a:p>
        </c:txPr>
        <c:crossAx val="100553856"/>
        <c:crosses val="autoZero"/>
        <c:auto val="1"/>
        <c:lblAlgn val="ctr"/>
        <c:lblOffset val="100"/>
      </c:catAx>
      <c:valAx>
        <c:axId val="100553856"/>
        <c:scaling>
          <c:orientation val="minMax"/>
        </c:scaling>
        <c:axPos val="l"/>
        <c:majorGridlines>
          <c:spPr>
            <a:ln w="9525" cap="flat" cmpd="sng" algn="ctr">
              <a:solidFill>
                <a:schemeClr val="tx1">
                  <a:lumMod val="15000"/>
                  <a:lumOff val="85000"/>
                </a:schemeClr>
              </a:solidFill>
              <a:round/>
            </a:ln>
            <a:effectLst/>
          </c:spPr>
        </c:majorGridlines>
        <c:numFmt formatCode="0.0_ " sourceLinked="1"/>
        <c:tickLblPos val="nextTo"/>
        <c:spPr>
          <a:noFill/>
          <a:ln>
            <a:solidFill>
              <a:schemeClr val="tx1">
                <a:lumMod val="65000"/>
                <a:lumOff val="35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100597120"/>
        <c:crosses val="autoZero"/>
        <c:crossBetween val="between"/>
      </c:valAx>
      <c:spPr>
        <a:solidFill>
          <a:schemeClr val="bg1">
            <a:lumMod val="95000"/>
          </a:schemeClr>
        </a:solidFill>
        <a:ln>
          <a:solidFill>
            <a:schemeClr val="tx1">
              <a:lumMod val="65000"/>
              <a:lumOff val="35000"/>
            </a:schemeClr>
          </a:solidFill>
        </a:ln>
        <a:effectLst/>
      </c:spPr>
    </c:plotArea>
    <c:legend>
      <c:legendPos val="b"/>
      <c:layout>
        <c:manualLayout>
          <c:xMode val="edge"/>
          <c:yMode val="edge"/>
          <c:x val="0.43638283431834113"/>
          <c:y val="0.70202730348797382"/>
          <c:w val="0.14716495053502976"/>
          <c:h val="5.4852922893994828E-2"/>
        </c:manualLayout>
      </c:layout>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legend>
    <c:plotVisOnly val="1"/>
    <c:dispBlanksAs val="span"/>
  </c:chart>
  <c:spPr>
    <a:solidFill>
      <a:schemeClr val="bg1"/>
    </a:solidFill>
    <a:ln w="9525" cap="flat" cmpd="sng" algn="ctr">
      <a:noFill/>
      <a:round/>
    </a:ln>
    <a:effectLst/>
  </c:spPr>
  <c:txPr>
    <a:bodyPr/>
    <a:lstStyle/>
    <a:p>
      <a:pPr>
        <a:defRPr/>
      </a:pPr>
      <a:endParaRPr lang="ja-JP"/>
    </a:p>
  </c:txPr>
  <c:externalData r:id="rId1"/>
</c:chartSpace>
</file>

<file path=ppt/charts/chart3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600"/>
            </a:pPr>
            <a:r>
              <a:rPr lang="en-US" altLang="ja-JP" sz="1600" b="1" i="0" baseline="0" dirty="0"/>
              <a:t>β2MG</a:t>
            </a:r>
            <a:r>
              <a:rPr lang="ja-JP" altLang="en-US" sz="1600" b="1" i="0" baseline="0" dirty="0"/>
              <a:t>：</a:t>
            </a:r>
            <a:r>
              <a:rPr lang="en-US" altLang="ja-JP" sz="1600" b="1" i="0" baseline="0" dirty="0"/>
              <a:t>Pre</a:t>
            </a:r>
            <a:endParaRPr lang="ja-JP" altLang="ja-JP" sz="1600" b="1" i="0" baseline="0" dirty="0"/>
          </a:p>
        </c:rich>
      </c:tx>
      <c:layout>
        <c:manualLayout>
          <c:xMode val="edge"/>
          <c:yMode val="edge"/>
          <c:x val="0.36406276955445943"/>
          <c:y val="2.3546794959094623E-2"/>
        </c:manualLayout>
      </c:layout>
    </c:title>
    <c:plotArea>
      <c:layout>
        <c:manualLayout>
          <c:layoutTarget val="inner"/>
          <c:xMode val="edge"/>
          <c:yMode val="edge"/>
          <c:x val="0.12266999300494524"/>
          <c:y val="0.11789919299235768"/>
          <c:w val="0.84260331377667841"/>
          <c:h val="0.80025269418794831"/>
        </c:manualLayout>
      </c:layout>
      <c:lineChart>
        <c:grouping val="standard"/>
        <c:ser>
          <c:idx val="0"/>
          <c:order val="0"/>
          <c:spPr>
            <a:ln w="9525">
              <a:solidFill>
                <a:schemeClr val="tx1"/>
              </a:solidFill>
            </a:ln>
          </c:spPr>
          <c:marker>
            <c:symbol val="circle"/>
            <c:size val="8"/>
            <c:spPr>
              <a:solidFill>
                <a:srgbClr val="FF0000"/>
              </a:solidFill>
              <a:ln>
                <a:noFill/>
              </a:ln>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0"/>
              </c:ext>
            </c:extLst>
          </c:dLbls>
          <c:cat>
            <c:strRef>
              <c:f>渡辺データ!$R$74:$S$74</c:f>
              <c:strCache>
                <c:ptCount val="2"/>
                <c:pt idx="0">
                  <c:v>2011/7～2014/5</c:v>
                </c:pt>
                <c:pt idx="1">
                  <c:v>2014/7～2017/5</c:v>
                </c:pt>
              </c:strCache>
            </c:strRef>
          </c:cat>
          <c:val>
            <c:numRef>
              <c:f>渡辺データ!$R$75:$S$75</c:f>
              <c:numCache>
                <c:formatCode>0.00_ </c:formatCode>
                <c:ptCount val="2"/>
                <c:pt idx="0">
                  <c:v>23.82</c:v>
                </c:pt>
                <c:pt idx="1">
                  <c:v>22.07</c:v>
                </c:pt>
              </c:numCache>
            </c:numRef>
          </c:val>
          <c:extLst xmlns:c16r2="http://schemas.microsoft.com/office/drawing/2015/06/chart">
            <c:ext xmlns:c16="http://schemas.microsoft.com/office/drawing/2014/chart" uri="{C3380CC4-5D6E-409C-BE32-E72D297353CC}">
              <c16:uniqueId val="{00000000-D01C-4FE7-B47B-1990DDC6F0CD}"/>
            </c:ext>
          </c:extLst>
        </c:ser>
        <c:ser>
          <c:idx val="1"/>
          <c:order val="1"/>
          <c:spPr>
            <a:ln>
              <a:noFill/>
            </a:ln>
          </c:spPr>
          <c:marker>
            <c:symbol val="dash"/>
            <c:size val="7"/>
            <c:spPr>
              <a:solidFill>
                <a:schemeClr val="tx1"/>
              </a:solidFill>
              <a:ln>
                <a:solidFill>
                  <a:schemeClr val="tx1"/>
                </a:solidFill>
              </a:ln>
            </c:spPr>
          </c:marker>
          <c:cat>
            <c:strRef>
              <c:f>渡辺データ!$R$74:$S$74</c:f>
              <c:strCache>
                <c:ptCount val="2"/>
                <c:pt idx="0">
                  <c:v>2011/7～2014/5</c:v>
                </c:pt>
                <c:pt idx="1">
                  <c:v>2014/7～2017/5</c:v>
                </c:pt>
              </c:strCache>
            </c:strRef>
          </c:cat>
          <c:val>
            <c:numRef>
              <c:f>渡辺データ!$R$76:$S$76</c:f>
              <c:numCache>
                <c:formatCode>0.00_ </c:formatCode>
                <c:ptCount val="2"/>
                <c:pt idx="0">
                  <c:v>23</c:v>
                </c:pt>
                <c:pt idx="1">
                  <c:v>21.2</c:v>
                </c:pt>
              </c:numCache>
            </c:numRef>
          </c:val>
          <c:extLst xmlns:c16r2="http://schemas.microsoft.com/office/drawing/2015/06/chart">
            <c:ext xmlns:c16="http://schemas.microsoft.com/office/drawing/2014/chart" uri="{C3380CC4-5D6E-409C-BE32-E72D297353CC}">
              <c16:uniqueId val="{00000001-D01C-4FE7-B47B-1990DDC6F0CD}"/>
            </c:ext>
          </c:extLst>
        </c:ser>
        <c:ser>
          <c:idx val="2"/>
          <c:order val="2"/>
          <c:spPr>
            <a:ln>
              <a:noFill/>
            </a:ln>
          </c:spPr>
          <c:marker>
            <c:symbol val="dash"/>
            <c:size val="7"/>
            <c:spPr>
              <a:solidFill>
                <a:schemeClr val="tx1"/>
              </a:solidFill>
              <a:ln>
                <a:solidFill>
                  <a:schemeClr val="tx1"/>
                </a:solidFill>
              </a:ln>
            </c:spPr>
          </c:marker>
          <c:cat>
            <c:strRef>
              <c:f>渡辺データ!$R$74:$S$74</c:f>
              <c:strCache>
                <c:ptCount val="2"/>
                <c:pt idx="0">
                  <c:v>2011/7～2014/5</c:v>
                </c:pt>
                <c:pt idx="1">
                  <c:v>2014/7～2017/5</c:v>
                </c:pt>
              </c:strCache>
            </c:strRef>
          </c:cat>
          <c:val>
            <c:numRef>
              <c:f>渡辺データ!$R$77:$S$77</c:f>
              <c:numCache>
                <c:formatCode>0.00_ </c:formatCode>
                <c:ptCount val="2"/>
                <c:pt idx="0">
                  <c:v>24.8</c:v>
                </c:pt>
                <c:pt idx="1">
                  <c:v>22.6</c:v>
                </c:pt>
              </c:numCache>
            </c:numRef>
          </c:val>
          <c:extLst xmlns:c16r2="http://schemas.microsoft.com/office/drawing/2015/06/chart">
            <c:ext xmlns:c16="http://schemas.microsoft.com/office/drawing/2014/chart" uri="{C3380CC4-5D6E-409C-BE32-E72D297353CC}">
              <c16:uniqueId val="{00000002-D01C-4FE7-B47B-1990DDC6F0CD}"/>
            </c:ext>
          </c:extLst>
        </c:ser>
        <c:dLbls/>
        <c:hiLowLines/>
        <c:marker val="1"/>
        <c:axId val="100684928"/>
        <c:axId val="100686464"/>
      </c:lineChart>
      <c:catAx>
        <c:axId val="100684928"/>
        <c:scaling>
          <c:orientation val="minMax"/>
        </c:scaling>
        <c:axPos val="b"/>
        <c:numFmt formatCode="General" sourceLinked="0"/>
        <c:majorTickMark val="cross"/>
        <c:tickLblPos val="nextTo"/>
        <c:spPr>
          <a:ln>
            <a:solidFill>
              <a:schemeClr val="tx1">
                <a:lumMod val="65000"/>
                <a:lumOff val="35000"/>
              </a:schemeClr>
            </a:solidFill>
          </a:ln>
        </c:spPr>
        <c:txPr>
          <a:bodyPr/>
          <a:lstStyle/>
          <a:p>
            <a:pPr>
              <a:defRPr sz="1200" b="1"/>
            </a:pPr>
            <a:endParaRPr lang="ja-JP"/>
          </a:p>
        </c:txPr>
        <c:crossAx val="100686464"/>
        <c:crosses val="autoZero"/>
        <c:auto val="1"/>
        <c:lblAlgn val="ctr"/>
        <c:lblOffset val="100"/>
      </c:catAx>
      <c:valAx>
        <c:axId val="100686464"/>
        <c:scaling>
          <c:orientation val="minMax"/>
          <c:max val="40"/>
          <c:min val="15"/>
        </c:scaling>
        <c:axPos val="l"/>
        <c:majorGridlines/>
        <c:numFmt formatCode="#,##0.0_);\(#,##0.0\)" sourceLinked="0"/>
        <c:tickLblPos val="nextTo"/>
        <c:spPr>
          <a:ln>
            <a:solidFill>
              <a:schemeClr val="tx1">
                <a:lumMod val="65000"/>
                <a:lumOff val="35000"/>
              </a:schemeClr>
            </a:solidFill>
          </a:ln>
        </c:spPr>
        <c:txPr>
          <a:bodyPr/>
          <a:lstStyle/>
          <a:p>
            <a:pPr>
              <a:defRPr sz="1100" b="1">
                <a:solidFill>
                  <a:schemeClr val="tx1"/>
                </a:solidFill>
              </a:defRPr>
            </a:pPr>
            <a:endParaRPr lang="ja-JP"/>
          </a:p>
        </c:txPr>
        <c:crossAx val="100684928"/>
        <c:crosses val="autoZero"/>
        <c:crossBetween val="between"/>
        <c:majorUnit val="10"/>
      </c:valAx>
      <c:spPr>
        <a:solidFill>
          <a:schemeClr val="bg1">
            <a:lumMod val="95000"/>
          </a:schemeClr>
        </a:solidFill>
        <a:ln>
          <a:solidFill>
            <a:schemeClr val="tx1">
              <a:lumMod val="50000"/>
              <a:lumOff val="50000"/>
            </a:schemeClr>
          </a:solidFill>
        </a:ln>
      </c:spPr>
    </c:plotArea>
    <c:plotVisOnly val="1"/>
    <c:dispBlanksAs val="gap"/>
  </c:chart>
  <c:externalData r:id="rId1"/>
</c:chartSpace>
</file>

<file path=ppt/charts/chart33.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600"/>
            </a:pPr>
            <a:r>
              <a:rPr lang="en-US" altLang="ja-JP" sz="1600" dirty="0"/>
              <a:t>β2MG</a:t>
            </a:r>
            <a:r>
              <a:rPr lang="ja-JP" altLang="en-US" sz="1600" dirty="0"/>
              <a:t>：</a:t>
            </a:r>
            <a:r>
              <a:rPr lang="en-US" altLang="ja-JP" sz="1600" dirty="0"/>
              <a:t>Pre</a:t>
            </a:r>
            <a:endParaRPr lang="ja-JP" altLang="en-US" sz="1600" dirty="0"/>
          </a:p>
        </c:rich>
      </c:tx>
      <c:layout>
        <c:manualLayout>
          <c:xMode val="edge"/>
          <c:yMode val="edge"/>
          <c:x val="0.37797918957680887"/>
          <c:y val="4.6295315456221703E-2"/>
        </c:manualLayout>
      </c:layout>
    </c:title>
    <c:plotArea>
      <c:layout>
        <c:manualLayout>
          <c:layoutTarget val="inner"/>
          <c:xMode val="edge"/>
          <c:yMode val="edge"/>
          <c:x val="0.11281957039209572"/>
          <c:y val="0.13167860252128025"/>
          <c:w val="0.85248696511655331"/>
          <c:h val="0.77242104302626313"/>
        </c:manualLayout>
      </c:layout>
      <c:lineChart>
        <c:grouping val="standard"/>
        <c:ser>
          <c:idx val="0"/>
          <c:order val="0"/>
          <c:spPr>
            <a:ln w="9525">
              <a:solidFill>
                <a:schemeClr val="tx1"/>
              </a:solidFill>
            </a:ln>
          </c:spPr>
          <c:marker>
            <c:symbol val="circle"/>
            <c:size val="8"/>
            <c:spPr>
              <a:solidFill>
                <a:srgbClr val="FF0000"/>
              </a:solidFill>
              <a:ln>
                <a:noFill/>
              </a:ln>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0"/>
              </c:ext>
            </c:extLst>
          </c:dLbls>
          <c:cat>
            <c:strRef>
              <c:f>渡辺データ!$N$74:$O$74</c:f>
              <c:strCache>
                <c:ptCount val="2"/>
                <c:pt idx="0">
                  <c:v>1998/1～2014/5</c:v>
                </c:pt>
                <c:pt idx="1">
                  <c:v>2014/7～2017/5</c:v>
                </c:pt>
              </c:strCache>
            </c:strRef>
          </c:cat>
          <c:val>
            <c:numRef>
              <c:f>渡辺データ!$N$75:$O$75</c:f>
              <c:numCache>
                <c:formatCode>0.00_ </c:formatCode>
                <c:ptCount val="2"/>
                <c:pt idx="0">
                  <c:v>32.28</c:v>
                </c:pt>
                <c:pt idx="1">
                  <c:v>22.07</c:v>
                </c:pt>
              </c:numCache>
            </c:numRef>
          </c:val>
          <c:extLst xmlns:c16r2="http://schemas.microsoft.com/office/drawing/2015/06/chart">
            <c:ext xmlns:c16="http://schemas.microsoft.com/office/drawing/2014/chart" uri="{C3380CC4-5D6E-409C-BE32-E72D297353CC}">
              <c16:uniqueId val="{00000000-318B-4BCF-87A5-EA7B37FC3882}"/>
            </c:ext>
          </c:extLst>
        </c:ser>
        <c:ser>
          <c:idx val="1"/>
          <c:order val="1"/>
          <c:spPr>
            <a:ln>
              <a:noFill/>
            </a:ln>
          </c:spPr>
          <c:marker>
            <c:symbol val="dash"/>
            <c:size val="7"/>
            <c:spPr>
              <a:solidFill>
                <a:schemeClr val="tx1"/>
              </a:solidFill>
              <a:ln>
                <a:solidFill>
                  <a:schemeClr val="tx1"/>
                </a:solidFill>
              </a:ln>
            </c:spPr>
          </c:marker>
          <c:cat>
            <c:strRef>
              <c:f>渡辺データ!$N$74:$O$74</c:f>
              <c:strCache>
                <c:ptCount val="2"/>
                <c:pt idx="0">
                  <c:v>1998/1～2014/5</c:v>
                </c:pt>
                <c:pt idx="1">
                  <c:v>2014/7～2017/5</c:v>
                </c:pt>
              </c:strCache>
            </c:strRef>
          </c:cat>
          <c:val>
            <c:numRef>
              <c:f>渡辺データ!$N$76:$O$76</c:f>
              <c:numCache>
                <c:formatCode>0.00_ </c:formatCode>
                <c:ptCount val="2"/>
                <c:pt idx="0">
                  <c:v>26.6</c:v>
                </c:pt>
                <c:pt idx="1">
                  <c:v>21.2</c:v>
                </c:pt>
              </c:numCache>
            </c:numRef>
          </c:val>
          <c:extLst xmlns:c16r2="http://schemas.microsoft.com/office/drawing/2015/06/chart">
            <c:ext xmlns:c16="http://schemas.microsoft.com/office/drawing/2014/chart" uri="{C3380CC4-5D6E-409C-BE32-E72D297353CC}">
              <c16:uniqueId val="{00000001-318B-4BCF-87A5-EA7B37FC3882}"/>
            </c:ext>
          </c:extLst>
        </c:ser>
        <c:ser>
          <c:idx val="2"/>
          <c:order val="2"/>
          <c:spPr>
            <a:ln>
              <a:noFill/>
            </a:ln>
          </c:spPr>
          <c:marker>
            <c:symbol val="dash"/>
            <c:size val="7"/>
            <c:spPr>
              <a:solidFill>
                <a:schemeClr val="tx1"/>
              </a:solidFill>
              <a:ln>
                <a:solidFill>
                  <a:schemeClr val="tx1"/>
                </a:solidFill>
              </a:ln>
            </c:spPr>
          </c:marker>
          <c:cat>
            <c:strRef>
              <c:f>渡辺データ!$N$74:$O$74</c:f>
              <c:strCache>
                <c:ptCount val="2"/>
                <c:pt idx="0">
                  <c:v>1998/1～2014/5</c:v>
                </c:pt>
                <c:pt idx="1">
                  <c:v>2014/7～2017/5</c:v>
                </c:pt>
              </c:strCache>
            </c:strRef>
          </c:cat>
          <c:val>
            <c:numRef>
              <c:f>渡辺データ!$N$77:$O$77</c:f>
              <c:numCache>
                <c:formatCode>0.00_ </c:formatCode>
                <c:ptCount val="2"/>
                <c:pt idx="0">
                  <c:v>36.6</c:v>
                </c:pt>
                <c:pt idx="1">
                  <c:v>22.6</c:v>
                </c:pt>
              </c:numCache>
            </c:numRef>
          </c:val>
          <c:extLst xmlns:c16r2="http://schemas.microsoft.com/office/drawing/2015/06/chart">
            <c:ext xmlns:c16="http://schemas.microsoft.com/office/drawing/2014/chart" uri="{C3380CC4-5D6E-409C-BE32-E72D297353CC}">
              <c16:uniqueId val="{00000002-318B-4BCF-87A5-EA7B37FC3882}"/>
            </c:ext>
          </c:extLst>
        </c:ser>
        <c:dLbls/>
        <c:hiLowLines/>
        <c:marker val="1"/>
        <c:axId val="100956032"/>
        <c:axId val="100957568"/>
      </c:lineChart>
      <c:catAx>
        <c:axId val="100956032"/>
        <c:scaling>
          <c:orientation val="minMax"/>
        </c:scaling>
        <c:axPos val="b"/>
        <c:numFmt formatCode="General" sourceLinked="0"/>
        <c:majorTickMark val="cross"/>
        <c:tickLblPos val="nextTo"/>
        <c:txPr>
          <a:bodyPr/>
          <a:lstStyle/>
          <a:p>
            <a:pPr>
              <a:defRPr sz="1200" b="1"/>
            </a:pPr>
            <a:endParaRPr lang="ja-JP"/>
          </a:p>
        </c:txPr>
        <c:crossAx val="100957568"/>
        <c:crosses val="autoZero"/>
        <c:auto val="1"/>
        <c:lblAlgn val="ctr"/>
        <c:lblOffset val="100"/>
      </c:catAx>
      <c:valAx>
        <c:axId val="100957568"/>
        <c:scaling>
          <c:orientation val="minMax"/>
          <c:max val="40"/>
          <c:min val="15"/>
        </c:scaling>
        <c:axPos val="l"/>
        <c:majorGridlines/>
        <c:numFmt formatCode="#,##0.0_);\(#,##0.0\)" sourceLinked="0"/>
        <c:tickLblPos val="nextTo"/>
        <c:txPr>
          <a:bodyPr/>
          <a:lstStyle/>
          <a:p>
            <a:pPr>
              <a:defRPr sz="1100" b="1"/>
            </a:pPr>
            <a:endParaRPr lang="ja-JP"/>
          </a:p>
        </c:txPr>
        <c:crossAx val="100956032"/>
        <c:crosses val="autoZero"/>
        <c:crossBetween val="between"/>
        <c:majorUnit val="10"/>
      </c:valAx>
      <c:spPr>
        <a:solidFill>
          <a:schemeClr val="bg1">
            <a:lumMod val="95000"/>
          </a:schemeClr>
        </a:solidFill>
        <a:ln>
          <a:solidFill>
            <a:schemeClr val="tx1">
              <a:lumMod val="50000"/>
              <a:lumOff val="50000"/>
            </a:schemeClr>
          </a:solidFill>
        </a:ln>
      </c:spPr>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600"/>
            </a:pPr>
            <a:r>
              <a:rPr lang="en-US" altLang="ja-JP" sz="1600"/>
              <a:t>KT/V</a:t>
            </a:r>
            <a:endParaRPr lang="ja-JP" altLang="en-US" sz="1600"/>
          </a:p>
        </c:rich>
      </c:tx>
      <c:layout>
        <c:manualLayout>
          <c:xMode val="edge"/>
          <c:yMode val="edge"/>
          <c:x val="0.43631248129593259"/>
          <c:y val="3.9107741928514211E-2"/>
        </c:manualLayout>
      </c:layout>
    </c:title>
    <c:plotArea>
      <c:layout>
        <c:manualLayout>
          <c:layoutTarget val="inner"/>
          <c:xMode val="edge"/>
          <c:yMode val="edge"/>
          <c:x val="6.4366778829919077E-2"/>
          <c:y val="0.10979752748174357"/>
          <c:w val="0.74817448037299461"/>
          <c:h val="0.69241864584737689"/>
        </c:manualLayout>
      </c:layout>
      <c:lineChart>
        <c:grouping val="standard"/>
        <c:ser>
          <c:idx val="0"/>
          <c:order val="0"/>
          <c:spPr>
            <a:ln w="9525">
              <a:solidFill>
                <a:schemeClr val="tx1"/>
              </a:solidFill>
            </a:ln>
          </c:spPr>
          <c:marker>
            <c:symbol val="circle"/>
            <c:size val="9"/>
            <c:spPr>
              <a:solidFill>
                <a:srgbClr val="FF0000"/>
              </a:solidFill>
              <a:ln>
                <a:noFill/>
              </a:ln>
            </c:spPr>
          </c:marker>
          <c:dLbls>
            <c:spPr>
              <a:noFill/>
              <a:ln>
                <a:noFill/>
              </a:ln>
              <a:effectLst/>
            </c:spPr>
            <c:txPr>
              <a:bodyPr wrap="square" lIns="38100" tIns="19050" rIns="38100" bIns="19050" anchor="ctr">
                <a:spAutoFit/>
              </a:bodyPr>
              <a:lstStyle/>
              <a:p>
                <a:pPr>
                  <a:defRPr sz="1100" b="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グラフ!$B$56:$G$56</c:f>
              <c:strCache>
                <c:ptCount val="6"/>
                <c:pt idx="0">
                  <c:v>OHDF</c:v>
                </c:pt>
                <c:pt idx="1">
                  <c:v>IHDF</c:v>
                </c:pt>
                <c:pt idx="2">
                  <c:v>HD:4hr</c:v>
                </c:pt>
                <c:pt idx="3">
                  <c:v>HD:4.5hr</c:v>
                </c:pt>
                <c:pt idx="4">
                  <c:v>HD:5hr</c:v>
                </c:pt>
                <c:pt idx="5">
                  <c:v>HD+ﾘｸｾﾙ</c:v>
                </c:pt>
              </c:strCache>
            </c:strRef>
          </c:cat>
          <c:val>
            <c:numRef>
              <c:f>グラフ!$B$57:$G$57</c:f>
              <c:numCache>
                <c:formatCode>General</c:formatCode>
                <c:ptCount val="6"/>
                <c:pt idx="0">
                  <c:v>1.59</c:v>
                </c:pt>
                <c:pt idx="1">
                  <c:v>1.48</c:v>
                </c:pt>
                <c:pt idx="2">
                  <c:v>1.47</c:v>
                </c:pt>
                <c:pt idx="3">
                  <c:v>1.54</c:v>
                </c:pt>
                <c:pt idx="4">
                  <c:v>1.77</c:v>
                </c:pt>
                <c:pt idx="5">
                  <c:v>1.62</c:v>
                </c:pt>
              </c:numCache>
            </c:numRef>
          </c:val>
          <c:extLst xmlns:c16r2="http://schemas.microsoft.com/office/drawing/2015/06/chart">
            <c:ext xmlns:c16="http://schemas.microsoft.com/office/drawing/2014/chart" uri="{C3380CC4-5D6E-409C-BE32-E72D297353CC}">
              <c16:uniqueId val="{00000000-A7B7-4E23-9A06-4716CE75585B}"/>
            </c:ext>
          </c:extLst>
        </c:ser>
        <c:ser>
          <c:idx val="1"/>
          <c:order val="1"/>
          <c:spPr>
            <a:ln>
              <a:noFill/>
            </a:ln>
          </c:spPr>
          <c:marker>
            <c:symbol val="dash"/>
            <c:size val="5"/>
            <c:spPr>
              <a:solidFill>
                <a:schemeClr val="tx1"/>
              </a:solidFill>
              <a:ln>
                <a:noFill/>
              </a:ln>
            </c:spPr>
          </c:marker>
          <c:cat>
            <c:strRef>
              <c:f>グラフ!$B$56:$G$56</c:f>
              <c:strCache>
                <c:ptCount val="6"/>
                <c:pt idx="0">
                  <c:v>OHDF</c:v>
                </c:pt>
                <c:pt idx="1">
                  <c:v>IHDF</c:v>
                </c:pt>
                <c:pt idx="2">
                  <c:v>HD:4hr</c:v>
                </c:pt>
                <c:pt idx="3">
                  <c:v>HD:4.5hr</c:v>
                </c:pt>
                <c:pt idx="4">
                  <c:v>HD:5hr</c:v>
                </c:pt>
                <c:pt idx="5">
                  <c:v>HD+ﾘｸｾﾙ</c:v>
                </c:pt>
              </c:strCache>
            </c:strRef>
          </c:cat>
          <c:val>
            <c:numRef>
              <c:f>グラフ!$B$58:$G$58</c:f>
              <c:numCache>
                <c:formatCode>General</c:formatCode>
                <c:ptCount val="6"/>
                <c:pt idx="0">
                  <c:v>1.41</c:v>
                </c:pt>
                <c:pt idx="1">
                  <c:v>1.3900000000000001</c:v>
                </c:pt>
                <c:pt idx="2">
                  <c:v>1.29</c:v>
                </c:pt>
                <c:pt idx="3">
                  <c:v>1.28</c:v>
                </c:pt>
                <c:pt idx="4">
                  <c:v>1.6800000000000024</c:v>
                </c:pt>
                <c:pt idx="5">
                  <c:v>1.59</c:v>
                </c:pt>
              </c:numCache>
            </c:numRef>
          </c:val>
          <c:extLst xmlns:c16r2="http://schemas.microsoft.com/office/drawing/2015/06/chart">
            <c:ext xmlns:c16="http://schemas.microsoft.com/office/drawing/2014/chart" uri="{C3380CC4-5D6E-409C-BE32-E72D297353CC}">
              <c16:uniqueId val="{00000001-A7B7-4E23-9A06-4716CE75585B}"/>
            </c:ext>
          </c:extLst>
        </c:ser>
        <c:ser>
          <c:idx val="2"/>
          <c:order val="2"/>
          <c:marker>
            <c:symbol val="dash"/>
            <c:size val="5"/>
            <c:spPr>
              <a:solidFill>
                <a:schemeClr val="tx1"/>
              </a:solidFill>
              <a:ln>
                <a:noFill/>
              </a:ln>
            </c:spPr>
          </c:marker>
          <c:dPt>
            <c:idx val="1"/>
            <c:spPr>
              <a:ln>
                <a:noFill/>
              </a:ln>
            </c:spPr>
            <c:extLst xmlns:c16r2="http://schemas.microsoft.com/office/drawing/2015/06/chart">
              <c:ext xmlns:c16="http://schemas.microsoft.com/office/drawing/2014/chart" uri="{C3380CC4-5D6E-409C-BE32-E72D297353CC}">
                <c16:uniqueId val="{00000001-97F3-40FE-A110-56EC0E991B20}"/>
              </c:ext>
            </c:extLst>
          </c:dPt>
          <c:dPt>
            <c:idx val="2"/>
            <c:spPr>
              <a:ln>
                <a:noFill/>
              </a:ln>
            </c:spPr>
            <c:extLst xmlns:c16r2="http://schemas.microsoft.com/office/drawing/2015/06/chart">
              <c:ext xmlns:c16="http://schemas.microsoft.com/office/drawing/2014/chart" uri="{C3380CC4-5D6E-409C-BE32-E72D297353CC}">
                <c16:uniqueId val="{00000004-97F3-40FE-A110-56EC0E991B20}"/>
              </c:ext>
            </c:extLst>
          </c:dPt>
          <c:dPt>
            <c:idx val="3"/>
            <c:spPr>
              <a:ln>
                <a:noFill/>
              </a:ln>
            </c:spPr>
            <c:extLst xmlns:c16r2="http://schemas.microsoft.com/office/drawing/2015/06/chart">
              <c:ext xmlns:c16="http://schemas.microsoft.com/office/drawing/2014/chart" uri="{C3380CC4-5D6E-409C-BE32-E72D297353CC}">
                <c16:uniqueId val="{00000002-97F3-40FE-A110-56EC0E991B20}"/>
              </c:ext>
            </c:extLst>
          </c:dPt>
          <c:dPt>
            <c:idx val="4"/>
            <c:spPr>
              <a:ln>
                <a:noFill/>
              </a:ln>
            </c:spPr>
            <c:extLst xmlns:c16r2="http://schemas.microsoft.com/office/drawing/2015/06/chart">
              <c:ext xmlns:c16="http://schemas.microsoft.com/office/drawing/2014/chart" uri="{C3380CC4-5D6E-409C-BE32-E72D297353CC}">
                <c16:uniqueId val="{00000000-97F3-40FE-A110-56EC0E991B20}"/>
              </c:ext>
            </c:extLst>
          </c:dPt>
          <c:dPt>
            <c:idx val="5"/>
            <c:spPr>
              <a:ln>
                <a:noFill/>
              </a:ln>
            </c:spPr>
            <c:extLst xmlns:c16r2="http://schemas.microsoft.com/office/drawing/2015/06/chart">
              <c:ext xmlns:c16="http://schemas.microsoft.com/office/drawing/2014/chart" uri="{C3380CC4-5D6E-409C-BE32-E72D297353CC}">
                <c16:uniqueId val="{00000003-97F3-40FE-A110-56EC0E991B20}"/>
              </c:ext>
            </c:extLst>
          </c:dPt>
          <c:cat>
            <c:strRef>
              <c:f>グラフ!$B$56:$G$56</c:f>
              <c:strCache>
                <c:ptCount val="6"/>
                <c:pt idx="0">
                  <c:v>OHDF</c:v>
                </c:pt>
                <c:pt idx="1">
                  <c:v>IHDF</c:v>
                </c:pt>
                <c:pt idx="2">
                  <c:v>HD:4hr</c:v>
                </c:pt>
                <c:pt idx="3">
                  <c:v>HD:4.5hr</c:v>
                </c:pt>
                <c:pt idx="4">
                  <c:v>HD:5hr</c:v>
                </c:pt>
                <c:pt idx="5">
                  <c:v>HD+ﾘｸｾﾙ</c:v>
                </c:pt>
              </c:strCache>
            </c:strRef>
          </c:cat>
          <c:val>
            <c:numRef>
              <c:f>グラフ!$B$59:$G$59</c:f>
              <c:numCache>
                <c:formatCode>General</c:formatCode>
                <c:ptCount val="6"/>
                <c:pt idx="0">
                  <c:v>1.81</c:v>
                </c:pt>
                <c:pt idx="1">
                  <c:v>1.58</c:v>
                </c:pt>
                <c:pt idx="2">
                  <c:v>1.61</c:v>
                </c:pt>
                <c:pt idx="3">
                  <c:v>1.85</c:v>
                </c:pt>
                <c:pt idx="4">
                  <c:v>1.9500000000000024</c:v>
                </c:pt>
                <c:pt idx="5">
                  <c:v>1.6400000000000001</c:v>
                </c:pt>
              </c:numCache>
            </c:numRef>
          </c:val>
          <c:extLst xmlns:c16r2="http://schemas.microsoft.com/office/drawing/2015/06/chart">
            <c:ext xmlns:c16="http://schemas.microsoft.com/office/drawing/2014/chart" uri="{C3380CC4-5D6E-409C-BE32-E72D297353CC}">
              <c16:uniqueId val="{00000002-A7B7-4E23-9A06-4716CE75585B}"/>
            </c:ext>
          </c:extLst>
        </c:ser>
        <c:dLbls/>
        <c:hiLowLines/>
        <c:marker val="1"/>
        <c:axId val="94868224"/>
        <c:axId val="94869760"/>
      </c:lineChart>
      <c:catAx>
        <c:axId val="94868224"/>
        <c:scaling>
          <c:orientation val="minMax"/>
        </c:scaling>
        <c:axPos val="b"/>
        <c:numFmt formatCode="General" sourceLinked="0"/>
        <c:majorTickMark val="cross"/>
        <c:tickLblPos val="nextTo"/>
        <c:spPr>
          <a:ln>
            <a:solidFill>
              <a:schemeClr val="tx1">
                <a:lumMod val="65000"/>
                <a:lumOff val="35000"/>
              </a:schemeClr>
            </a:solidFill>
          </a:ln>
        </c:spPr>
        <c:txPr>
          <a:bodyPr/>
          <a:lstStyle/>
          <a:p>
            <a:pPr>
              <a:defRPr sz="1200" b="1"/>
            </a:pPr>
            <a:endParaRPr lang="ja-JP"/>
          </a:p>
        </c:txPr>
        <c:crossAx val="94869760"/>
        <c:crosses val="autoZero"/>
        <c:auto val="1"/>
        <c:lblAlgn val="ctr"/>
        <c:lblOffset val="100"/>
      </c:catAx>
      <c:valAx>
        <c:axId val="94869760"/>
        <c:scaling>
          <c:orientation val="minMax"/>
          <c:max val="2.5"/>
          <c:min val="1"/>
        </c:scaling>
        <c:axPos val="l"/>
        <c:majorGridlines/>
        <c:numFmt formatCode="#,##0.0_);\(#,##0.0\)" sourceLinked="0"/>
        <c:tickLblPos val="nextTo"/>
        <c:txPr>
          <a:bodyPr/>
          <a:lstStyle/>
          <a:p>
            <a:pPr>
              <a:defRPr sz="1100" b="1">
                <a:solidFill>
                  <a:schemeClr val="tx1"/>
                </a:solidFill>
              </a:defRPr>
            </a:pPr>
            <a:endParaRPr lang="ja-JP"/>
          </a:p>
        </c:txPr>
        <c:crossAx val="94868224"/>
        <c:crosses val="autoZero"/>
        <c:crossBetween val="between"/>
        <c:majorUnit val="0.5"/>
      </c:valAx>
      <c:spPr>
        <a:solidFill>
          <a:schemeClr val="bg1">
            <a:lumMod val="95000"/>
          </a:schemeClr>
        </a:solidFill>
        <a:ln>
          <a:solidFill>
            <a:schemeClr val="tx1">
              <a:lumMod val="50000"/>
              <a:lumOff val="50000"/>
            </a:schemeClr>
          </a:solidFill>
        </a:ln>
      </c:spPr>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dirty="0">
                <a:solidFill>
                  <a:schemeClr val="tx1"/>
                </a:solidFill>
              </a:rPr>
              <a:t>β2MG</a:t>
            </a:r>
            <a:endParaRPr lang="ja-JP" altLang="en-US" sz="1600" b="1" dirty="0">
              <a:solidFill>
                <a:schemeClr val="tx1"/>
              </a:solidFill>
            </a:endParaRPr>
          </a:p>
        </c:rich>
      </c:tx>
      <c:layout>
        <c:manualLayout>
          <c:xMode val="edge"/>
          <c:yMode val="edge"/>
          <c:x val="0.44398804898179833"/>
          <c:y val="2.8054186479481439E-2"/>
        </c:manualLayout>
      </c:layout>
      <c:spPr>
        <a:noFill/>
        <a:ln>
          <a:noFill/>
        </a:ln>
        <a:effectLst/>
      </c:spPr>
    </c:title>
    <c:plotArea>
      <c:layout>
        <c:manualLayout>
          <c:layoutTarget val="inner"/>
          <c:xMode val="edge"/>
          <c:yMode val="edge"/>
          <c:x val="0.17105401609236476"/>
          <c:y val="0.10107382668772551"/>
          <c:w val="0.72978792895676359"/>
          <c:h val="0.75411931786119535"/>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sz="1100"/>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グラフ!$B$86:$G$86</c:f>
              <c:strCache>
                <c:ptCount val="6"/>
                <c:pt idx="0">
                  <c:v>OHDF</c:v>
                </c:pt>
                <c:pt idx="1">
                  <c:v>IHDF</c:v>
                </c:pt>
                <c:pt idx="2">
                  <c:v>HD:4hr</c:v>
                </c:pt>
                <c:pt idx="3">
                  <c:v>HD:4.5hr</c:v>
                </c:pt>
                <c:pt idx="4">
                  <c:v>HD:5hr</c:v>
                </c:pt>
                <c:pt idx="5">
                  <c:v>HD+ﾘｸｾﾙ</c:v>
                </c:pt>
              </c:strCache>
            </c:strRef>
          </c:cat>
          <c:val>
            <c:numRef>
              <c:f>グラフ!$B$87:$G$87</c:f>
              <c:numCache>
                <c:formatCode>0.00_ </c:formatCode>
                <c:ptCount val="6"/>
                <c:pt idx="0">
                  <c:v>26.93</c:v>
                </c:pt>
                <c:pt idx="1">
                  <c:v>26.9</c:v>
                </c:pt>
                <c:pt idx="2">
                  <c:v>25.939999999999987</c:v>
                </c:pt>
                <c:pt idx="3">
                  <c:v>29.650000000000016</c:v>
                </c:pt>
                <c:pt idx="4">
                  <c:v>30.5</c:v>
                </c:pt>
                <c:pt idx="5">
                  <c:v>21.4</c:v>
                </c:pt>
              </c:numCache>
            </c:numRef>
          </c:val>
          <c:extLst xmlns:c16r2="http://schemas.microsoft.com/office/drawing/2015/06/chart">
            <c:ext xmlns:c16="http://schemas.microsoft.com/office/drawing/2014/chart" uri="{C3380CC4-5D6E-409C-BE32-E72D297353CC}">
              <c16:uniqueId val="{00000000-E0DD-4B3B-90F8-CE3AE95F3300}"/>
            </c:ext>
          </c:extLst>
        </c:ser>
        <c:ser>
          <c:idx val="1"/>
          <c:order val="1"/>
          <c:spPr>
            <a:ln w="28575" cap="rnd">
              <a:noFill/>
              <a:round/>
            </a:ln>
            <a:effectLst/>
          </c:spPr>
          <c:marker>
            <c:symbol val="dash"/>
            <c:size val="5"/>
            <c:spPr>
              <a:solidFill>
                <a:schemeClr val="tx1"/>
              </a:solidFill>
              <a:ln w="9525">
                <a:noFill/>
              </a:ln>
              <a:effectLst/>
            </c:spPr>
          </c:marker>
          <c:cat>
            <c:strRef>
              <c:f>グラフ!$B$86:$G$86</c:f>
              <c:strCache>
                <c:ptCount val="6"/>
                <c:pt idx="0">
                  <c:v>OHDF</c:v>
                </c:pt>
                <c:pt idx="1">
                  <c:v>IHDF</c:v>
                </c:pt>
                <c:pt idx="2">
                  <c:v>HD:4hr</c:v>
                </c:pt>
                <c:pt idx="3">
                  <c:v>HD:4.5hr</c:v>
                </c:pt>
                <c:pt idx="4">
                  <c:v>HD:5hr</c:v>
                </c:pt>
                <c:pt idx="5">
                  <c:v>HD+ﾘｸｾﾙ</c:v>
                </c:pt>
              </c:strCache>
            </c:strRef>
          </c:cat>
          <c:val>
            <c:numRef>
              <c:f>グラフ!$B$88:$G$88</c:f>
              <c:numCache>
                <c:formatCode>0.00_ </c:formatCode>
                <c:ptCount val="6"/>
                <c:pt idx="0">
                  <c:v>23.330000000000005</c:v>
                </c:pt>
                <c:pt idx="1">
                  <c:v>22.38</c:v>
                </c:pt>
                <c:pt idx="2">
                  <c:v>22.1</c:v>
                </c:pt>
                <c:pt idx="3">
                  <c:v>24.979999999999986</c:v>
                </c:pt>
                <c:pt idx="4">
                  <c:v>25.779999999999987</c:v>
                </c:pt>
                <c:pt idx="5">
                  <c:v>21.1</c:v>
                </c:pt>
              </c:numCache>
            </c:numRef>
          </c:val>
          <c:extLst xmlns:c16r2="http://schemas.microsoft.com/office/drawing/2015/06/chart">
            <c:ext xmlns:c16="http://schemas.microsoft.com/office/drawing/2014/chart" uri="{C3380CC4-5D6E-409C-BE32-E72D297353CC}">
              <c16:uniqueId val="{00000001-E0DD-4B3B-90F8-CE3AE95F3300}"/>
            </c:ext>
          </c:extLst>
        </c:ser>
        <c:ser>
          <c:idx val="2"/>
          <c:order val="2"/>
          <c:spPr>
            <a:ln w="28575" cap="rnd">
              <a:noFill/>
              <a:round/>
            </a:ln>
            <a:effectLst/>
          </c:spPr>
          <c:marker>
            <c:symbol val="dash"/>
            <c:size val="5"/>
            <c:spPr>
              <a:solidFill>
                <a:schemeClr val="tx1"/>
              </a:solidFill>
              <a:ln w="9525">
                <a:noFill/>
              </a:ln>
              <a:effectLst/>
            </c:spPr>
          </c:marker>
          <c:cat>
            <c:strRef>
              <c:f>グラフ!$B$86:$G$86</c:f>
              <c:strCache>
                <c:ptCount val="6"/>
                <c:pt idx="0">
                  <c:v>OHDF</c:v>
                </c:pt>
                <c:pt idx="1">
                  <c:v>IHDF</c:v>
                </c:pt>
                <c:pt idx="2">
                  <c:v>HD:4hr</c:v>
                </c:pt>
                <c:pt idx="3">
                  <c:v>HD:4.5hr</c:v>
                </c:pt>
                <c:pt idx="4">
                  <c:v>HD:5hr</c:v>
                </c:pt>
                <c:pt idx="5">
                  <c:v>HD+ﾘｸｾﾙ</c:v>
                </c:pt>
              </c:strCache>
            </c:strRef>
          </c:cat>
          <c:val>
            <c:numRef>
              <c:f>グラフ!$B$89:$G$89</c:f>
              <c:numCache>
                <c:formatCode>0.00_ </c:formatCode>
                <c:ptCount val="6"/>
                <c:pt idx="0">
                  <c:v>30.53</c:v>
                </c:pt>
                <c:pt idx="1">
                  <c:v>30.73</c:v>
                </c:pt>
                <c:pt idx="2">
                  <c:v>29.8</c:v>
                </c:pt>
                <c:pt idx="3">
                  <c:v>33.050000000000004</c:v>
                </c:pt>
                <c:pt idx="4">
                  <c:v>32.4</c:v>
                </c:pt>
                <c:pt idx="5">
                  <c:v>21.9</c:v>
                </c:pt>
              </c:numCache>
            </c:numRef>
          </c:val>
          <c:extLst xmlns:c16r2="http://schemas.microsoft.com/office/drawing/2015/06/chart">
            <c:ext xmlns:c16="http://schemas.microsoft.com/office/drawing/2014/chart" uri="{C3380CC4-5D6E-409C-BE32-E72D297353CC}">
              <c16:uniqueId val="{00000002-E0DD-4B3B-90F8-CE3AE95F3300}"/>
            </c:ext>
          </c:extLst>
        </c:ser>
        <c:dLbls/>
        <c:hiLowLines/>
        <c:marker val="1"/>
        <c:axId val="94823168"/>
        <c:axId val="94824704"/>
      </c:lineChart>
      <c:catAx>
        <c:axId val="94823168"/>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4824704"/>
        <c:crosses val="autoZero"/>
        <c:auto val="1"/>
        <c:lblAlgn val="ctr"/>
        <c:lblOffset val="100"/>
      </c:catAx>
      <c:valAx>
        <c:axId val="94824704"/>
        <c:scaling>
          <c:orientation val="minMax"/>
          <c:max val="45"/>
          <c:min val="15"/>
        </c:scaling>
        <c:axPos val="l"/>
        <c:majorGridlines>
          <c:spPr>
            <a:ln w="9525" cap="flat" cmpd="sng" algn="ctr">
              <a:solidFill>
                <a:schemeClr val="tx1">
                  <a:lumMod val="50000"/>
                  <a:lumOff val="50000"/>
                </a:schemeClr>
              </a:solidFill>
              <a:round/>
            </a:ln>
            <a:effectLst/>
          </c:spPr>
        </c:majorGridlines>
        <c:numFmt formatCode="0.0_ " sourceLinked="0"/>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4823168"/>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a:solidFill>
                  <a:schemeClr val="tx1"/>
                </a:solidFill>
              </a:rPr>
              <a:t>Alb</a:t>
            </a:r>
            <a:endParaRPr lang="ja-JP" altLang="en-US" sz="1600" b="1">
              <a:solidFill>
                <a:schemeClr val="tx1"/>
              </a:solidFill>
            </a:endParaRPr>
          </a:p>
        </c:rich>
      </c:tx>
      <c:layout>
        <c:manualLayout>
          <c:xMode val="edge"/>
          <c:yMode val="edge"/>
          <c:x val="0.5208344100470309"/>
          <c:y val="3.2949031067691946E-2"/>
        </c:manualLayout>
      </c:layout>
      <c:spPr>
        <a:noFill/>
        <a:ln>
          <a:noFill/>
        </a:ln>
        <a:effectLst/>
      </c:spPr>
    </c:title>
    <c:plotArea>
      <c:layout>
        <c:manualLayout>
          <c:layoutTarget val="inner"/>
          <c:xMode val="edge"/>
          <c:yMode val="edge"/>
          <c:x val="6.5826202503309506E-2"/>
          <c:y val="9.8825375002545249E-2"/>
          <c:w val="0.90700790725545721"/>
          <c:h val="0.80866148984916508"/>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dLblPos val="b"/>
            <c:showVal val="1"/>
            <c:extLst xmlns:c16r2="http://schemas.microsoft.com/office/drawing/2015/06/chart">
              <c:ext xmlns:c15="http://schemas.microsoft.com/office/drawing/2012/chart" uri="{CE6537A1-D6FC-4f65-9D91-7224C49458BB}">
                <c15:showLeaderLines val="1"/>
              </c:ext>
            </c:extLst>
          </c:dLbls>
          <c:cat>
            <c:strRef>
              <c:f>グラフ!$B$92:$G$92</c:f>
              <c:strCache>
                <c:ptCount val="6"/>
                <c:pt idx="0">
                  <c:v>OHDF</c:v>
                </c:pt>
                <c:pt idx="1">
                  <c:v>IHDF</c:v>
                </c:pt>
                <c:pt idx="2">
                  <c:v>HD:4hr</c:v>
                </c:pt>
                <c:pt idx="3">
                  <c:v>HD:4.5hr</c:v>
                </c:pt>
                <c:pt idx="4">
                  <c:v>HD:5hr</c:v>
                </c:pt>
                <c:pt idx="5">
                  <c:v>HD+ﾘｸｾﾙ</c:v>
                </c:pt>
              </c:strCache>
            </c:strRef>
          </c:cat>
          <c:val>
            <c:numRef>
              <c:f>グラフ!$B$93:$G$93</c:f>
              <c:numCache>
                <c:formatCode>0.00_ </c:formatCode>
                <c:ptCount val="6"/>
                <c:pt idx="0">
                  <c:v>3.66</c:v>
                </c:pt>
                <c:pt idx="1">
                  <c:v>3.63</c:v>
                </c:pt>
                <c:pt idx="2">
                  <c:v>3.67</c:v>
                </c:pt>
                <c:pt idx="3">
                  <c:v>3.44</c:v>
                </c:pt>
                <c:pt idx="4">
                  <c:v>3.62</c:v>
                </c:pt>
                <c:pt idx="5">
                  <c:v>3.9699999999999998</c:v>
                </c:pt>
              </c:numCache>
            </c:numRef>
          </c:val>
          <c:extLst xmlns:c16r2="http://schemas.microsoft.com/office/drawing/2015/06/chart">
            <c:ext xmlns:c16="http://schemas.microsoft.com/office/drawing/2014/chart" uri="{C3380CC4-5D6E-409C-BE32-E72D297353CC}">
              <c16:uniqueId val="{00000000-E14F-4EC7-9400-DE0308AABDB2}"/>
            </c:ext>
          </c:extLst>
        </c:ser>
        <c:ser>
          <c:idx val="1"/>
          <c:order val="1"/>
          <c:spPr>
            <a:ln w="28575" cap="rnd">
              <a:noFill/>
              <a:round/>
            </a:ln>
            <a:effectLst/>
          </c:spPr>
          <c:marker>
            <c:symbol val="dash"/>
            <c:size val="5"/>
            <c:spPr>
              <a:solidFill>
                <a:schemeClr val="tx1"/>
              </a:solidFill>
              <a:ln w="9525">
                <a:noFill/>
              </a:ln>
              <a:effectLst/>
            </c:spPr>
          </c:marker>
          <c:cat>
            <c:strRef>
              <c:f>グラフ!$B$92:$G$92</c:f>
              <c:strCache>
                <c:ptCount val="6"/>
                <c:pt idx="0">
                  <c:v>OHDF</c:v>
                </c:pt>
                <c:pt idx="1">
                  <c:v>IHDF</c:v>
                </c:pt>
                <c:pt idx="2">
                  <c:v>HD:4hr</c:v>
                </c:pt>
                <c:pt idx="3">
                  <c:v>HD:4.5hr</c:v>
                </c:pt>
                <c:pt idx="4">
                  <c:v>HD:5hr</c:v>
                </c:pt>
                <c:pt idx="5">
                  <c:v>HD+ﾘｸｾﾙ</c:v>
                </c:pt>
              </c:strCache>
            </c:strRef>
          </c:cat>
          <c:val>
            <c:numRef>
              <c:f>グラフ!$B$94:$G$94</c:f>
              <c:numCache>
                <c:formatCode>0.00_ </c:formatCode>
                <c:ptCount val="6"/>
                <c:pt idx="0">
                  <c:v>3.5</c:v>
                </c:pt>
                <c:pt idx="1">
                  <c:v>3.5</c:v>
                </c:pt>
                <c:pt idx="2">
                  <c:v>3.5</c:v>
                </c:pt>
                <c:pt idx="3">
                  <c:v>3.3</c:v>
                </c:pt>
                <c:pt idx="4">
                  <c:v>3.5</c:v>
                </c:pt>
                <c:pt idx="5">
                  <c:v>3.9</c:v>
                </c:pt>
              </c:numCache>
            </c:numRef>
          </c:val>
          <c:extLst xmlns:c16r2="http://schemas.microsoft.com/office/drawing/2015/06/chart">
            <c:ext xmlns:c16="http://schemas.microsoft.com/office/drawing/2014/chart" uri="{C3380CC4-5D6E-409C-BE32-E72D297353CC}">
              <c16:uniqueId val="{00000001-E14F-4EC7-9400-DE0308AABDB2}"/>
            </c:ext>
          </c:extLst>
        </c:ser>
        <c:ser>
          <c:idx val="2"/>
          <c:order val="2"/>
          <c:spPr>
            <a:ln w="28575" cap="rnd">
              <a:noFill/>
              <a:round/>
            </a:ln>
            <a:effectLst/>
          </c:spPr>
          <c:marker>
            <c:symbol val="dash"/>
            <c:size val="5"/>
            <c:spPr>
              <a:solidFill>
                <a:schemeClr val="tx1"/>
              </a:solidFill>
              <a:ln w="9525">
                <a:noFill/>
              </a:ln>
              <a:effectLst/>
            </c:spPr>
          </c:marker>
          <c:cat>
            <c:strRef>
              <c:f>グラフ!$B$92:$G$92</c:f>
              <c:strCache>
                <c:ptCount val="6"/>
                <c:pt idx="0">
                  <c:v>OHDF</c:v>
                </c:pt>
                <c:pt idx="1">
                  <c:v>IHDF</c:v>
                </c:pt>
                <c:pt idx="2">
                  <c:v>HD:4hr</c:v>
                </c:pt>
                <c:pt idx="3">
                  <c:v>HD:4.5hr</c:v>
                </c:pt>
                <c:pt idx="4">
                  <c:v>HD:5hr</c:v>
                </c:pt>
                <c:pt idx="5">
                  <c:v>HD+ﾘｸｾﾙ</c:v>
                </c:pt>
              </c:strCache>
            </c:strRef>
          </c:cat>
          <c:val>
            <c:numRef>
              <c:f>グラフ!$B$95:$G$95</c:f>
              <c:numCache>
                <c:formatCode>0.00_ </c:formatCode>
                <c:ptCount val="6"/>
                <c:pt idx="0">
                  <c:v>3.9</c:v>
                </c:pt>
                <c:pt idx="1">
                  <c:v>3.8</c:v>
                </c:pt>
                <c:pt idx="2">
                  <c:v>3.9</c:v>
                </c:pt>
                <c:pt idx="3">
                  <c:v>3.6</c:v>
                </c:pt>
                <c:pt idx="4">
                  <c:v>3.8</c:v>
                </c:pt>
                <c:pt idx="5">
                  <c:v>4</c:v>
                </c:pt>
              </c:numCache>
            </c:numRef>
          </c:val>
          <c:extLst xmlns:c16r2="http://schemas.microsoft.com/office/drawing/2015/06/chart">
            <c:ext xmlns:c16="http://schemas.microsoft.com/office/drawing/2014/chart" uri="{C3380CC4-5D6E-409C-BE32-E72D297353CC}">
              <c16:uniqueId val="{00000002-E14F-4EC7-9400-DE0308AABDB2}"/>
            </c:ext>
          </c:extLst>
        </c:ser>
        <c:dLbls/>
        <c:hiLowLines/>
        <c:marker val="1"/>
        <c:axId val="94278400"/>
        <c:axId val="94279936"/>
      </c:lineChart>
      <c:catAx>
        <c:axId val="94278400"/>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94279936"/>
        <c:crosses val="autoZero"/>
        <c:auto val="1"/>
        <c:lblAlgn val="ctr"/>
        <c:lblOffset val="100"/>
      </c:catAx>
      <c:valAx>
        <c:axId val="94279936"/>
        <c:scaling>
          <c:orientation val="minMax"/>
          <c:max val="4.5"/>
          <c:min val="3"/>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4278400"/>
        <c:crosses val="autoZero"/>
        <c:crossBetween val="between"/>
        <c:majorUnit val="0.5"/>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ja-JP" altLang="en-US" sz="1600" b="1" dirty="0">
                <a:solidFill>
                  <a:schemeClr val="tx1"/>
                </a:solidFill>
              </a:rPr>
              <a:t>ｎ</a:t>
            </a:r>
            <a:r>
              <a:rPr lang="en-US" altLang="ja-JP" sz="1600" b="1" dirty="0">
                <a:solidFill>
                  <a:schemeClr val="tx1"/>
                </a:solidFill>
              </a:rPr>
              <a:t>-PCR</a:t>
            </a:r>
            <a:endParaRPr lang="ja-JP" altLang="en-US" sz="1600" b="1" dirty="0">
              <a:solidFill>
                <a:schemeClr val="tx1"/>
              </a:solidFill>
            </a:endParaRPr>
          </a:p>
        </c:rich>
      </c:tx>
      <c:layout>
        <c:manualLayout>
          <c:xMode val="edge"/>
          <c:yMode val="edge"/>
          <c:x val="0.44617521913136249"/>
          <c:y val="3.8732193740392204E-2"/>
        </c:manualLayout>
      </c:layout>
      <c:spPr>
        <a:noFill/>
        <a:ln>
          <a:noFill/>
        </a:ln>
        <a:effectLst/>
      </c:spPr>
    </c:title>
    <c:plotArea>
      <c:layout>
        <c:manualLayout>
          <c:layoutTarget val="inner"/>
          <c:xMode val="edge"/>
          <c:yMode val="edge"/>
          <c:x val="7.9879747590840516E-2"/>
          <c:y val="0.11174387724426546"/>
          <c:w val="0.87327160068527421"/>
          <c:h val="0.79337228154364758"/>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グラフ!$B$68:$G$68</c:f>
              <c:strCache>
                <c:ptCount val="6"/>
                <c:pt idx="0">
                  <c:v>OHDF</c:v>
                </c:pt>
                <c:pt idx="1">
                  <c:v>IHDF</c:v>
                </c:pt>
                <c:pt idx="2">
                  <c:v>HD:4hr</c:v>
                </c:pt>
                <c:pt idx="3">
                  <c:v>HD:4.5hr</c:v>
                </c:pt>
                <c:pt idx="4">
                  <c:v>HD:5hr</c:v>
                </c:pt>
                <c:pt idx="5">
                  <c:v>HD+ﾘｸｾﾙ</c:v>
                </c:pt>
              </c:strCache>
            </c:strRef>
          </c:cat>
          <c:val>
            <c:numRef>
              <c:f>グラフ!$B$69:$G$69</c:f>
              <c:numCache>
                <c:formatCode>0.00_ </c:formatCode>
                <c:ptCount val="6"/>
                <c:pt idx="0">
                  <c:v>0.85000000000000053</c:v>
                </c:pt>
                <c:pt idx="1">
                  <c:v>0.82000000000000051</c:v>
                </c:pt>
                <c:pt idx="2">
                  <c:v>0.85000000000000053</c:v>
                </c:pt>
                <c:pt idx="3">
                  <c:v>0.9</c:v>
                </c:pt>
                <c:pt idx="4">
                  <c:v>0.82000000000000051</c:v>
                </c:pt>
                <c:pt idx="5">
                  <c:v>1.01</c:v>
                </c:pt>
              </c:numCache>
            </c:numRef>
          </c:val>
          <c:extLst xmlns:c16r2="http://schemas.microsoft.com/office/drawing/2015/06/chart">
            <c:ext xmlns:c16="http://schemas.microsoft.com/office/drawing/2014/chart" uri="{C3380CC4-5D6E-409C-BE32-E72D297353CC}">
              <c16:uniqueId val="{00000000-DC81-4652-A989-5FF12DDF8E66}"/>
            </c:ext>
          </c:extLst>
        </c:ser>
        <c:ser>
          <c:idx val="1"/>
          <c:order val="1"/>
          <c:spPr>
            <a:ln w="28575" cap="rnd">
              <a:noFill/>
              <a:round/>
            </a:ln>
            <a:effectLst/>
          </c:spPr>
          <c:marker>
            <c:symbol val="dash"/>
            <c:size val="5"/>
            <c:spPr>
              <a:solidFill>
                <a:schemeClr val="tx1"/>
              </a:solidFill>
              <a:ln w="9525">
                <a:noFill/>
              </a:ln>
              <a:effectLst/>
            </c:spPr>
          </c:marker>
          <c:cat>
            <c:strRef>
              <c:f>グラフ!$B$68:$G$68</c:f>
              <c:strCache>
                <c:ptCount val="6"/>
                <c:pt idx="0">
                  <c:v>OHDF</c:v>
                </c:pt>
                <c:pt idx="1">
                  <c:v>IHDF</c:v>
                </c:pt>
                <c:pt idx="2">
                  <c:v>HD:4hr</c:v>
                </c:pt>
                <c:pt idx="3">
                  <c:v>HD:4.5hr</c:v>
                </c:pt>
                <c:pt idx="4">
                  <c:v>HD:5hr</c:v>
                </c:pt>
                <c:pt idx="5">
                  <c:v>HD+ﾘｸｾﾙ</c:v>
                </c:pt>
              </c:strCache>
            </c:strRef>
          </c:cat>
          <c:val>
            <c:numRef>
              <c:f>グラフ!$B$70:$G$70</c:f>
              <c:numCache>
                <c:formatCode>0.00_ </c:formatCode>
                <c:ptCount val="6"/>
                <c:pt idx="0">
                  <c:v>0.75000000000000056</c:v>
                </c:pt>
                <c:pt idx="1">
                  <c:v>0.70000000000000051</c:v>
                </c:pt>
                <c:pt idx="2">
                  <c:v>0.75000000000000056</c:v>
                </c:pt>
                <c:pt idx="3">
                  <c:v>0.82000000000000051</c:v>
                </c:pt>
                <c:pt idx="4">
                  <c:v>0.73000000000000054</c:v>
                </c:pt>
                <c:pt idx="5">
                  <c:v>0.93</c:v>
                </c:pt>
              </c:numCache>
            </c:numRef>
          </c:val>
          <c:extLst xmlns:c16r2="http://schemas.microsoft.com/office/drawing/2015/06/chart">
            <c:ext xmlns:c16="http://schemas.microsoft.com/office/drawing/2014/chart" uri="{C3380CC4-5D6E-409C-BE32-E72D297353CC}">
              <c16:uniqueId val="{00000001-DC81-4652-A989-5FF12DDF8E66}"/>
            </c:ext>
          </c:extLst>
        </c:ser>
        <c:ser>
          <c:idx val="2"/>
          <c:order val="2"/>
          <c:spPr>
            <a:ln w="28575" cap="rnd">
              <a:noFill/>
              <a:round/>
            </a:ln>
            <a:effectLst/>
          </c:spPr>
          <c:marker>
            <c:symbol val="dash"/>
            <c:size val="5"/>
            <c:spPr>
              <a:solidFill>
                <a:schemeClr val="tx1"/>
              </a:solidFill>
              <a:ln w="9525">
                <a:noFill/>
              </a:ln>
              <a:effectLst/>
            </c:spPr>
          </c:marker>
          <c:cat>
            <c:strRef>
              <c:f>グラフ!$B$68:$G$68</c:f>
              <c:strCache>
                <c:ptCount val="6"/>
                <c:pt idx="0">
                  <c:v>OHDF</c:v>
                </c:pt>
                <c:pt idx="1">
                  <c:v>IHDF</c:v>
                </c:pt>
                <c:pt idx="2">
                  <c:v>HD:4hr</c:v>
                </c:pt>
                <c:pt idx="3">
                  <c:v>HD:4.5hr</c:v>
                </c:pt>
                <c:pt idx="4">
                  <c:v>HD:5hr</c:v>
                </c:pt>
                <c:pt idx="5">
                  <c:v>HD+ﾘｸｾﾙ</c:v>
                </c:pt>
              </c:strCache>
            </c:strRef>
          </c:cat>
          <c:val>
            <c:numRef>
              <c:f>グラフ!$B$71:$G$71</c:f>
              <c:numCache>
                <c:formatCode>0.00_ </c:formatCode>
                <c:ptCount val="6"/>
                <c:pt idx="0">
                  <c:v>0.95000000000000051</c:v>
                </c:pt>
                <c:pt idx="1">
                  <c:v>0.93</c:v>
                </c:pt>
                <c:pt idx="2">
                  <c:v>0.9400000000000005</c:v>
                </c:pt>
                <c:pt idx="3">
                  <c:v>0.97000000000000053</c:v>
                </c:pt>
                <c:pt idx="4">
                  <c:v>0.9</c:v>
                </c:pt>
                <c:pt idx="5">
                  <c:v>1.04</c:v>
                </c:pt>
              </c:numCache>
            </c:numRef>
          </c:val>
          <c:extLst xmlns:c16r2="http://schemas.microsoft.com/office/drawing/2015/06/chart">
            <c:ext xmlns:c16="http://schemas.microsoft.com/office/drawing/2014/chart" uri="{C3380CC4-5D6E-409C-BE32-E72D297353CC}">
              <c16:uniqueId val="{00000002-DC81-4652-A989-5FF12DDF8E66}"/>
            </c:ext>
          </c:extLst>
        </c:ser>
        <c:dLbls/>
        <c:hiLowLines>
          <c:spPr>
            <a:ln w="9525" cap="flat" cmpd="sng" algn="ctr">
              <a:solidFill>
                <a:schemeClr val="tx1">
                  <a:lumMod val="75000"/>
                  <a:lumOff val="25000"/>
                </a:schemeClr>
              </a:solidFill>
              <a:round/>
            </a:ln>
            <a:effectLst/>
          </c:spPr>
        </c:hiLowLines>
        <c:marker val="1"/>
        <c:axId val="95294976"/>
        <c:axId val="95296512"/>
      </c:lineChart>
      <c:catAx>
        <c:axId val="95294976"/>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95296512"/>
        <c:crosses val="autoZero"/>
        <c:auto val="1"/>
        <c:lblAlgn val="ctr"/>
        <c:lblOffset val="100"/>
      </c:catAx>
      <c:valAx>
        <c:axId val="95296512"/>
        <c:scaling>
          <c:orientation val="minMax"/>
          <c:max val="1.2"/>
          <c:min val="0.4"/>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294976"/>
        <c:crosses val="autoZero"/>
        <c:crossBetween val="between"/>
        <c:majorUnit val="0.2"/>
      </c:valAx>
      <c:spPr>
        <a:solidFill>
          <a:schemeClr val="bg1">
            <a:lumMod val="95000"/>
          </a:schemeClr>
        </a:solidFill>
        <a:ln>
          <a:solidFill>
            <a:schemeClr val="tx1">
              <a:lumMod val="50000"/>
              <a:lumOff val="50000"/>
            </a:schemeClr>
          </a:solidFill>
        </a:ln>
        <a:effectLst/>
      </c:spPr>
    </c:plotArea>
    <c:plotVisOnly val="1"/>
    <c:dispBlanksAs val="gap"/>
  </c:chart>
  <c:spPr>
    <a:noFill/>
    <a:ln>
      <a:noFill/>
    </a:ln>
    <a:effectLst/>
  </c:spPr>
  <c:txPr>
    <a:bodyPr/>
    <a:lstStyle/>
    <a:p>
      <a:pPr>
        <a:defRPr/>
      </a:pPr>
      <a:endParaRPr lang="ja-JP"/>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dirty="0">
                <a:solidFill>
                  <a:schemeClr val="tx1"/>
                </a:solidFill>
              </a:rPr>
              <a:t>GNRI</a:t>
            </a:r>
            <a:endParaRPr lang="ja-JP" altLang="en-US" sz="1600" b="1" dirty="0">
              <a:solidFill>
                <a:schemeClr val="tx1"/>
              </a:solidFill>
            </a:endParaRPr>
          </a:p>
        </c:rich>
      </c:tx>
      <c:layout>
        <c:manualLayout>
          <c:xMode val="edge"/>
          <c:yMode val="edge"/>
          <c:x val="0.47609622660803763"/>
          <c:y val="5.0502733982591537E-2"/>
        </c:manualLayout>
      </c:layout>
      <c:spPr>
        <a:noFill/>
        <a:ln>
          <a:noFill/>
        </a:ln>
        <a:effectLst/>
      </c:spPr>
    </c:title>
    <c:plotArea>
      <c:layout>
        <c:manualLayout>
          <c:layoutTarget val="inner"/>
          <c:xMode val="edge"/>
          <c:yMode val="edge"/>
          <c:x val="7.2196582830517095E-2"/>
          <c:y val="0.11258037286581601"/>
          <c:w val="0.85136763954649963"/>
          <c:h val="0.78619694648425043"/>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txPr>
              <a:bodyPr wrap="square" lIns="38100" tIns="19050" rIns="38100" bIns="19050" anchor="ctr">
                <a:spAutoFit/>
              </a:bodyPr>
              <a:lstStyle/>
              <a:p>
                <a:pPr>
                  <a:defRPr>
                    <a:solidFill>
                      <a:schemeClr val="tx1"/>
                    </a:solidFill>
                  </a:defRPr>
                </a:pPr>
                <a:endParaRPr lang="ja-JP"/>
              </a:p>
            </c:txPr>
            <c:dLblPos val="b"/>
            <c:showVal val="1"/>
            <c:extLst xmlns:c16r2="http://schemas.microsoft.com/office/drawing/2015/06/chart">
              <c:ext xmlns:c15="http://schemas.microsoft.com/office/drawing/2012/chart" uri="{CE6537A1-D6FC-4f65-9D91-7224C49458BB}">
                <c15:showLeaderLines val="1"/>
              </c:ext>
            </c:extLst>
          </c:dLbls>
          <c:cat>
            <c:strRef>
              <c:f>グラフ!$B$80:$G$80</c:f>
              <c:strCache>
                <c:ptCount val="6"/>
                <c:pt idx="0">
                  <c:v>OHDF</c:v>
                </c:pt>
                <c:pt idx="1">
                  <c:v>IHDF</c:v>
                </c:pt>
                <c:pt idx="2">
                  <c:v>HD:4hr</c:v>
                </c:pt>
                <c:pt idx="3">
                  <c:v>HD:4.5hr</c:v>
                </c:pt>
                <c:pt idx="4">
                  <c:v>HD:5hr</c:v>
                </c:pt>
                <c:pt idx="5">
                  <c:v>HD+ﾘｸｾﾙ</c:v>
                </c:pt>
              </c:strCache>
            </c:strRef>
          </c:cat>
          <c:val>
            <c:numRef>
              <c:f>グラフ!$B$81:$G$81</c:f>
              <c:numCache>
                <c:formatCode>0.00_ </c:formatCode>
                <c:ptCount val="6"/>
                <c:pt idx="0">
                  <c:v>92.75</c:v>
                </c:pt>
                <c:pt idx="1">
                  <c:v>93.93</c:v>
                </c:pt>
                <c:pt idx="2">
                  <c:v>94.710000000000022</c:v>
                </c:pt>
                <c:pt idx="3">
                  <c:v>89.88</c:v>
                </c:pt>
                <c:pt idx="4">
                  <c:v>92.88</c:v>
                </c:pt>
                <c:pt idx="5">
                  <c:v>100.44000000000007</c:v>
                </c:pt>
              </c:numCache>
            </c:numRef>
          </c:val>
          <c:extLst xmlns:c16r2="http://schemas.microsoft.com/office/drawing/2015/06/chart">
            <c:ext xmlns:c16="http://schemas.microsoft.com/office/drawing/2014/chart" uri="{C3380CC4-5D6E-409C-BE32-E72D297353CC}">
              <c16:uniqueId val="{00000000-F870-4396-B3A0-10760D0CF424}"/>
            </c:ext>
          </c:extLst>
        </c:ser>
        <c:ser>
          <c:idx val="1"/>
          <c:order val="1"/>
          <c:spPr>
            <a:ln w="28575" cap="rnd">
              <a:noFill/>
              <a:round/>
            </a:ln>
            <a:effectLst/>
          </c:spPr>
          <c:marker>
            <c:symbol val="dash"/>
            <c:size val="5"/>
            <c:spPr>
              <a:solidFill>
                <a:schemeClr val="tx1"/>
              </a:solidFill>
              <a:ln w="9525">
                <a:solidFill>
                  <a:schemeClr val="tx1"/>
                </a:solidFill>
              </a:ln>
              <a:effectLst/>
            </c:spPr>
          </c:marker>
          <c:cat>
            <c:strRef>
              <c:f>グラフ!$B$80:$G$80</c:f>
              <c:strCache>
                <c:ptCount val="6"/>
                <c:pt idx="0">
                  <c:v>OHDF</c:v>
                </c:pt>
                <c:pt idx="1">
                  <c:v>IHDF</c:v>
                </c:pt>
                <c:pt idx="2">
                  <c:v>HD:4hr</c:v>
                </c:pt>
                <c:pt idx="3">
                  <c:v>HD:4.5hr</c:v>
                </c:pt>
                <c:pt idx="4">
                  <c:v>HD:5hr</c:v>
                </c:pt>
                <c:pt idx="5">
                  <c:v>HD+ﾘｸｾﾙ</c:v>
                </c:pt>
              </c:strCache>
            </c:strRef>
          </c:cat>
          <c:val>
            <c:numRef>
              <c:f>グラフ!$B$82:$G$82</c:f>
              <c:numCache>
                <c:formatCode>0.00_ </c:formatCode>
                <c:ptCount val="6"/>
                <c:pt idx="0">
                  <c:v>88.69</c:v>
                </c:pt>
                <c:pt idx="1">
                  <c:v>90.84</c:v>
                </c:pt>
                <c:pt idx="2">
                  <c:v>90.84</c:v>
                </c:pt>
                <c:pt idx="3">
                  <c:v>86.31</c:v>
                </c:pt>
                <c:pt idx="4">
                  <c:v>86.69</c:v>
                </c:pt>
                <c:pt idx="5">
                  <c:v>99.77</c:v>
                </c:pt>
              </c:numCache>
            </c:numRef>
          </c:val>
          <c:extLst xmlns:c16r2="http://schemas.microsoft.com/office/drawing/2015/06/chart">
            <c:ext xmlns:c16="http://schemas.microsoft.com/office/drawing/2014/chart" uri="{C3380CC4-5D6E-409C-BE32-E72D297353CC}">
              <c16:uniqueId val="{00000001-F870-4396-B3A0-10760D0CF424}"/>
            </c:ext>
          </c:extLst>
        </c:ser>
        <c:ser>
          <c:idx val="2"/>
          <c:order val="2"/>
          <c:spPr>
            <a:ln w="28575" cap="rnd">
              <a:noFill/>
              <a:round/>
            </a:ln>
            <a:effectLst/>
          </c:spPr>
          <c:marker>
            <c:symbol val="dash"/>
            <c:size val="5"/>
            <c:spPr>
              <a:solidFill>
                <a:schemeClr val="tx1"/>
              </a:solidFill>
              <a:ln w="9525">
                <a:noFill/>
              </a:ln>
              <a:effectLst/>
            </c:spPr>
          </c:marker>
          <c:cat>
            <c:strRef>
              <c:f>グラフ!$B$80:$G$80</c:f>
              <c:strCache>
                <c:ptCount val="6"/>
                <c:pt idx="0">
                  <c:v>OHDF</c:v>
                </c:pt>
                <c:pt idx="1">
                  <c:v>IHDF</c:v>
                </c:pt>
                <c:pt idx="2">
                  <c:v>HD:4hr</c:v>
                </c:pt>
                <c:pt idx="3">
                  <c:v>HD:4.5hr</c:v>
                </c:pt>
                <c:pt idx="4">
                  <c:v>HD:5hr</c:v>
                </c:pt>
                <c:pt idx="5">
                  <c:v>HD+ﾘｸｾﾙ</c:v>
                </c:pt>
              </c:strCache>
            </c:strRef>
          </c:cat>
          <c:val>
            <c:numRef>
              <c:f>グラフ!$B$83:$G$83</c:f>
              <c:numCache>
                <c:formatCode>0.00_ </c:formatCode>
                <c:ptCount val="6"/>
                <c:pt idx="0">
                  <c:v>96.79</c:v>
                </c:pt>
                <c:pt idx="1">
                  <c:v>96.79</c:v>
                </c:pt>
                <c:pt idx="2">
                  <c:v>98.36999999999999</c:v>
                </c:pt>
                <c:pt idx="3">
                  <c:v>93.82</c:v>
                </c:pt>
                <c:pt idx="4">
                  <c:v>97.169999999999987</c:v>
                </c:pt>
                <c:pt idx="5">
                  <c:v>100.96000000000002</c:v>
                </c:pt>
              </c:numCache>
            </c:numRef>
          </c:val>
          <c:extLst xmlns:c16r2="http://schemas.microsoft.com/office/drawing/2015/06/chart">
            <c:ext xmlns:c16="http://schemas.microsoft.com/office/drawing/2014/chart" uri="{C3380CC4-5D6E-409C-BE32-E72D297353CC}">
              <c16:uniqueId val="{00000002-F870-4396-B3A0-10760D0CF424}"/>
            </c:ext>
          </c:extLst>
        </c:ser>
        <c:dLbls/>
        <c:hiLowLines/>
        <c:marker val="1"/>
        <c:axId val="95401472"/>
        <c:axId val="95403008"/>
      </c:lineChart>
      <c:catAx>
        <c:axId val="95401472"/>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403008"/>
        <c:crosses val="autoZero"/>
        <c:auto val="1"/>
        <c:lblAlgn val="ctr"/>
        <c:lblOffset val="100"/>
      </c:catAx>
      <c:valAx>
        <c:axId val="95403008"/>
        <c:scaling>
          <c:orientation val="minMax"/>
          <c:max val="110"/>
          <c:min val="80"/>
        </c:scaling>
        <c:axPos val="l"/>
        <c:majorGridlines>
          <c:spPr>
            <a:ln w="9525" cap="flat" cmpd="sng" algn="ctr">
              <a:solidFill>
                <a:schemeClr val="tx1">
                  <a:lumMod val="15000"/>
                  <a:lumOff val="85000"/>
                </a:schemeClr>
              </a:solidFill>
              <a:round/>
            </a:ln>
            <a:effectLst/>
          </c:spPr>
        </c:majorGridlines>
        <c:numFmt formatCode="0.0_ "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401472"/>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altLang="ja-JP" sz="1600" b="1">
                <a:solidFill>
                  <a:schemeClr val="tx1"/>
                </a:solidFill>
              </a:rPr>
              <a:t>%CGR</a:t>
            </a:r>
            <a:endParaRPr lang="ja-JP" altLang="en-US" sz="1600" b="1">
              <a:solidFill>
                <a:schemeClr val="tx1"/>
              </a:solidFill>
            </a:endParaRPr>
          </a:p>
        </c:rich>
      </c:tx>
      <c:layout>
        <c:manualLayout>
          <c:xMode val="edge"/>
          <c:yMode val="edge"/>
          <c:x val="0.47565969351102605"/>
          <c:y val="4.9376396812673876E-2"/>
        </c:manualLayout>
      </c:layout>
      <c:spPr>
        <a:noFill/>
        <a:ln>
          <a:noFill/>
        </a:ln>
        <a:effectLst/>
      </c:spPr>
    </c:title>
    <c:plotArea>
      <c:layout>
        <c:manualLayout>
          <c:layoutTarget val="inner"/>
          <c:xMode val="edge"/>
          <c:yMode val="edge"/>
          <c:x val="7.2678904470949796E-2"/>
          <c:y val="0.11776245711337159"/>
          <c:w val="0.8584617772358436"/>
          <c:h val="0.78877166208505256"/>
        </c:manualLayout>
      </c:layout>
      <c:lineChart>
        <c:grouping val="standard"/>
        <c:ser>
          <c:idx val="0"/>
          <c:order val="0"/>
          <c:spPr>
            <a:ln w="9525" cap="rnd">
              <a:solidFill>
                <a:schemeClr val="tx1"/>
              </a:solidFill>
              <a:round/>
            </a:ln>
            <a:effectLst/>
          </c:spPr>
          <c:marker>
            <c:symbol val="circle"/>
            <c:size val="8"/>
            <c:spPr>
              <a:solidFill>
                <a:srgbClr val="FF0000"/>
              </a:solidFill>
              <a:ln w="9525">
                <a:noFill/>
              </a:ln>
              <a:effectLst/>
            </c:spPr>
          </c:marker>
          <c:dLbls>
            <c:spPr>
              <a:noFill/>
              <a:ln>
                <a:noFill/>
              </a:ln>
              <a:effectLst/>
            </c:spPr>
            <c:dLblPos val="b"/>
            <c:showVal val="1"/>
            <c:extLst xmlns:c16r2="http://schemas.microsoft.com/office/drawing/2015/06/chart">
              <c:ext xmlns:c15="http://schemas.microsoft.com/office/drawing/2012/chart" uri="{CE6537A1-D6FC-4f65-9D91-7224C49458BB}">
                <c15:showLeaderLines val="1"/>
              </c:ext>
            </c:extLst>
          </c:dLbls>
          <c:cat>
            <c:strRef>
              <c:f>グラフ!$B$74:$G$74</c:f>
              <c:strCache>
                <c:ptCount val="6"/>
                <c:pt idx="0">
                  <c:v>OHDF</c:v>
                </c:pt>
                <c:pt idx="1">
                  <c:v>IHDF</c:v>
                </c:pt>
                <c:pt idx="2">
                  <c:v>HD:4hr</c:v>
                </c:pt>
                <c:pt idx="3">
                  <c:v>HD:4.5hr</c:v>
                </c:pt>
                <c:pt idx="4">
                  <c:v>HD:5hr</c:v>
                </c:pt>
                <c:pt idx="5">
                  <c:v>HD+ﾘｸｾﾙ</c:v>
                </c:pt>
              </c:strCache>
            </c:strRef>
          </c:cat>
          <c:val>
            <c:numRef>
              <c:f>グラフ!$B$75:$G$75</c:f>
              <c:numCache>
                <c:formatCode>0.00_);[Red]\(0.00\)</c:formatCode>
                <c:ptCount val="6"/>
                <c:pt idx="0">
                  <c:v>102.89</c:v>
                </c:pt>
                <c:pt idx="1">
                  <c:v>98.82</c:v>
                </c:pt>
                <c:pt idx="2">
                  <c:v>101.8</c:v>
                </c:pt>
                <c:pt idx="3">
                  <c:v>95.06</c:v>
                </c:pt>
                <c:pt idx="4">
                  <c:v>100.23</c:v>
                </c:pt>
                <c:pt idx="5">
                  <c:v>95.679999999999978</c:v>
                </c:pt>
              </c:numCache>
            </c:numRef>
          </c:val>
          <c:extLst xmlns:c16r2="http://schemas.microsoft.com/office/drawing/2015/06/chart">
            <c:ext xmlns:c16="http://schemas.microsoft.com/office/drawing/2014/chart" uri="{C3380CC4-5D6E-409C-BE32-E72D297353CC}">
              <c16:uniqueId val="{00000000-BDA5-4BDF-8F8F-461DE82D0337}"/>
            </c:ext>
          </c:extLst>
        </c:ser>
        <c:ser>
          <c:idx val="1"/>
          <c:order val="1"/>
          <c:spPr>
            <a:ln w="28575" cap="rnd">
              <a:noFill/>
              <a:round/>
            </a:ln>
            <a:effectLst/>
          </c:spPr>
          <c:marker>
            <c:symbol val="dash"/>
            <c:size val="5"/>
            <c:spPr>
              <a:solidFill>
                <a:schemeClr val="tx1"/>
              </a:solidFill>
              <a:ln w="9525">
                <a:noFill/>
              </a:ln>
              <a:effectLst/>
            </c:spPr>
          </c:marker>
          <c:cat>
            <c:strRef>
              <c:f>グラフ!$B$74:$G$74</c:f>
              <c:strCache>
                <c:ptCount val="6"/>
                <c:pt idx="0">
                  <c:v>OHDF</c:v>
                </c:pt>
                <c:pt idx="1">
                  <c:v>IHDF</c:v>
                </c:pt>
                <c:pt idx="2">
                  <c:v>HD:4hr</c:v>
                </c:pt>
                <c:pt idx="3">
                  <c:v>HD:4.5hr</c:v>
                </c:pt>
                <c:pt idx="4">
                  <c:v>HD:5hr</c:v>
                </c:pt>
                <c:pt idx="5">
                  <c:v>HD+ﾘｸｾﾙ</c:v>
                </c:pt>
              </c:strCache>
            </c:strRef>
          </c:cat>
          <c:val>
            <c:numRef>
              <c:f>グラフ!$B$76:$G$76</c:f>
              <c:numCache>
                <c:formatCode>0.00_);[Red]\(0.00\)</c:formatCode>
                <c:ptCount val="6"/>
                <c:pt idx="0">
                  <c:v>92.42</c:v>
                </c:pt>
                <c:pt idx="1">
                  <c:v>88.86999999999999</c:v>
                </c:pt>
                <c:pt idx="2">
                  <c:v>83.210000000000022</c:v>
                </c:pt>
                <c:pt idx="3">
                  <c:v>76.75</c:v>
                </c:pt>
                <c:pt idx="4">
                  <c:v>86.75</c:v>
                </c:pt>
                <c:pt idx="5">
                  <c:v>93.75</c:v>
                </c:pt>
              </c:numCache>
            </c:numRef>
          </c:val>
          <c:extLst xmlns:c16r2="http://schemas.microsoft.com/office/drawing/2015/06/chart">
            <c:ext xmlns:c16="http://schemas.microsoft.com/office/drawing/2014/chart" uri="{C3380CC4-5D6E-409C-BE32-E72D297353CC}">
              <c16:uniqueId val="{00000001-BDA5-4BDF-8F8F-461DE82D0337}"/>
            </c:ext>
          </c:extLst>
        </c:ser>
        <c:ser>
          <c:idx val="2"/>
          <c:order val="2"/>
          <c:spPr>
            <a:ln w="28575" cap="rnd">
              <a:noFill/>
              <a:round/>
            </a:ln>
            <a:effectLst/>
          </c:spPr>
          <c:marker>
            <c:symbol val="dash"/>
            <c:size val="5"/>
            <c:spPr>
              <a:solidFill>
                <a:schemeClr val="tx1"/>
              </a:solidFill>
              <a:ln w="9525">
                <a:noFill/>
              </a:ln>
              <a:effectLst/>
            </c:spPr>
          </c:marker>
          <c:cat>
            <c:strRef>
              <c:f>グラフ!$B$74:$G$74</c:f>
              <c:strCache>
                <c:ptCount val="6"/>
                <c:pt idx="0">
                  <c:v>OHDF</c:v>
                </c:pt>
                <c:pt idx="1">
                  <c:v>IHDF</c:v>
                </c:pt>
                <c:pt idx="2">
                  <c:v>HD:4hr</c:v>
                </c:pt>
                <c:pt idx="3">
                  <c:v>HD:4.5hr</c:v>
                </c:pt>
                <c:pt idx="4">
                  <c:v>HD:5hr</c:v>
                </c:pt>
                <c:pt idx="5">
                  <c:v>HD+ﾘｸｾﾙ</c:v>
                </c:pt>
              </c:strCache>
            </c:strRef>
          </c:cat>
          <c:val>
            <c:numRef>
              <c:f>グラフ!$B$77:$G$77</c:f>
              <c:numCache>
                <c:formatCode>0.00_);[Red]\(0.00\)</c:formatCode>
                <c:ptCount val="6"/>
                <c:pt idx="0">
                  <c:v>118.14999999999999</c:v>
                </c:pt>
                <c:pt idx="1">
                  <c:v>112.8</c:v>
                </c:pt>
                <c:pt idx="2">
                  <c:v>120.56</c:v>
                </c:pt>
                <c:pt idx="3">
                  <c:v>109.03</c:v>
                </c:pt>
                <c:pt idx="4">
                  <c:v>120.25</c:v>
                </c:pt>
                <c:pt idx="5">
                  <c:v>98.649999999999991</c:v>
                </c:pt>
              </c:numCache>
            </c:numRef>
          </c:val>
          <c:extLst xmlns:c16r2="http://schemas.microsoft.com/office/drawing/2015/06/chart">
            <c:ext xmlns:c16="http://schemas.microsoft.com/office/drawing/2014/chart" uri="{C3380CC4-5D6E-409C-BE32-E72D297353CC}">
              <c16:uniqueId val="{00000002-BDA5-4BDF-8F8F-461DE82D0337}"/>
            </c:ext>
          </c:extLst>
        </c:ser>
        <c:dLbls/>
        <c:hiLowLines/>
        <c:marker val="1"/>
        <c:axId val="95697152"/>
        <c:axId val="95711232"/>
      </c:lineChart>
      <c:catAx>
        <c:axId val="95697152"/>
        <c:scaling>
          <c:orientation val="minMax"/>
        </c:scaling>
        <c:axPos val="b"/>
        <c:numFmt formatCode="General" sourceLinked="1"/>
        <c:majorTickMark val="cross"/>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711232"/>
        <c:crosses val="autoZero"/>
        <c:auto val="1"/>
        <c:lblAlgn val="ctr"/>
        <c:lblOffset val="100"/>
      </c:catAx>
      <c:valAx>
        <c:axId val="95711232"/>
        <c:scaling>
          <c:orientation val="minMax"/>
          <c:max val="140"/>
          <c:min val="60"/>
        </c:scaling>
        <c:axPos val="l"/>
        <c:majorGridlines>
          <c:spPr>
            <a:ln w="9525" cap="flat" cmpd="sng" algn="ctr">
              <a:solidFill>
                <a:schemeClr val="tx1">
                  <a:lumMod val="15000"/>
                  <a:lumOff val="85000"/>
                </a:schemeClr>
              </a:solidFill>
              <a:round/>
            </a:ln>
            <a:effectLst/>
          </c:spPr>
        </c:majorGridlines>
        <c:numFmt formatCode="#,##0.0_);[Red]\(#,##0.0\)" sourceLinked="0"/>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95697152"/>
        <c:crosses val="autoZero"/>
        <c:crossBetween val="between"/>
      </c:valAx>
      <c:spPr>
        <a:solidFill>
          <a:schemeClr val="bg1">
            <a:lumMod val="95000"/>
          </a:schemeClr>
        </a:solidFill>
        <a:ln>
          <a:solidFill>
            <a:schemeClr val="tx1">
              <a:lumMod val="50000"/>
              <a:lumOff val="50000"/>
            </a:schemeClr>
          </a:solidFill>
        </a:ln>
        <a:effectLst/>
      </c:spPr>
    </c:plotArea>
    <c:plotVisOnly val="1"/>
    <c:dispBlanksAs val="gap"/>
  </c:chart>
  <c:spPr>
    <a:noFill/>
    <a:ln w="9525" cap="flat" cmpd="sng" algn="ctr">
      <a:noFill/>
      <a:round/>
    </a:ln>
    <a:effectLst/>
  </c:spPr>
  <c:txPr>
    <a:bodyPr/>
    <a:lstStyle/>
    <a:p>
      <a:pPr>
        <a:defRPr/>
      </a:pPr>
      <a:endParaRPr lang="ja-JP"/>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84276" cy="502707"/>
          </a:xfrm>
          <a:prstGeom prst="rect">
            <a:avLst/>
          </a:prstGeom>
        </p:spPr>
        <p:txBody>
          <a:bodyPr vert="horz" lIns="93039" tIns="46520" rIns="93039" bIns="46520" rtlCol="0"/>
          <a:lstStyle>
            <a:lvl1pPr algn="l">
              <a:defRPr sz="1200"/>
            </a:lvl1pPr>
          </a:lstStyle>
          <a:p>
            <a:pPr>
              <a:defRPr/>
            </a:pPr>
            <a:endParaRPr lang="ja-JP" altLang="en-US"/>
          </a:p>
        </p:txBody>
      </p:sp>
      <p:sp>
        <p:nvSpPr>
          <p:cNvPr id="3" name="日付プレースホルダー 2"/>
          <p:cNvSpPr>
            <a:spLocks noGrp="1"/>
          </p:cNvSpPr>
          <p:nvPr>
            <p:ph type="dt" sz="quarter" idx="1"/>
          </p:nvPr>
        </p:nvSpPr>
        <p:spPr>
          <a:xfrm>
            <a:off x="3902265" y="1"/>
            <a:ext cx="2984276" cy="502707"/>
          </a:xfrm>
          <a:prstGeom prst="rect">
            <a:avLst/>
          </a:prstGeom>
        </p:spPr>
        <p:txBody>
          <a:bodyPr vert="horz" lIns="93039" tIns="46520" rIns="93039" bIns="46520" rtlCol="0"/>
          <a:lstStyle>
            <a:lvl1pPr algn="r">
              <a:defRPr sz="1200"/>
            </a:lvl1pPr>
          </a:lstStyle>
          <a:p>
            <a:pPr>
              <a:defRPr/>
            </a:pPr>
            <a:fld id="{0DE06EFD-550D-4448-AB76-13E6490B2005}" type="datetimeFigureOut">
              <a:rPr lang="ja-JP" altLang="en-US"/>
              <a:pPr>
                <a:defRPr/>
              </a:pPr>
              <a:t>2017/7/5</a:t>
            </a:fld>
            <a:endParaRPr lang="ja-JP" altLang="en-US"/>
          </a:p>
        </p:txBody>
      </p:sp>
      <p:sp>
        <p:nvSpPr>
          <p:cNvPr id="4" name="フッター プレースホルダー 3"/>
          <p:cNvSpPr>
            <a:spLocks noGrp="1"/>
          </p:cNvSpPr>
          <p:nvPr>
            <p:ph type="ftr" sz="quarter" idx="2"/>
          </p:nvPr>
        </p:nvSpPr>
        <p:spPr>
          <a:xfrm>
            <a:off x="0" y="9517593"/>
            <a:ext cx="2984276" cy="502707"/>
          </a:xfrm>
          <a:prstGeom prst="rect">
            <a:avLst/>
          </a:prstGeom>
        </p:spPr>
        <p:txBody>
          <a:bodyPr vert="horz" lIns="93039" tIns="46520" rIns="93039" bIns="46520" rtlCol="0" anchor="b"/>
          <a:lstStyle>
            <a:lvl1pPr algn="l">
              <a:defRPr sz="1200"/>
            </a:lvl1pPr>
          </a:lstStyle>
          <a:p>
            <a:pPr>
              <a:defRPr/>
            </a:pPr>
            <a:endParaRPr lang="ja-JP" altLang="en-US"/>
          </a:p>
        </p:txBody>
      </p:sp>
      <p:sp>
        <p:nvSpPr>
          <p:cNvPr id="5" name="スライド番号プレースホルダー 4"/>
          <p:cNvSpPr>
            <a:spLocks noGrp="1"/>
          </p:cNvSpPr>
          <p:nvPr>
            <p:ph type="sldNum" sz="quarter" idx="3"/>
          </p:nvPr>
        </p:nvSpPr>
        <p:spPr>
          <a:xfrm>
            <a:off x="3902265" y="9517593"/>
            <a:ext cx="2984276" cy="502707"/>
          </a:xfrm>
          <a:prstGeom prst="rect">
            <a:avLst/>
          </a:prstGeom>
        </p:spPr>
        <p:txBody>
          <a:bodyPr vert="horz" lIns="93039" tIns="46520" rIns="93039" bIns="46520" rtlCol="0" anchor="b"/>
          <a:lstStyle>
            <a:lvl1pPr algn="r">
              <a:defRPr sz="1200"/>
            </a:lvl1pPr>
          </a:lstStyle>
          <a:p>
            <a:pPr>
              <a:defRPr/>
            </a:pPr>
            <a:fld id="{318A20D5-3BFF-4B6A-82F7-7D86A4A869E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84276" cy="502707"/>
          </a:xfrm>
          <a:prstGeom prst="rect">
            <a:avLst/>
          </a:prstGeom>
        </p:spPr>
        <p:txBody>
          <a:bodyPr vert="horz" lIns="93039" tIns="46520" rIns="93039" bIns="4652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902265" y="1"/>
            <a:ext cx="2984276" cy="502707"/>
          </a:xfrm>
          <a:prstGeom prst="rect">
            <a:avLst/>
          </a:prstGeom>
        </p:spPr>
        <p:txBody>
          <a:bodyPr vert="horz" lIns="93039" tIns="46520" rIns="93039" bIns="46520" rtlCol="0"/>
          <a:lstStyle>
            <a:lvl1pPr algn="r">
              <a:defRPr sz="1200"/>
            </a:lvl1pPr>
          </a:lstStyle>
          <a:p>
            <a:pPr>
              <a:defRPr/>
            </a:pPr>
            <a:fld id="{5B5DB505-18D7-4F11-9224-DA71158A7EA8}" type="datetimeFigureOut">
              <a:rPr lang="ja-JP" altLang="en-US"/>
              <a:pPr>
                <a:defRPr/>
              </a:pPr>
              <a:t>2017/7/5</a:t>
            </a:fld>
            <a:endParaRPr lang="ja-JP" altLang="en-US"/>
          </a:p>
        </p:txBody>
      </p:sp>
      <p:sp>
        <p:nvSpPr>
          <p:cNvPr id="4" name="スライド イメージ プレースホルダー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3039" tIns="46520" rIns="93039" bIns="46520" rtlCol="0" anchor="ctr"/>
          <a:lstStyle/>
          <a:p>
            <a:pPr lvl="0"/>
            <a:endParaRPr lang="ja-JP" altLang="en-US" noProof="0"/>
          </a:p>
        </p:txBody>
      </p:sp>
      <p:sp>
        <p:nvSpPr>
          <p:cNvPr id="5" name="ノート プレースホルダー 4"/>
          <p:cNvSpPr>
            <a:spLocks noGrp="1"/>
          </p:cNvSpPr>
          <p:nvPr>
            <p:ph type="body" sz="quarter" idx="3"/>
          </p:nvPr>
        </p:nvSpPr>
        <p:spPr>
          <a:xfrm>
            <a:off x="689304" y="4822443"/>
            <a:ext cx="5509556" cy="3945925"/>
          </a:xfrm>
          <a:prstGeom prst="rect">
            <a:avLst/>
          </a:prstGeom>
        </p:spPr>
        <p:txBody>
          <a:bodyPr vert="horz" lIns="93039" tIns="46520" rIns="93039" bIns="465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517593"/>
            <a:ext cx="2984276" cy="502707"/>
          </a:xfrm>
          <a:prstGeom prst="rect">
            <a:avLst/>
          </a:prstGeom>
        </p:spPr>
        <p:txBody>
          <a:bodyPr vert="horz" lIns="93039" tIns="46520" rIns="93039" bIns="4652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902265" y="9517593"/>
            <a:ext cx="2984276" cy="502707"/>
          </a:xfrm>
          <a:prstGeom prst="rect">
            <a:avLst/>
          </a:prstGeom>
        </p:spPr>
        <p:txBody>
          <a:bodyPr vert="horz" lIns="93039" tIns="46520" rIns="93039" bIns="46520" rtlCol="0" anchor="b"/>
          <a:lstStyle>
            <a:lvl1pPr algn="r">
              <a:defRPr sz="1200"/>
            </a:lvl1pPr>
          </a:lstStyle>
          <a:p>
            <a:pPr>
              <a:defRPr/>
            </a:pPr>
            <a:fld id="{3B055AD7-D572-428C-8585-16B0CA4650F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3AD6271F-E286-4B6A-97F7-BAA75CC8FD2A}" type="datetimeFigureOut">
              <a:rPr lang="ja-JP" altLang="en-US"/>
              <a:pPr>
                <a:defRPr/>
              </a:pPr>
              <a:t>2017/7/5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09398438-1E94-4FA7-9588-916A7E97EAB9}"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9AA40C8B-7D6E-4872-A5B4-6B9B4F9420C6}" type="datetimeFigureOut">
              <a:rPr lang="ja-JP" altLang="en-US"/>
              <a:pPr>
                <a:defRPr/>
              </a:pPr>
              <a:t>2017/7/5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2F097757-0038-4913-81B9-2807C22A6AC2}"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875BC477-2F2E-4769-B258-0957F8BE7EFF}" type="datetimeFigureOut">
              <a:rPr lang="ja-JP" altLang="en-US"/>
              <a:pPr>
                <a:defRPr/>
              </a:pPr>
              <a:t>2017/7/5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A1392A00-176D-4993-88B5-5A7AB118CFF7}"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0E4A1722-C7CA-47C7-B9EF-4069AAED5FBC}" type="datetimeFigureOut">
              <a:rPr lang="ja-JP" altLang="en-US"/>
              <a:pPr>
                <a:defRPr/>
              </a:pPr>
              <a:t>2017/7/5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0EA70500-971D-45B9-91F2-980D9D9341F5}"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35ADDCFB-FA53-4CB0-8D2A-FAB8B87B0FEC}" type="datetimeFigureOut">
              <a:rPr lang="ja-JP" altLang="en-US"/>
              <a:pPr>
                <a:defRPr/>
              </a:pPr>
              <a:t>2017/7/5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BE4BDCDB-719E-4A4B-8A72-1AF2E4C2C7F6}"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CAEAD9AA-5D8F-4806-B0E2-7CCCAC3B79BA}" type="datetimeFigureOut">
              <a:rPr lang="ja-JP" altLang="en-US"/>
              <a:pPr>
                <a:defRPr/>
              </a:pPr>
              <a:t>2017/7/5</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CB8BF117-5860-434C-B3EB-D420693EA590}"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1F39A836-163E-4AD5-92C2-D34BDA1EEBA4}" type="datetimeFigureOut">
              <a:rPr lang="ja-JP" altLang="en-US"/>
              <a:pPr>
                <a:defRPr/>
              </a:pPr>
              <a:t>2017/7/5</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0727820D-E623-4997-ACF6-99F29ABE658B}"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1E816DFE-C616-4906-B616-995D0F4E5AD6}" type="datetimeFigureOut">
              <a:rPr lang="ja-JP" altLang="en-US"/>
              <a:pPr>
                <a:defRPr/>
              </a:pPr>
              <a:t>2017/7/5</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2B4CCF49-7294-42D5-909F-5E77541C3AF2}"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F7F5BB-91C9-42D3-8612-AA4AF934AC1C}" type="datetimeFigureOut">
              <a:rPr lang="ja-JP" altLang="en-US"/>
              <a:pPr>
                <a:defRPr/>
              </a:pPr>
              <a:t>2017/7/5</a:t>
            </a:fld>
            <a:endParaRPr lang="ja-JP" altLang="en-US"/>
          </a:p>
        </p:txBody>
      </p:sp>
      <p:sp>
        <p:nvSpPr>
          <p:cNvPr id="3" name="Footer Placeholder 4"/>
          <p:cNvSpPr>
            <a:spLocks noGrp="1"/>
          </p:cNvSpPr>
          <p:nvPr>
            <p:ph type="ftr" sz="quarter" idx="11"/>
          </p:nvPr>
        </p:nvSpPr>
        <p:spPr/>
        <p:txBody>
          <a:bodyPr/>
          <a:lstStyle>
            <a:lvl1pPr>
              <a:defRPr/>
            </a:lvl1pPr>
          </a:lstStyle>
          <a:p>
            <a:pPr>
              <a:defRPr/>
            </a:pPr>
            <a:endParaRPr lang="ja-JP" altLang="en-US"/>
          </a:p>
        </p:txBody>
      </p:sp>
      <p:sp>
        <p:nvSpPr>
          <p:cNvPr id="4" name="Slide Number Placeholder 5"/>
          <p:cNvSpPr>
            <a:spLocks noGrp="1"/>
          </p:cNvSpPr>
          <p:nvPr>
            <p:ph type="sldNum" sz="quarter" idx="12"/>
          </p:nvPr>
        </p:nvSpPr>
        <p:spPr/>
        <p:txBody>
          <a:bodyPr/>
          <a:lstStyle>
            <a:lvl1pPr>
              <a:defRPr/>
            </a:lvl1pPr>
          </a:lstStyle>
          <a:p>
            <a:pPr>
              <a:defRPr/>
            </a:pPr>
            <a:fld id="{49123BB1-F8E7-4FB9-A182-330A92D9D6FC}"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4B7F84C2-5CF1-48C6-AC06-C6A7EAC1F224}" type="datetimeFigureOut">
              <a:rPr lang="ja-JP" altLang="en-US"/>
              <a:pPr>
                <a:defRPr/>
              </a:pPr>
              <a:t>2017/7/5</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FB0CE4E9-5379-4964-B2EC-ED12E8EF8A19}"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E4A6BC36-8097-4263-8502-63AD7B048987}" type="datetimeFigureOut">
              <a:rPr lang="ja-JP" altLang="en-US"/>
              <a:pPr>
                <a:defRPr/>
              </a:pPr>
              <a:t>2017/7/5</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1D235572-2109-4F63-B515-A4223A09AA83}"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9DBA7946-2216-4910-9397-07750F6B6695}" type="datetimeFigureOut">
              <a:rPr lang="ja-JP" altLang="en-US"/>
              <a:pPr>
                <a:defRPr/>
              </a:pPr>
              <a:t>2017/7/5</a:t>
            </a:fld>
            <a:endParaRPr lang="ja-JP"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13E28E9-C4B3-466F-999F-65BA309548A4}"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a:defRPr>
      </a:lvl2pPr>
      <a:lvl3pPr algn="l" rtl="0" eaLnBrk="0" fontAlgn="base" hangingPunct="0">
        <a:lnSpc>
          <a:spcPct val="90000"/>
        </a:lnSpc>
        <a:spcBef>
          <a:spcPct val="0"/>
        </a:spcBef>
        <a:spcAft>
          <a:spcPct val="0"/>
        </a:spcAft>
        <a:defRPr kumimoji="1" sz="4400">
          <a:solidFill>
            <a:schemeClr val="tx1"/>
          </a:solidFill>
          <a:latin typeface="Calibri Light"/>
        </a:defRPr>
      </a:lvl3pPr>
      <a:lvl4pPr algn="l" rtl="0" eaLnBrk="0" fontAlgn="base" hangingPunct="0">
        <a:lnSpc>
          <a:spcPct val="90000"/>
        </a:lnSpc>
        <a:spcBef>
          <a:spcPct val="0"/>
        </a:spcBef>
        <a:spcAft>
          <a:spcPct val="0"/>
        </a:spcAft>
        <a:defRPr kumimoji="1" sz="4400">
          <a:solidFill>
            <a:schemeClr val="tx1"/>
          </a:solidFill>
          <a:latin typeface="Calibri Light"/>
        </a:defRPr>
      </a:lvl4pPr>
      <a:lvl5pPr algn="l" rtl="0" eaLnBrk="0" fontAlgn="base" hangingPunct="0">
        <a:lnSpc>
          <a:spcPct val="90000"/>
        </a:lnSpc>
        <a:spcBef>
          <a:spcPct val="0"/>
        </a:spcBef>
        <a:spcAft>
          <a:spcPct val="0"/>
        </a:spcAft>
        <a:defRPr kumimoji="1" sz="4400">
          <a:solidFill>
            <a:schemeClr val="tx1"/>
          </a:solidFill>
          <a:latin typeface="Calibri Light"/>
        </a:defRPr>
      </a:lvl5pPr>
      <a:lvl6pPr marL="457200" algn="l" rtl="0" fontAlgn="base">
        <a:lnSpc>
          <a:spcPct val="90000"/>
        </a:lnSpc>
        <a:spcBef>
          <a:spcPct val="0"/>
        </a:spcBef>
        <a:spcAft>
          <a:spcPct val="0"/>
        </a:spcAft>
        <a:defRPr kumimoji="1" sz="4400">
          <a:solidFill>
            <a:schemeClr val="tx1"/>
          </a:solidFill>
          <a:latin typeface="Calibri Light"/>
        </a:defRPr>
      </a:lvl6pPr>
      <a:lvl7pPr marL="914400" algn="l" rtl="0" fontAlgn="base">
        <a:lnSpc>
          <a:spcPct val="90000"/>
        </a:lnSpc>
        <a:spcBef>
          <a:spcPct val="0"/>
        </a:spcBef>
        <a:spcAft>
          <a:spcPct val="0"/>
        </a:spcAft>
        <a:defRPr kumimoji="1" sz="4400">
          <a:solidFill>
            <a:schemeClr val="tx1"/>
          </a:solidFill>
          <a:latin typeface="Calibri Light"/>
        </a:defRPr>
      </a:lvl7pPr>
      <a:lvl8pPr marL="1371600" algn="l" rtl="0" fontAlgn="base">
        <a:lnSpc>
          <a:spcPct val="90000"/>
        </a:lnSpc>
        <a:spcBef>
          <a:spcPct val="0"/>
        </a:spcBef>
        <a:spcAft>
          <a:spcPct val="0"/>
        </a:spcAft>
        <a:defRPr kumimoji="1" sz="4400">
          <a:solidFill>
            <a:schemeClr val="tx1"/>
          </a:solidFill>
          <a:latin typeface="Calibri Light"/>
        </a:defRPr>
      </a:lvl8pPr>
      <a:lvl9pPr marL="1828800" algn="l" rtl="0" fontAlgn="base">
        <a:lnSpc>
          <a:spcPct val="90000"/>
        </a:lnSpc>
        <a:spcBef>
          <a:spcPct val="0"/>
        </a:spcBef>
        <a:spcAft>
          <a:spcPct val="0"/>
        </a:spcAft>
        <a:defRPr kumimoji="1"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chart" Target="../charts/chart7.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chart" Target="../charts/chart9.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chart" Target="../charts/chart11.xml"/><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chart" Target="../charts/chart13.xml"/><Relationship Id="rId4" Type="http://schemas.openxmlformats.org/officeDocument/2006/relationships/chart" Target="../charts/char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chart" Target="../charts/chart16.xml"/><Relationship Id="rId5" Type="http://schemas.openxmlformats.org/officeDocument/2006/relationships/chart" Target="../charts/chart15.xml"/><Relationship Id="rId4" Type="http://schemas.openxmlformats.org/officeDocument/2006/relationships/chart" Target="../charts/char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chart" Target="../charts/chart18.xml"/><Relationship Id="rId4" Type="http://schemas.openxmlformats.org/officeDocument/2006/relationships/chart" Target="../charts/chart1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chart" Target="../charts/chart21.xml"/><Relationship Id="rId4" Type="http://schemas.openxmlformats.org/officeDocument/2006/relationships/chart" Target="../charts/chart20.xml"/></Relationships>
</file>

<file path=ppt/slides/_rels/slide31.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chart" Target="../charts/chart24.xml"/><Relationship Id="rId4" Type="http://schemas.openxmlformats.org/officeDocument/2006/relationships/chart" Target="../charts/chart23.xml"/></Relationships>
</file>

<file path=ppt/slides/_rels/slide3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chart" Target="../charts/chart27.xml"/><Relationship Id="rId4" Type="http://schemas.openxmlformats.org/officeDocument/2006/relationships/chart" Target="../charts/chart26.xml"/></Relationships>
</file>

<file path=ppt/slides/_rels/slide3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chart" Target="../charts/chart30.xml"/><Relationship Id="rId4" Type="http://schemas.openxmlformats.org/officeDocument/2006/relationships/chart" Target="../charts/chart29.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chart" Target="../charts/chart31.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3.xml"/><Relationship Id="rId5" Type="http://schemas.openxmlformats.org/officeDocument/2006/relationships/chart" Target="../charts/chart33.xml"/><Relationship Id="rId4" Type="http://schemas.openxmlformats.org/officeDocument/2006/relationships/chart" Target="../charts/chart3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ctrTitle"/>
          </p:nvPr>
        </p:nvSpPr>
        <p:spPr>
          <a:xfrm>
            <a:off x="402240" y="593726"/>
            <a:ext cx="6691313" cy="1108075"/>
          </a:xfrm>
        </p:spPr>
        <p:txBody>
          <a:bodyPr/>
          <a:lstStyle/>
          <a:p>
            <a:pPr algn="l" eaLnBrk="1" hangingPunct="1"/>
            <a:r>
              <a:rPr lang="ja-JP" altLang="en-US" sz="3600" b="1" dirty="0">
                <a:solidFill>
                  <a:srgbClr val="002060"/>
                </a:solidFill>
                <a:latin typeface="Century" pitchFamily="18" charset="0"/>
                <a:ea typeface="HGP明朝B" pitchFamily="18" charset="-128"/>
              </a:rPr>
              <a:t>当院における透析治療と</a:t>
            </a:r>
            <a:br>
              <a:rPr lang="ja-JP" altLang="en-US" sz="3600" b="1" dirty="0">
                <a:solidFill>
                  <a:srgbClr val="002060"/>
                </a:solidFill>
                <a:latin typeface="Century" pitchFamily="18" charset="0"/>
                <a:ea typeface="HGP明朝B" pitchFamily="18" charset="-128"/>
              </a:rPr>
            </a:br>
            <a:r>
              <a:rPr lang="ja-JP" altLang="en-US" sz="3600" b="1" dirty="0">
                <a:solidFill>
                  <a:srgbClr val="002060"/>
                </a:solidFill>
                <a:latin typeface="Century" pitchFamily="18" charset="0"/>
                <a:ea typeface="HGP明朝B" pitchFamily="18" charset="-128"/>
              </a:rPr>
              <a:t>　  リクセル使用経験</a:t>
            </a:r>
          </a:p>
        </p:txBody>
      </p:sp>
      <p:sp>
        <p:nvSpPr>
          <p:cNvPr id="15362" name="サブタイトル 2"/>
          <p:cNvSpPr>
            <a:spLocks noGrp="1"/>
          </p:cNvSpPr>
          <p:nvPr>
            <p:ph type="subTitle" idx="1"/>
          </p:nvPr>
        </p:nvSpPr>
        <p:spPr>
          <a:xfrm>
            <a:off x="4939042" y="5303838"/>
            <a:ext cx="3613752" cy="979488"/>
          </a:xfrm>
        </p:spPr>
        <p:txBody>
          <a:bodyPr/>
          <a:lstStyle/>
          <a:p>
            <a:pPr algn="l" eaLnBrk="1" hangingPunct="1"/>
            <a:r>
              <a:rPr lang="ja-JP" altLang="en-US" sz="1800" b="1" dirty="0">
                <a:solidFill>
                  <a:srgbClr val="002060"/>
                </a:solidFill>
                <a:latin typeface="HGP明朝E" pitchFamily="18" charset="-128"/>
                <a:ea typeface="HGP明朝E" pitchFamily="18" charset="-128"/>
              </a:rPr>
              <a:t>医療法人社団</a:t>
            </a:r>
            <a:r>
              <a:rPr lang="ja-JP" altLang="en-US" sz="2000" b="1" dirty="0">
                <a:solidFill>
                  <a:srgbClr val="002060"/>
                </a:solidFill>
                <a:latin typeface="HGP明朝E" pitchFamily="18" charset="-128"/>
                <a:ea typeface="HGP明朝E" pitchFamily="18" charset="-128"/>
              </a:rPr>
              <a:t>　高山泌尿器科</a:t>
            </a:r>
            <a:endParaRPr lang="en-US" altLang="ja-JP" sz="2000" b="1" dirty="0">
              <a:solidFill>
                <a:srgbClr val="002060"/>
              </a:solidFill>
              <a:latin typeface="HGP明朝E" pitchFamily="18" charset="-128"/>
              <a:ea typeface="HGP明朝E" pitchFamily="18" charset="-128"/>
            </a:endParaRPr>
          </a:p>
          <a:p>
            <a:pPr algn="l" eaLnBrk="1" hangingPunct="1"/>
            <a:r>
              <a:rPr lang="ja-JP" altLang="en-US" sz="2000" b="1" dirty="0">
                <a:solidFill>
                  <a:srgbClr val="002060"/>
                </a:solidFill>
                <a:latin typeface="HGP明朝E" pitchFamily="18" charset="-128"/>
                <a:ea typeface="HGP明朝E" pitchFamily="18" charset="-128"/>
              </a:rPr>
              <a:t>　 臨床工学部門　　斎藤　寿　　  　</a:t>
            </a:r>
          </a:p>
        </p:txBody>
      </p:sp>
      <p:grpSp>
        <p:nvGrpSpPr>
          <p:cNvPr id="15363" name="Group 11"/>
          <p:cNvGrpSpPr>
            <a:grpSpLocks/>
          </p:cNvGrpSpPr>
          <p:nvPr/>
        </p:nvGrpSpPr>
        <p:grpSpPr bwMode="auto">
          <a:xfrm>
            <a:off x="0" y="6264275"/>
            <a:ext cx="9144000" cy="593725"/>
            <a:chOff x="0" y="3946"/>
            <a:chExt cx="5760" cy="374"/>
          </a:xfrm>
        </p:grpSpPr>
        <p:grpSp>
          <p:nvGrpSpPr>
            <p:cNvPr id="15370" name="Group 12"/>
            <p:cNvGrpSpPr>
              <a:grpSpLocks/>
            </p:cNvGrpSpPr>
            <p:nvPr/>
          </p:nvGrpSpPr>
          <p:grpSpPr bwMode="auto">
            <a:xfrm>
              <a:off x="0" y="4170"/>
              <a:ext cx="5760" cy="150"/>
              <a:chOff x="0" y="4170"/>
              <a:chExt cx="5760" cy="150"/>
            </a:xfrm>
          </p:grpSpPr>
          <p:sp>
            <p:nvSpPr>
              <p:cNvPr id="15372"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5373"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5371"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15364" name="Group 16"/>
          <p:cNvGrpSpPr>
            <a:grpSpLocks/>
          </p:cNvGrpSpPr>
          <p:nvPr/>
        </p:nvGrpSpPr>
        <p:grpSpPr bwMode="auto">
          <a:xfrm rot="10800000">
            <a:off x="0" y="0"/>
            <a:ext cx="9144000" cy="238125"/>
            <a:chOff x="0" y="4170"/>
            <a:chExt cx="5760" cy="150"/>
          </a:xfrm>
        </p:grpSpPr>
        <p:sp>
          <p:nvSpPr>
            <p:cNvPr id="15368"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5369"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5366" name="図 4"/>
          <p:cNvPicPr>
            <a:picLocks noChangeAspect="1"/>
          </p:cNvPicPr>
          <p:nvPr/>
        </p:nvPicPr>
        <p:blipFill>
          <a:blip r:embed="rId3"/>
          <a:srcRect l="15385" t="15709" r="2892" b="15237"/>
          <a:stretch>
            <a:fillRect/>
          </a:stretch>
        </p:blipFill>
        <p:spPr bwMode="auto">
          <a:xfrm>
            <a:off x="896938" y="2136775"/>
            <a:ext cx="4127500" cy="2811463"/>
          </a:xfrm>
          <a:prstGeom prst="rect">
            <a:avLst/>
          </a:prstGeom>
          <a:noFill/>
          <a:ln w="9525">
            <a:noFill/>
            <a:miter lim="800000"/>
            <a:headEnd/>
            <a:tailEnd/>
          </a:ln>
        </p:spPr>
      </p:pic>
      <p:grpSp>
        <p:nvGrpSpPr>
          <p:cNvPr id="2" name="グループ化 1">
            <a:extLst>
              <a:ext uri="{FF2B5EF4-FFF2-40B4-BE49-F238E27FC236}">
                <a16:creationId xmlns:a16="http://schemas.microsoft.com/office/drawing/2014/main" xmlns="" id="{63A02FE4-F6B7-4E00-947D-1161F0692EB6}"/>
              </a:ext>
            </a:extLst>
          </p:cNvPr>
          <p:cNvGrpSpPr/>
          <p:nvPr/>
        </p:nvGrpSpPr>
        <p:grpSpPr>
          <a:xfrm>
            <a:off x="5156857" y="2847975"/>
            <a:ext cx="3585122" cy="912813"/>
            <a:chOff x="5251450" y="3733800"/>
            <a:chExt cx="3892550" cy="912813"/>
          </a:xfrm>
        </p:grpSpPr>
        <p:sp>
          <p:nvSpPr>
            <p:cNvPr id="15365" name="サブタイトル 2"/>
            <p:cNvSpPr txBox="1">
              <a:spLocks/>
            </p:cNvSpPr>
            <p:nvPr/>
          </p:nvSpPr>
          <p:spPr bwMode="auto">
            <a:xfrm>
              <a:off x="5251450" y="3733800"/>
              <a:ext cx="2878138" cy="503238"/>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ja-JP" altLang="en-US" sz="2000" b="1" dirty="0">
                  <a:solidFill>
                    <a:srgbClr val="002060"/>
                  </a:solidFill>
                  <a:latin typeface="HGP明朝E" pitchFamily="18" charset="-128"/>
                  <a:ea typeface="HGP明朝E" pitchFamily="18" charset="-128"/>
                </a:rPr>
                <a:t>平成２９年７月６日</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木</a:t>
              </a:r>
              <a:r>
                <a:rPr lang="en-US" altLang="ja-JP" sz="2000" b="1" dirty="0">
                  <a:solidFill>
                    <a:srgbClr val="002060"/>
                  </a:solidFill>
                  <a:latin typeface="HGP明朝E" pitchFamily="18" charset="-128"/>
                  <a:ea typeface="HGP明朝E" pitchFamily="18" charset="-128"/>
                </a:rPr>
                <a:t>)</a:t>
              </a:r>
              <a:r>
                <a:rPr lang="ja-JP" altLang="en-US" sz="2400" b="1" dirty="0">
                  <a:solidFill>
                    <a:srgbClr val="002060"/>
                  </a:solidFill>
                  <a:latin typeface="HGP明朝E" pitchFamily="18" charset="-128"/>
                  <a:ea typeface="HGP明朝E" pitchFamily="18" charset="-128"/>
                </a:rPr>
                <a:t>　</a:t>
              </a:r>
            </a:p>
          </p:txBody>
        </p:sp>
        <p:sp>
          <p:nvSpPr>
            <p:cNvPr id="15367" name="サブタイトル 2"/>
            <p:cNvSpPr txBox="1">
              <a:spLocks/>
            </p:cNvSpPr>
            <p:nvPr/>
          </p:nvSpPr>
          <p:spPr bwMode="auto">
            <a:xfrm>
              <a:off x="5295900" y="4143375"/>
              <a:ext cx="3848100" cy="503238"/>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ja-JP" altLang="en-US" sz="2000" b="1">
                  <a:solidFill>
                    <a:srgbClr val="002060"/>
                  </a:solidFill>
                  <a:latin typeface="HGP明朝E" pitchFamily="18" charset="-128"/>
                  <a:ea typeface="HGP明朝E" pitchFamily="18" charset="-128"/>
                </a:rPr>
                <a:t>ホテル日航ノースランド帯広</a:t>
              </a:r>
              <a:r>
                <a:rPr lang="ja-JP" altLang="en-US" sz="2400" b="1">
                  <a:solidFill>
                    <a:srgbClr val="002060"/>
                  </a:solidFill>
                  <a:latin typeface="HGP明朝E" pitchFamily="18" charset="-128"/>
                  <a:ea typeface="HGP明朝E" pitchFamily="18" charset="-128"/>
                </a:rPr>
                <a:t>　</a:t>
              </a:r>
            </a:p>
          </p:txBody>
        </p:sp>
      </p:grpSp>
    </p:spTree>
  </p:cSld>
  <p:clrMapOvr>
    <a:masterClrMapping/>
  </p:clrMapOvr>
  <mc:AlternateContent xmlns:mc="http://schemas.openxmlformats.org/markup-compatibility/2006">
    <mc:Choice xmlns:p14="http://schemas.microsoft.com/office/powerpoint/2010/main" xmlns="" Requires="p14">
      <p:transition spd="slow" p14:dur="2000" advTm="1235"/>
    </mc:Choice>
    <mc:Fallback>
      <p:transition spd="slow" advTm="123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7"/>
          <p:cNvSpPr txBox="1">
            <a:spLocks/>
          </p:cNvSpPr>
          <p:nvPr/>
        </p:nvSpPr>
        <p:spPr>
          <a:xfrm>
            <a:off x="0" y="258763"/>
            <a:ext cx="2247900" cy="571500"/>
          </a:xfrm>
          <a:prstGeom prst="rect">
            <a:avLst/>
          </a:prstGeom>
        </p:spPr>
        <p:txBody>
          <a:bodyPr anchor="b">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fontAlgn="auto">
              <a:spcAft>
                <a:spcPts val="0"/>
              </a:spcAft>
              <a:defRPr/>
            </a:pPr>
            <a:r>
              <a:rPr lang="ja-JP" altLang="en-US" sz="3200" b="1" dirty="0">
                <a:solidFill>
                  <a:srgbClr val="002060"/>
                </a:solidFill>
                <a:latin typeface="HGP明朝E" panose="02020900000000000000" pitchFamily="18" charset="-128"/>
                <a:ea typeface="HGP明朝E" panose="02020900000000000000" pitchFamily="18" charset="-128"/>
              </a:rPr>
              <a:t>比較項目　</a:t>
            </a:r>
          </a:p>
        </p:txBody>
      </p:sp>
      <p:sp>
        <p:nvSpPr>
          <p:cNvPr id="23554" name="サブタイトル 13"/>
          <p:cNvSpPr txBox="1">
            <a:spLocks/>
          </p:cNvSpPr>
          <p:nvPr/>
        </p:nvSpPr>
        <p:spPr bwMode="auto">
          <a:xfrm>
            <a:off x="514242" y="999508"/>
            <a:ext cx="2508250" cy="623887"/>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透析効率</a:t>
            </a:r>
          </a:p>
        </p:txBody>
      </p:sp>
      <p:sp>
        <p:nvSpPr>
          <p:cNvPr id="23556" name="サブタイトル 13"/>
          <p:cNvSpPr txBox="1">
            <a:spLocks/>
          </p:cNvSpPr>
          <p:nvPr/>
        </p:nvSpPr>
        <p:spPr bwMode="auto">
          <a:xfrm>
            <a:off x="513613" y="1947325"/>
            <a:ext cx="2303462" cy="5334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栄養状態</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sp>
        <p:nvSpPr>
          <p:cNvPr id="23558" name="サブタイトル 13"/>
          <p:cNvSpPr txBox="1">
            <a:spLocks/>
          </p:cNvSpPr>
          <p:nvPr/>
        </p:nvSpPr>
        <p:spPr bwMode="auto">
          <a:xfrm>
            <a:off x="533292" y="4591631"/>
            <a:ext cx="2470150" cy="582769"/>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炎症反応</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sp>
        <p:nvSpPr>
          <p:cNvPr id="23559" name="サブタイトル 13"/>
          <p:cNvSpPr txBox="1">
            <a:spLocks/>
          </p:cNvSpPr>
          <p:nvPr/>
        </p:nvSpPr>
        <p:spPr bwMode="auto">
          <a:xfrm>
            <a:off x="2435520" y="4634369"/>
            <a:ext cx="2154846" cy="751372"/>
          </a:xfrm>
          <a:prstGeom prst="rect">
            <a:avLst/>
          </a:prstGeom>
          <a:noFill/>
          <a:ln w="9525">
            <a:noFill/>
            <a:miter lim="800000"/>
            <a:headEnd/>
            <a:tailEnd/>
          </a:ln>
        </p:spPr>
        <p:txBody>
          <a:bodyPr/>
          <a:lstStyle/>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ＷＢＣ値</a:t>
            </a:r>
            <a:endParaRPr lang="en-US" altLang="ja-JP" sz="2000" b="1" dirty="0">
              <a:solidFill>
                <a:srgbClr val="002060"/>
              </a:solidFill>
              <a:latin typeface="Century" pitchFamily="18" charset="0"/>
              <a:ea typeface="HGP明朝E" pitchFamily="18" charset="-128"/>
            </a:endParaRPr>
          </a:p>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ＣＲＰ値</a:t>
            </a:r>
          </a:p>
        </p:txBody>
      </p:sp>
      <p:sp>
        <p:nvSpPr>
          <p:cNvPr id="23560" name="サブタイトル 13"/>
          <p:cNvSpPr txBox="1">
            <a:spLocks/>
          </p:cNvSpPr>
          <p:nvPr/>
        </p:nvSpPr>
        <p:spPr bwMode="auto">
          <a:xfrm>
            <a:off x="2125663" y="425450"/>
            <a:ext cx="5006975" cy="3968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endParaRPr lang="ja-JP" altLang="en-US" sz="2000" b="1">
              <a:solidFill>
                <a:srgbClr val="FF0000"/>
              </a:solidFill>
              <a:latin typeface="Century" pitchFamily="18" charset="0"/>
              <a:ea typeface="HGP明朝E" pitchFamily="18" charset="-128"/>
            </a:endParaRPr>
          </a:p>
        </p:txBody>
      </p:sp>
      <p:grpSp>
        <p:nvGrpSpPr>
          <p:cNvPr id="23561" name="Group 20"/>
          <p:cNvGrpSpPr>
            <a:grpSpLocks/>
          </p:cNvGrpSpPr>
          <p:nvPr/>
        </p:nvGrpSpPr>
        <p:grpSpPr bwMode="auto">
          <a:xfrm>
            <a:off x="0" y="6264275"/>
            <a:ext cx="9144000" cy="593725"/>
            <a:chOff x="0" y="3946"/>
            <a:chExt cx="5760" cy="374"/>
          </a:xfrm>
        </p:grpSpPr>
        <p:grpSp>
          <p:nvGrpSpPr>
            <p:cNvPr id="23571" name="Group 21"/>
            <p:cNvGrpSpPr>
              <a:grpSpLocks/>
            </p:cNvGrpSpPr>
            <p:nvPr/>
          </p:nvGrpSpPr>
          <p:grpSpPr bwMode="auto">
            <a:xfrm>
              <a:off x="0" y="4170"/>
              <a:ext cx="5760" cy="150"/>
              <a:chOff x="0" y="4170"/>
              <a:chExt cx="5760" cy="150"/>
            </a:xfrm>
          </p:grpSpPr>
          <p:sp>
            <p:nvSpPr>
              <p:cNvPr id="23573" name="Rectangle 22"/>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3574" name="Rectangle 23"/>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3572"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23562" name="Group 25"/>
          <p:cNvGrpSpPr>
            <a:grpSpLocks/>
          </p:cNvGrpSpPr>
          <p:nvPr/>
        </p:nvGrpSpPr>
        <p:grpSpPr bwMode="auto">
          <a:xfrm rot="10800000">
            <a:off x="0" y="0"/>
            <a:ext cx="9144000" cy="238125"/>
            <a:chOff x="0" y="4170"/>
            <a:chExt cx="5760" cy="150"/>
          </a:xfrm>
        </p:grpSpPr>
        <p:sp>
          <p:nvSpPr>
            <p:cNvPr id="23569" name="Rectangle 26"/>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3570" name="Rectangle 27"/>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2" name="グループ化 1">
            <a:extLst>
              <a:ext uri="{FF2B5EF4-FFF2-40B4-BE49-F238E27FC236}">
                <a16:creationId xmlns:a16="http://schemas.microsoft.com/office/drawing/2014/main" xmlns="" id="{76C0EFE4-7ACC-4D25-8F96-E062A78B8C11}"/>
              </a:ext>
            </a:extLst>
          </p:cNvPr>
          <p:cNvGrpSpPr/>
          <p:nvPr/>
        </p:nvGrpSpPr>
        <p:grpSpPr>
          <a:xfrm>
            <a:off x="3748087" y="3021306"/>
            <a:ext cx="5067300" cy="586582"/>
            <a:chOff x="3871146" y="4438567"/>
            <a:chExt cx="5067300" cy="586582"/>
          </a:xfrm>
        </p:grpSpPr>
        <p:sp>
          <p:nvSpPr>
            <p:cNvPr id="23563" name="Rectangle 21"/>
            <p:cNvSpPr>
              <a:spLocks noChangeArrowheads="1"/>
            </p:cNvSpPr>
            <p:nvPr/>
          </p:nvSpPr>
          <p:spPr bwMode="auto">
            <a:xfrm>
              <a:off x="3871146" y="4438567"/>
              <a:ext cx="3449637" cy="338138"/>
            </a:xfrm>
            <a:prstGeom prst="rect">
              <a:avLst/>
            </a:prstGeom>
            <a:noFill/>
            <a:ln w="9525">
              <a:noFill/>
              <a:miter lim="800000"/>
              <a:headEnd/>
              <a:tailEnd/>
            </a:ln>
          </p:spPr>
          <p:txBody>
            <a:bodyPr>
              <a:spAutoFit/>
            </a:bodyPr>
            <a:lstStyle/>
            <a:p>
              <a:pPr defTabSz="914400">
                <a:spcBef>
                  <a:spcPts val="500"/>
                </a:spcBef>
                <a:buFont typeface="Wingdings" pitchFamily="2" charset="2"/>
                <a:buNone/>
              </a:pPr>
              <a:r>
                <a:rPr lang="ja-JP" altLang="ja-JP" sz="1600" b="1" dirty="0">
                  <a:solidFill>
                    <a:srgbClr val="FF0000"/>
                  </a:solidFill>
                  <a:latin typeface="Century" pitchFamily="18" charset="0"/>
                  <a:ea typeface="HGP明朝E" pitchFamily="18" charset="-128"/>
                </a:rPr>
                <a:t>* ESA月投与量</a:t>
              </a:r>
              <a:r>
                <a:rPr lang="ja-JP" altLang="en-US" sz="1600" b="1" dirty="0">
                  <a:solidFill>
                    <a:srgbClr val="FF0000"/>
                  </a:solidFill>
                  <a:latin typeface="Century" pitchFamily="18" charset="0"/>
                  <a:ea typeface="HGP明朝E" pitchFamily="18" charset="-128"/>
                </a:rPr>
                <a:t>**</a:t>
              </a:r>
              <a:r>
                <a:rPr lang="ja-JP" altLang="ja-JP" sz="1600" b="1" dirty="0">
                  <a:solidFill>
                    <a:srgbClr val="FF0000"/>
                  </a:solidFill>
                  <a:latin typeface="Century" pitchFamily="18" charset="0"/>
                  <a:ea typeface="HGP明朝E" pitchFamily="18" charset="-128"/>
                </a:rPr>
                <a:t> / Ｈｂ値</a:t>
              </a:r>
              <a:r>
                <a:rPr lang="en-US" altLang="ja-JP" sz="1600" b="1" dirty="0">
                  <a:solidFill>
                    <a:srgbClr val="FF0000"/>
                  </a:solidFill>
                  <a:latin typeface="Century" pitchFamily="18" charset="0"/>
                  <a:ea typeface="HGP明朝E" pitchFamily="18" charset="-128"/>
                </a:rPr>
                <a:t>(</a:t>
              </a:r>
              <a:r>
                <a:rPr lang="ja-JP" altLang="en-US" sz="1600" b="1" dirty="0">
                  <a:solidFill>
                    <a:srgbClr val="FF0000"/>
                  </a:solidFill>
                  <a:latin typeface="Century" pitchFamily="18" charset="0"/>
                  <a:ea typeface="HGP明朝E" pitchFamily="18" charset="-128"/>
                </a:rPr>
                <a:t>月平均値</a:t>
              </a:r>
              <a:r>
                <a:rPr lang="en-US" altLang="ja-JP" sz="1600" b="1" dirty="0">
                  <a:solidFill>
                    <a:srgbClr val="FF0000"/>
                  </a:solidFill>
                  <a:latin typeface="Century" pitchFamily="18" charset="0"/>
                  <a:ea typeface="HGP明朝E" pitchFamily="18" charset="-128"/>
                </a:rPr>
                <a:t>)</a:t>
              </a:r>
              <a:endParaRPr lang="ja-JP" altLang="ja-JP" sz="1600" b="1" dirty="0">
                <a:solidFill>
                  <a:srgbClr val="FF0000"/>
                </a:solidFill>
                <a:latin typeface="Century" pitchFamily="18" charset="0"/>
                <a:ea typeface="HGP明朝E" pitchFamily="18" charset="-128"/>
              </a:endParaRPr>
            </a:p>
          </p:txBody>
        </p:sp>
        <p:sp>
          <p:nvSpPr>
            <p:cNvPr id="23564" name="Rectangle 22"/>
            <p:cNvSpPr>
              <a:spLocks noChangeArrowheads="1"/>
            </p:cNvSpPr>
            <p:nvPr/>
          </p:nvSpPr>
          <p:spPr bwMode="auto">
            <a:xfrm>
              <a:off x="3871146" y="4687011"/>
              <a:ext cx="5067300" cy="338138"/>
            </a:xfrm>
            <a:prstGeom prst="rect">
              <a:avLst/>
            </a:prstGeom>
            <a:noFill/>
            <a:ln w="9525">
              <a:noFill/>
              <a:miter lim="800000"/>
              <a:headEnd/>
              <a:tailEnd/>
            </a:ln>
          </p:spPr>
          <p:txBody>
            <a:bodyPr>
              <a:spAutoFit/>
            </a:bodyPr>
            <a:lstStyle/>
            <a:p>
              <a:pPr>
                <a:spcBef>
                  <a:spcPts val="500"/>
                </a:spcBef>
                <a:buFont typeface="Wingdings" pitchFamily="2" charset="2"/>
                <a:buNone/>
              </a:pPr>
              <a:r>
                <a:rPr lang="ja-JP" altLang="ja-JP" sz="1600" b="1" dirty="0">
                  <a:solidFill>
                    <a:srgbClr val="FF0000"/>
                  </a:solidFill>
                  <a:latin typeface="Century" pitchFamily="18" charset="0"/>
                  <a:ea typeface="HGP明朝E" pitchFamily="18" charset="-128"/>
                </a:rPr>
                <a:t>** ESA換算比＝C.E.R.A：D.A：E</a:t>
              </a:r>
              <a:r>
                <a:rPr lang="en-US" altLang="ja-JP" sz="1600" b="1" dirty="0">
                  <a:solidFill>
                    <a:srgbClr val="FF0000"/>
                  </a:solidFill>
                  <a:latin typeface="Century" pitchFamily="18" charset="0"/>
                  <a:ea typeface="HGP明朝E" pitchFamily="18" charset="-128"/>
                </a:rPr>
                <a:t>POα</a:t>
              </a:r>
              <a:r>
                <a:rPr lang="ja-JP" altLang="en-US" sz="1600" b="1" dirty="0">
                  <a:solidFill>
                    <a:srgbClr val="FF0000"/>
                  </a:solidFill>
                  <a:latin typeface="Century" pitchFamily="18" charset="0"/>
                  <a:ea typeface="HGP明朝E" pitchFamily="18" charset="-128"/>
                </a:rPr>
                <a:t>B</a:t>
              </a:r>
              <a:r>
                <a:rPr lang="en-US" altLang="ja-JP" sz="1600" b="1" dirty="0">
                  <a:solidFill>
                    <a:srgbClr val="FF0000"/>
                  </a:solidFill>
                  <a:latin typeface="Century" pitchFamily="18" charset="0"/>
                  <a:ea typeface="HGP明朝E" pitchFamily="18" charset="-128"/>
                </a:rPr>
                <a:t>S</a:t>
              </a:r>
              <a:r>
                <a:rPr lang="ja-JP" altLang="en-US" sz="1600" b="1" dirty="0">
                  <a:solidFill>
                    <a:srgbClr val="FF0000"/>
                  </a:solidFill>
                  <a:latin typeface="Century" pitchFamily="18" charset="0"/>
                  <a:ea typeface="HGP明朝E" pitchFamily="18" charset="-128"/>
                </a:rPr>
                <a:t>＝</a:t>
              </a:r>
              <a:r>
                <a:rPr lang="en-US" altLang="ja-JP" sz="1600" b="1" dirty="0">
                  <a:solidFill>
                    <a:srgbClr val="FF0000"/>
                  </a:solidFill>
                  <a:latin typeface="Century" pitchFamily="18" charset="0"/>
                  <a:ea typeface="HGP明朝E" pitchFamily="18" charset="-128"/>
                </a:rPr>
                <a:t>1</a:t>
              </a:r>
              <a:r>
                <a:rPr lang="ja-JP" altLang="en-US" sz="1600" b="1" dirty="0">
                  <a:solidFill>
                    <a:srgbClr val="FF0000"/>
                  </a:solidFill>
                  <a:latin typeface="Century" pitchFamily="18" charset="0"/>
                  <a:ea typeface="HGP明朝E" pitchFamily="18" charset="-128"/>
                </a:rPr>
                <a:t>：</a:t>
              </a:r>
              <a:r>
                <a:rPr lang="en-US" altLang="ja-JP" sz="1600" b="1" dirty="0">
                  <a:solidFill>
                    <a:srgbClr val="FF0000"/>
                  </a:solidFill>
                  <a:latin typeface="Century" pitchFamily="18" charset="0"/>
                  <a:ea typeface="HGP明朝E" pitchFamily="18" charset="-128"/>
                </a:rPr>
                <a:t>1</a:t>
              </a:r>
              <a:r>
                <a:rPr lang="ja-JP" altLang="en-US" sz="1600" b="1" dirty="0">
                  <a:solidFill>
                    <a:srgbClr val="FF0000"/>
                  </a:solidFill>
                  <a:latin typeface="Century" pitchFamily="18" charset="0"/>
                  <a:ea typeface="HGP明朝E" pitchFamily="18" charset="-128"/>
                </a:rPr>
                <a:t>：</a:t>
              </a:r>
              <a:r>
                <a:rPr lang="en-US" altLang="ja-JP" sz="1600" b="1" dirty="0">
                  <a:solidFill>
                    <a:srgbClr val="FF0000"/>
                  </a:solidFill>
                  <a:latin typeface="Century" pitchFamily="18" charset="0"/>
                  <a:ea typeface="HGP明朝E" pitchFamily="18" charset="-128"/>
                </a:rPr>
                <a:t>300</a:t>
              </a:r>
              <a:endParaRPr lang="ja-JP" altLang="ja-JP" sz="1600" b="1" dirty="0">
                <a:solidFill>
                  <a:srgbClr val="FF0000"/>
                </a:solidFill>
                <a:latin typeface="Century" pitchFamily="18" charset="0"/>
                <a:ea typeface="HGP明朝E" pitchFamily="18" charset="-128"/>
              </a:endParaRPr>
            </a:p>
          </p:txBody>
        </p:sp>
      </p:grpSp>
      <p:sp>
        <p:nvSpPr>
          <p:cNvPr id="23565" name="サブタイトル 13"/>
          <p:cNvSpPr txBox="1">
            <a:spLocks/>
          </p:cNvSpPr>
          <p:nvPr/>
        </p:nvSpPr>
        <p:spPr bwMode="auto">
          <a:xfrm>
            <a:off x="533292" y="5449289"/>
            <a:ext cx="2470150" cy="5461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鉄  動  態 </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sp>
        <p:nvSpPr>
          <p:cNvPr id="23567" name="サブタイトル 13"/>
          <p:cNvSpPr txBox="1">
            <a:spLocks/>
          </p:cNvSpPr>
          <p:nvPr/>
        </p:nvSpPr>
        <p:spPr bwMode="auto">
          <a:xfrm>
            <a:off x="513613" y="3765594"/>
            <a:ext cx="2470150" cy="5461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Ｐ ・ Ｃａ</a:t>
            </a:r>
            <a:endParaRPr lang="ja-JP" altLang="ja-JP" sz="28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800" b="1" dirty="0">
              <a:solidFill>
                <a:srgbClr val="002060"/>
              </a:solidFill>
              <a:latin typeface="Century" pitchFamily="18" charset="0"/>
              <a:ea typeface="HGP明朝E" pitchFamily="18" charset="-128"/>
            </a:endParaRPr>
          </a:p>
        </p:txBody>
      </p:sp>
      <p:sp>
        <p:nvSpPr>
          <p:cNvPr id="23568" name="サブタイトル 13"/>
          <p:cNvSpPr txBox="1">
            <a:spLocks/>
          </p:cNvSpPr>
          <p:nvPr/>
        </p:nvSpPr>
        <p:spPr bwMode="auto">
          <a:xfrm>
            <a:off x="2411495" y="2873162"/>
            <a:ext cx="1685815" cy="836446"/>
          </a:xfrm>
          <a:prstGeom prst="rect">
            <a:avLst/>
          </a:prstGeom>
          <a:noFill/>
          <a:ln w="9525">
            <a:noFill/>
            <a:miter lim="800000"/>
            <a:headEnd/>
            <a:tailEnd/>
          </a:ln>
        </p:spPr>
        <p:txBody>
          <a:bodyPr/>
          <a:lstStyle/>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Ｈｂ値</a:t>
            </a:r>
          </a:p>
          <a:p>
            <a:pPr marL="342900" indent="-342900" defTabSz="914400">
              <a:spcBef>
                <a:spcPts val="500"/>
              </a:spcBef>
              <a:buFont typeface="Wingdings" pitchFamily="2" charset="2"/>
              <a:buChar char="ü"/>
            </a:pPr>
            <a:r>
              <a:rPr lang="ja-JP" altLang="ja-JP" sz="2000" b="1" dirty="0">
                <a:solidFill>
                  <a:srgbClr val="002060"/>
                </a:solidFill>
                <a:latin typeface="Century" pitchFamily="18" charset="0"/>
                <a:ea typeface="HGP明朝E" pitchFamily="18" charset="-128"/>
              </a:rPr>
              <a:t>ＥＲＩ*</a:t>
            </a:r>
            <a:endParaRPr lang="ja-JP" altLang="en-US" sz="2000" b="1" dirty="0">
              <a:solidFill>
                <a:srgbClr val="002060"/>
              </a:solidFill>
              <a:latin typeface="Century" pitchFamily="18" charset="0"/>
              <a:ea typeface="HGP明朝E" pitchFamily="18" charset="-128"/>
            </a:endParaRPr>
          </a:p>
        </p:txBody>
      </p:sp>
      <p:grpSp>
        <p:nvGrpSpPr>
          <p:cNvPr id="5" name="グループ化 4">
            <a:extLst>
              <a:ext uri="{FF2B5EF4-FFF2-40B4-BE49-F238E27FC236}">
                <a16:creationId xmlns:a16="http://schemas.microsoft.com/office/drawing/2014/main" xmlns="" id="{20DC84F4-5690-4A12-AD33-C9F596599C56}"/>
              </a:ext>
            </a:extLst>
          </p:cNvPr>
          <p:cNvGrpSpPr/>
          <p:nvPr/>
        </p:nvGrpSpPr>
        <p:grpSpPr>
          <a:xfrm>
            <a:off x="2411495" y="1913407"/>
            <a:ext cx="5932963" cy="917317"/>
            <a:chOff x="2604309" y="1912271"/>
            <a:chExt cx="5932963" cy="917317"/>
          </a:xfrm>
        </p:grpSpPr>
        <p:sp>
          <p:nvSpPr>
            <p:cNvPr id="19473" name="サブタイトル 13"/>
            <p:cNvSpPr txBox="1">
              <a:spLocks/>
            </p:cNvSpPr>
            <p:nvPr/>
          </p:nvSpPr>
          <p:spPr bwMode="auto">
            <a:xfrm>
              <a:off x="2604309" y="1912271"/>
              <a:ext cx="1551288" cy="823513"/>
            </a:xfrm>
            <a:prstGeom prst="rect">
              <a:avLst/>
            </a:prstGeom>
            <a:noFill/>
            <a:ln w="9525">
              <a:noFill/>
              <a:miter lim="800000"/>
              <a:headEnd/>
              <a:tailEnd/>
            </a:ln>
          </p:spPr>
          <p:txBody>
            <a:bodyPr/>
            <a:lstStyle/>
            <a:p>
              <a:pPr marL="342900" indent="-342900" defTabSz="914400">
                <a:spcBef>
                  <a:spcPts val="300"/>
                </a:spcBef>
                <a:buFont typeface="Wingdings" pitchFamily="2" charset="2"/>
                <a:buChar char="ü"/>
                <a:defRPr/>
              </a:pPr>
              <a:r>
                <a:rPr lang="ja-JP" altLang="en-US" sz="2000" b="1" dirty="0">
                  <a:solidFill>
                    <a:srgbClr val="002060"/>
                  </a:solidFill>
                  <a:latin typeface="Century" pitchFamily="18" charset="0"/>
                  <a:ea typeface="HGP明朝E" pitchFamily="18" charset="-128"/>
                </a:rPr>
                <a:t>Ａｌｂ値</a:t>
              </a:r>
            </a:p>
            <a:p>
              <a:pPr marL="342900" indent="-342900" defTabSz="914400">
                <a:spcBef>
                  <a:spcPts val="300"/>
                </a:spcBef>
                <a:buFont typeface="Wingdings" pitchFamily="2" charset="2"/>
                <a:buChar char="ü"/>
                <a:defRPr/>
              </a:pPr>
              <a:r>
                <a:rPr lang="ja-JP" altLang="en-US" sz="2000" b="1" dirty="0">
                  <a:solidFill>
                    <a:srgbClr val="002060"/>
                  </a:solidFill>
                  <a:latin typeface="Century" pitchFamily="18" charset="0"/>
                  <a:ea typeface="HGP明朝E" pitchFamily="18" charset="-128"/>
                </a:rPr>
                <a:t>ｎ</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ＰＣＲ</a:t>
              </a:r>
            </a:p>
            <a:p>
              <a:pPr defTabSz="914400">
                <a:spcBef>
                  <a:spcPts val="300"/>
                </a:spcBef>
                <a:defRPr/>
              </a:pPr>
              <a:endParaRPr lang="ja-JP" altLang="en-US" sz="2000" b="1" dirty="0">
                <a:solidFill>
                  <a:srgbClr val="002060"/>
                </a:solidFill>
                <a:latin typeface="Century" pitchFamily="18" charset="0"/>
                <a:ea typeface="HGP明朝E" pitchFamily="18" charset="-128"/>
              </a:endParaRPr>
            </a:p>
          </p:txBody>
        </p:sp>
        <p:sp>
          <p:nvSpPr>
            <p:cNvPr id="24" name="サブタイトル 13">
              <a:extLst>
                <a:ext uri="{FF2B5EF4-FFF2-40B4-BE49-F238E27FC236}">
                  <a16:creationId xmlns:a16="http://schemas.microsoft.com/office/drawing/2014/main" xmlns="" id="{4CEB5135-C086-4A11-A001-6E36F46B9E6B}"/>
                </a:ext>
              </a:extLst>
            </p:cNvPr>
            <p:cNvSpPr txBox="1">
              <a:spLocks/>
            </p:cNvSpPr>
            <p:nvPr/>
          </p:nvSpPr>
          <p:spPr bwMode="auto">
            <a:xfrm>
              <a:off x="4792360" y="1959638"/>
              <a:ext cx="3744912" cy="869950"/>
            </a:xfrm>
            <a:prstGeom prst="rect">
              <a:avLst/>
            </a:prstGeom>
            <a:noFill/>
            <a:ln w="9525">
              <a:noFill/>
              <a:miter lim="800000"/>
              <a:headEnd/>
              <a:tailEnd/>
            </a:ln>
          </p:spPr>
          <p:txBody>
            <a:bodyPr/>
            <a:lstStyle/>
            <a:p>
              <a:pPr marL="342900" indent="-342900" defTabSz="914400">
                <a:spcBef>
                  <a:spcPts val="300"/>
                </a:spcBef>
                <a:buFont typeface="Wingdings" pitchFamily="2" charset="2"/>
                <a:buChar char="ü"/>
                <a:defRPr/>
              </a:pPr>
              <a:r>
                <a:rPr lang="ja-JP" altLang="en-US" sz="2000" b="1" dirty="0">
                  <a:solidFill>
                    <a:srgbClr val="002060"/>
                  </a:solidFill>
                  <a:latin typeface="Century" pitchFamily="18" charset="0"/>
                  <a:ea typeface="HGP明朝E" pitchFamily="18" charset="-128"/>
                </a:rPr>
                <a:t>％ＣＧＲ</a:t>
              </a:r>
            </a:p>
            <a:p>
              <a:pPr marL="342900" indent="-342900" defTabSz="914400">
                <a:spcBef>
                  <a:spcPts val="300"/>
                </a:spcBef>
                <a:buFont typeface="Wingdings" pitchFamily="2" charset="2"/>
                <a:buChar char="ü"/>
                <a:defRPr/>
              </a:pPr>
              <a:r>
                <a:rPr lang="ja-JP" altLang="ja-JP" sz="2000" b="1" dirty="0">
                  <a:solidFill>
                    <a:srgbClr val="002060"/>
                  </a:solidFill>
                  <a:latin typeface="Century" pitchFamily="18" charset="0"/>
                  <a:ea typeface="HGP明朝E" pitchFamily="18" charset="-128"/>
                </a:rPr>
                <a:t>ＧＮＲＩ</a:t>
              </a:r>
              <a:endParaRPr lang="en-US" altLang="ja-JP" sz="2000" b="1" dirty="0">
                <a:solidFill>
                  <a:srgbClr val="002060"/>
                </a:solidFill>
                <a:latin typeface="Century" pitchFamily="18" charset="0"/>
                <a:ea typeface="HGP明朝E" pitchFamily="18" charset="-128"/>
              </a:endParaRPr>
            </a:p>
            <a:p>
              <a:pPr defTabSz="914400">
                <a:spcBef>
                  <a:spcPts val="300"/>
                </a:spcBef>
                <a:defRPr/>
              </a:pPr>
              <a:endParaRPr lang="ja-JP" altLang="en-US" sz="2000" b="1" dirty="0">
                <a:solidFill>
                  <a:srgbClr val="002060"/>
                </a:solidFill>
                <a:latin typeface="Century" pitchFamily="18" charset="0"/>
                <a:ea typeface="HGP明朝E" pitchFamily="18" charset="-128"/>
              </a:endParaRPr>
            </a:p>
          </p:txBody>
        </p:sp>
      </p:grpSp>
      <p:grpSp>
        <p:nvGrpSpPr>
          <p:cNvPr id="4" name="グループ化 3">
            <a:extLst>
              <a:ext uri="{FF2B5EF4-FFF2-40B4-BE49-F238E27FC236}">
                <a16:creationId xmlns:a16="http://schemas.microsoft.com/office/drawing/2014/main" xmlns="" id="{ADE654DD-C47C-4F3A-AB9D-5BB36D761CE2}"/>
              </a:ext>
            </a:extLst>
          </p:cNvPr>
          <p:cNvGrpSpPr/>
          <p:nvPr/>
        </p:nvGrpSpPr>
        <p:grpSpPr>
          <a:xfrm>
            <a:off x="2411495" y="1005398"/>
            <a:ext cx="5962567" cy="863724"/>
            <a:chOff x="2561268" y="957833"/>
            <a:chExt cx="5962567" cy="863724"/>
          </a:xfrm>
        </p:grpSpPr>
        <p:sp>
          <p:nvSpPr>
            <p:cNvPr id="23555" name="サブタイトル 13"/>
            <p:cNvSpPr txBox="1">
              <a:spLocks/>
            </p:cNvSpPr>
            <p:nvPr/>
          </p:nvSpPr>
          <p:spPr bwMode="auto">
            <a:xfrm>
              <a:off x="2561268" y="983087"/>
              <a:ext cx="3744912" cy="838470"/>
            </a:xfrm>
            <a:prstGeom prst="rect">
              <a:avLst/>
            </a:prstGeom>
            <a:noFill/>
            <a:ln w="9525">
              <a:noFill/>
              <a:miter lim="800000"/>
              <a:headEnd/>
              <a:tailEnd/>
            </a:ln>
          </p:spPr>
          <p:txBody>
            <a:bodyPr/>
            <a:lstStyle/>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Ｋｔ</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Ｖｓｐ</a:t>
              </a:r>
            </a:p>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クリアスペース</a:t>
              </a:r>
              <a:r>
                <a:rPr lang="ja-JP" altLang="ja-JP" sz="2000" b="1" dirty="0">
                  <a:solidFill>
                    <a:srgbClr val="002060"/>
                  </a:solidFill>
                  <a:latin typeface="Century" pitchFamily="18" charset="0"/>
                  <a:ea typeface="HGP明朝E" pitchFamily="18" charset="-128"/>
                </a:rPr>
                <a:t>率</a:t>
              </a:r>
              <a:endParaRPr lang="en-US" altLang="ja-JP" sz="2000" b="1" dirty="0">
                <a:solidFill>
                  <a:srgbClr val="002060"/>
                </a:solidFill>
                <a:latin typeface="Century" pitchFamily="18" charset="0"/>
                <a:ea typeface="HGP明朝E" pitchFamily="18" charset="-128"/>
              </a:endParaRPr>
            </a:p>
            <a:p>
              <a:pPr marL="342900" indent="-342900" defTabSz="914400">
                <a:spcBef>
                  <a:spcPts val="500"/>
                </a:spcBef>
                <a:buFont typeface="Wingdings" pitchFamily="2" charset="2"/>
                <a:buChar char="ü"/>
              </a:pPr>
              <a:endParaRPr lang="ja-JP" altLang="ja-JP" sz="2000" b="1" dirty="0">
                <a:solidFill>
                  <a:srgbClr val="002060"/>
                </a:solidFill>
                <a:latin typeface="Century" pitchFamily="18" charset="0"/>
                <a:ea typeface="HGP明朝E" pitchFamily="18" charset="-128"/>
              </a:endParaRPr>
            </a:p>
            <a:p>
              <a:pPr marL="342900" indent="-342900" defTabSz="914400">
                <a:spcBef>
                  <a:spcPts val="500"/>
                </a:spcBef>
                <a:buFont typeface="Wingdings" pitchFamily="2" charset="2"/>
                <a:buChar char="ü"/>
              </a:pPr>
              <a:endParaRPr lang="ja-JP" altLang="en-US" sz="2000" b="1" dirty="0">
                <a:solidFill>
                  <a:srgbClr val="002060"/>
                </a:solidFill>
                <a:latin typeface="Century" pitchFamily="18" charset="0"/>
                <a:ea typeface="HGP明朝E" pitchFamily="18" charset="-128"/>
              </a:endParaRPr>
            </a:p>
          </p:txBody>
        </p:sp>
        <p:sp>
          <p:nvSpPr>
            <p:cNvPr id="25" name="サブタイトル 13">
              <a:extLst>
                <a:ext uri="{FF2B5EF4-FFF2-40B4-BE49-F238E27FC236}">
                  <a16:creationId xmlns:a16="http://schemas.microsoft.com/office/drawing/2014/main" xmlns="" id="{EB00586C-5BE6-4392-BF0E-90354F3A031D}"/>
                </a:ext>
              </a:extLst>
            </p:cNvPr>
            <p:cNvSpPr txBox="1">
              <a:spLocks/>
            </p:cNvSpPr>
            <p:nvPr/>
          </p:nvSpPr>
          <p:spPr bwMode="auto">
            <a:xfrm>
              <a:off x="4741863" y="1025343"/>
              <a:ext cx="3744912" cy="788377"/>
            </a:xfrm>
            <a:prstGeom prst="rect">
              <a:avLst/>
            </a:prstGeom>
            <a:noFill/>
            <a:ln w="9525">
              <a:noFill/>
              <a:miter lim="800000"/>
              <a:headEnd/>
              <a:tailEnd/>
            </a:ln>
          </p:spPr>
          <p:txBody>
            <a:bodyPr/>
            <a:lstStyle/>
            <a:p>
              <a:pPr marL="342900" indent="-342900" defTabSz="914400">
                <a:spcBef>
                  <a:spcPts val="500"/>
                </a:spcBef>
                <a:buFont typeface="Wingdings" pitchFamily="2" charset="2"/>
                <a:buChar char="ü"/>
              </a:pPr>
              <a:endParaRPr lang="ja-JP" altLang="en-US" sz="2000" b="1" dirty="0">
                <a:solidFill>
                  <a:srgbClr val="002060"/>
                </a:solidFill>
                <a:latin typeface="Century" pitchFamily="18" charset="0"/>
                <a:ea typeface="HGP明朝E" pitchFamily="18" charset="-128"/>
              </a:endParaRPr>
            </a:p>
          </p:txBody>
        </p:sp>
        <p:sp>
          <p:nvSpPr>
            <p:cNvPr id="26" name="サブタイトル 13">
              <a:extLst>
                <a:ext uri="{FF2B5EF4-FFF2-40B4-BE49-F238E27FC236}">
                  <a16:creationId xmlns:a16="http://schemas.microsoft.com/office/drawing/2014/main" xmlns="" id="{D844FEB1-FCF7-418D-9EE8-B6CD10FD9F0C}"/>
                </a:ext>
              </a:extLst>
            </p:cNvPr>
            <p:cNvSpPr txBox="1">
              <a:spLocks/>
            </p:cNvSpPr>
            <p:nvPr/>
          </p:nvSpPr>
          <p:spPr bwMode="auto">
            <a:xfrm>
              <a:off x="4778923" y="957833"/>
              <a:ext cx="3744912" cy="459985"/>
            </a:xfrm>
            <a:prstGeom prst="rect">
              <a:avLst/>
            </a:prstGeom>
            <a:noFill/>
            <a:ln w="9525">
              <a:noFill/>
              <a:miter lim="800000"/>
              <a:headEnd/>
              <a:tailEnd/>
            </a:ln>
          </p:spPr>
          <p:txBody>
            <a:bodyPr/>
            <a:lstStyle/>
            <a:p>
              <a:pPr marL="342900" indent="-342900" defTabSz="914400">
                <a:spcBef>
                  <a:spcPts val="500"/>
                </a:spcBef>
                <a:buFont typeface="Wingdings" pitchFamily="2" charset="2"/>
                <a:buChar char="ü"/>
              </a:pPr>
              <a:r>
                <a:rPr lang="en-US" altLang="ja-JP" sz="2000" b="1" dirty="0">
                  <a:solidFill>
                    <a:srgbClr val="002060"/>
                  </a:solidFill>
                  <a:latin typeface="Century" pitchFamily="18" charset="0"/>
                  <a:ea typeface="HGP明朝E" pitchFamily="18" charset="-128"/>
                </a:rPr>
                <a:t>β2</a:t>
              </a:r>
              <a:r>
                <a:rPr lang="ja-JP" altLang="en-US" sz="2000" b="1" dirty="0">
                  <a:solidFill>
                    <a:srgbClr val="002060"/>
                  </a:solidFill>
                  <a:latin typeface="Century" pitchFamily="18" charset="0"/>
                  <a:ea typeface="HGP明朝E" pitchFamily="18" charset="-128"/>
                </a:rPr>
                <a:t>ＭＧ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透析前</a:t>
              </a:r>
              <a:r>
                <a:rPr lang="en-US" altLang="ja-JP" sz="2000" b="1" dirty="0">
                  <a:solidFill>
                    <a:srgbClr val="002060"/>
                  </a:solidFill>
                  <a:latin typeface="Century" pitchFamily="18" charset="0"/>
                  <a:ea typeface="HGP明朝E" pitchFamily="18" charset="-128"/>
                </a:rPr>
                <a:t>)</a:t>
              </a:r>
              <a:endParaRPr lang="ja-JP" altLang="ja-JP" sz="2000" b="1" dirty="0">
                <a:solidFill>
                  <a:srgbClr val="002060"/>
                </a:solidFill>
                <a:latin typeface="Century" pitchFamily="18" charset="0"/>
                <a:ea typeface="HGP明朝E" pitchFamily="18" charset="-128"/>
              </a:endParaRPr>
            </a:p>
            <a:p>
              <a:pPr marL="342900" indent="-342900" defTabSz="914400">
                <a:spcBef>
                  <a:spcPts val="500"/>
                </a:spcBef>
                <a:buFont typeface="Wingdings" pitchFamily="2" charset="2"/>
                <a:buChar char="ü"/>
              </a:pPr>
              <a:endParaRPr lang="ja-JP" altLang="en-US" sz="2000" b="1" dirty="0">
                <a:solidFill>
                  <a:srgbClr val="002060"/>
                </a:solidFill>
                <a:latin typeface="Century" pitchFamily="18" charset="0"/>
                <a:ea typeface="HGP明朝E" pitchFamily="18" charset="-128"/>
              </a:endParaRPr>
            </a:p>
          </p:txBody>
        </p:sp>
      </p:grpSp>
      <p:sp>
        <p:nvSpPr>
          <p:cNvPr id="28" name="サブタイトル 13">
            <a:extLst>
              <a:ext uri="{FF2B5EF4-FFF2-40B4-BE49-F238E27FC236}">
                <a16:creationId xmlns:a16="http://schemas.microsoft.com/office/drawing/2014/main" xmlns="" id="{C0173412-0C3B-4177-B381-06BF5F188FDB}"/>
              </a:ext>
            </a:extLst>
          </p:cNvPr>
          <p:cNvSpPr txBox="1">
            <a:spLocks/>
          </p:cNvSpPr>
          <p:nvPr/>
        </p:nvSpPr>
        <p:spPr bwMode="auto">
          <a:xfrm>
            <a:off x="514242" y="2896819"/>
            <a:ext cx="2470150" cy="5461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貧血状態</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grpSp>
        <p:nvGrpSpPr>
          <p:cNvPr id="3" name="グループ化 2">
            <a:extLst>
              <a:ext uri="{FF2B5EF4-FFF2-40B4-BE49-F238E27FC236}">
                <a16:creationId xmlns:a16="http://schemas.microsoft.com/office/drawing/2014/main" xmlns="" id="{3F975D9F-99D3-4C6F-89D8-E0A3C2C4961C}"/>
              </a:ext>
            </a:extLst>
          </p:cNvPr>
          <p:cNvGrpSpPr/>
          <p:nvPr/>
        </p:nvGrpSpPr>
        <p:grpSpPr>
          <a:xfrm>
            <a:off x="2435520" y="5466890"/>
            <a:ext cx="4945938" cy="703829"/>
            <a:chOff x="2607765" y="5416494"/>
            <a:chExt cx="4945938" cy="703829"/>
          </a:xfrm>
        </p:grpSpPr>
        <p:sp>
          <p:nvSpPr>
            <p:cNvPr id="23566" name="サブタイトル 13"/>
            <p:cNvSpPr txBox="1">
              <a:spLocks/>
            </p:cNvSpPr>
            <p:nvPr/>
          </p:nvSpPr>
          <p:spPr bwMode="auto">
            <a:xfrm>
              <a:off x="2607765" y="5416494"/>
              <a:ext cx="2010732" cy="703829"/>
            </a:xfrm>
            <a:prstGeom prst="rect">
              <a:avLst/>
            </a:prstGeom>
            <a:noFill/>
            <a:ln w="9525">
              <a:noFill/>
              <a:miter lim="800000"/>
              <a:headEnd/>
              <a:tailEnd/>
            </a:ln>
          </p:spPr>
          <p:txBody>
            <a:bodyPr/>
            <a:lstStyle/>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Ｆｅｒｒｉｔｉｎ値</a:t>
              </a:r>
            </a:p>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ＴＳＡＴ値</a:t>
              </a:r>
              <a:endParaRPr lang="en-US" altLang="ja-JP" sz="2000" b="1" dirty="0">
                <a:solidFill>
                  <a:srgbClr val="002060"/>
                </a:solidFill>
                <a:latin typeface="Century" pitchFamily="18" charset="0"/>
                <a:ea typeface="HGP明朝E" pitchFamily="18" charset="-128"/>
              </a:endParaRPr>
            </a:p>
          </p:txBody>
        </p:sp>
        <p:sp>
          <p:nvSpPr>
            <p:cNvPr id="29" name="サブタイトル 13">
              <a:extLst>
                <a:ext uri="{FF2B5EF4-FFF2-40B4-BE49-F238E27FC236}">
                  <a16:creationId xmlns:a16="http://schemas.microsoft.com/office/drawing/2014/main" xmlns="" id="{1190D105-5A3C-40A6-9A37-FC5E47292554}"/>
                </a:ext>
              </a:extLst>
            </p:cNvPr>
            <p:cNvSpPr txBox="1">
              <a:spLocks/>
            </p:cNvSpPr>
            <p:nvPr/>
          </p:nvSpPr>
          <p:spPr bwMode="auto">
            <a:xfrm>
              <a:off x="4679041" y="5416494"/>
              <a:ext cx="2874662" cy="536793"/>
            </a:xfrm>
            <a:prstGeom prst="rect">
              <a:avLst/>
            </a:prstGeom>
            <a:noFill/>
            <a:ln w="9525">
              <a:noFill/>
              <a:miter lim="800000"/>
              <a:headEnd/>
              <a:tailEnd/>
            </a:ln>
          </p:spPr>
          <p:txBody>
            <a:bodyPr/>
            <a:lstStyle/>
            <a:p>
              <a:pPr marL="342900" indent="-342900" defTabSz="914400">
                <a:spcBef>
                  <a:spcPts val="500"/>
                </a:spcBef>
                <a:buFont typeface="Wingdings" pitchFamily="2" charset="2"/>
                <a:buChar char="ü"/>
              </a:pPr>
              <a:r>
                <a:rPr lang="ja-JP" altLang="en-US" sz="2000" b="1" dirty="0">
                  <a:solidFill>
                    <a:srgbClr val="002060"/>
                  </a:solidFill>
                  <a:latin typeface="Century" pitchFamily="18" charset="0"/>
                  <a:ea typeface="HGP明朝E" pitchFamily="18" charset="-128"/>
                </a:rPr>
                <a:t>静注鉄剤投与量</a:t>
              </a:r>
            </a:p>
          </p:txBody>
        </p:sp>
      </p:grpSp>
      <p:sp>
        <p:nvSpPr>
          <p:cNvPr id="30" name="サブタイトル 13">
            <a:extLst>
              <a:ext uri="{FF2B5EF4-FFF2-40B4-BE49-F238E27FC236}">
                <a16:creationId xmlns:a16="http://schemas.microsoft.com/office/drawing/2014/main" xmlns="" id="{67F348CE-FA4A-4DDB-8D00-FC1DFC519234}"/>
              </a:ext>
            </a:extLst>
          </p:cNvPr>
          <p:cNvSpPr txBox="1">
            <a:spLocks/>
          </p:cNvSpPr>
          <p:nvPr/>
        </p:nvSpPr>
        <p:spPr bwMode="auto">
          <a:xfrm>
            <a:off x="2411495" y="3763892"/>
            <a:ext cx="1791439" cy="823513"/>
          </a:xfrm>
          <a:prstGeom prst="rect">
            <a:avLst/>
          </a:prstGeom>
          <a:noFill/>
          <a:ln w="9525">
            <a:noFill/>
            <a:miter lim="800000"/>
            <a:headEnd/>
            <a:tailEnd/>
          </a:ln>
        </p:spPr>
        <p:txBody>
          <a:bodyPr/>
          <a:lstStyle/>
          <a:p>
            <a:pPr marL="342900" indent="-342900" defTabSz="914400">
              <a:spcBef>
                <a:spcPts val="300"/>
              </a:spcBef>
              <a:buFont typeface="Wingdings" pitchFamily="2" charset="2"/>
              <a:buChar char="ü"/>
              <a:defRPr/>
            </a:pPr>
            <a:r>
              <a:rPr lang="ja-JP" altLang="en-US" sz="2000" b="1" dirty="0">
                <a:solidFill>
                  <a:srgbClr val="002060"/>
                </a:solidFill>
                <a:latin typeface="Century" pitchFamily="18" charset="0"/>
                <a:ea typeface="HGP明朝E" pitchFamily="18" charset="-128"/>
              </a:rPr>
              <a:t>Ｐ値</a:t>
            </a:r>
          </a:p>
          <a:p>
            <a:pPr marL="342900" indent="-342900" defTabSz="914400">
              <a:spcBef>
                <a:spcPts val="300"/>
              </a:spcBef>
              <a:buFont typeface="Wingdings" pitchFamily="2" charset="2"/>
              <a:buChar char="ü"/>
              <a:defRPr/>
            </a:pPr>
            <a:r>
              <a:rPr lang="ja-JP" altLang="en-US" sz="2000" b="1" dirty="0">
                <a:solidFill>
                  <a:srgbClr val="002060"/>
                </a:solidFill>
                <a:latin typeface="Century" pitchFamily="18" charset="0"/>
                <a:ea typeface="HGP明朝E" pitchFamily="18" charset="-128"/>
              </a:rPr>
              <a:t>補正Ｃａ値</a:t>
            </a:r>
          </a:p>
          <a:p>
            <a:pPr defTabSz="914400">
              <a:spcBef>
                <a:spcPts val="300"/>
              </a:spcBef>
              <a:defRPr/>
            </a:pPr>
            <a:endParaRPr lang="ja-JP" altLang="en-US" sz="2000" b="1" dirty="0">
              <a:solidFill>
                <a:srgbClr val="002060"/>
              </a:solidFill>
              <a:latin typeface="Century" pitchFamily="18" charset="0"/>
              <a:ea typeface="HGP明朝E" pitchFamily="18" charset="-128"/>
            </a:endParaRPr>
          </a:p>
        </p:txBody>
      </p:sp>
      <p:sp>
        <p:nvSpPr>
          <p:cNvPr id="34" name="Rectangle 21">
            <a:extLst>
              <a:ext uri="{FF2B5EF4-FFF2-40B4-BE49-F238E27FC236}">
                <a16:creationId xmlns:a16="http://schemas.microsoft.com/office/drawing/2014/main" xmlns="" id="{3738265C-1E89-493A-8284-614FB351E73F}"/>
              </a:ext>
            </a:extLst>
          </p:cNvPr>
          <p:cNvSpPr>
            <a:spLocks noChangeArrowheads="1"/>
          </p:cNvSpPr>
          <p:nvPr/>
        </p:nvSpPr>
        <p:spPr bwMode="auto">
          <a:xfrm>
            <a:off x="2045658" y="454475"/>
            <a:ext cx="5749213" cy="338554"/>
          </a:xfrm>
          <a:prstGeom prst="rect">
            <a:avLst/>
          </a:prstGeom>
          <a:noFill/>
          <a:ln w="9525">
            <a:noFill/>
            <a:miter lim="800000"/>
            <a:headEnd/>
            <a:tailEnd/>
          </a:ln>
        </p:spPr>
        <p:txBody>
          <a:bodyPr wrap="square">
            <a:spAutoFit/>
          </a:bodyPr>
          <a:lstStyle/>
          <a:p>
            <a:pPr defTabSz="914400">
              <a:spcBef>
                <a:spcPts val="500"/>
              </a:spcBef>
              <a:buFont typeface="Wingdings" pitchFamily="2" charset="2"/>
              <a:buNone/>
            </a:pPr>
            <a:r>
              <a:rPr lang="en-US" altLang="ja-JP" sz="1600" b="1" dirty="0">
                <a:solidFill>
                  <a:srgbClr val="FF0000"/>
                </a:solidFill>
                <a:latin typeface="Century" pitchFamily="18" charset="0"/>
                <a:ea typeface="HGP明朝E" pitchFamily="18" charset="-128"/>
              </a:rPr>
              <a:t>※</a:t>
            </a:r>
            <a:r>
              <a:rPr lang="ja-JP" altLang="en-US" sz="1600" b="1" dirty="0">
                <a:solidFill>
                  <a:srgbClr val="FF0000"/>
                </a:solidFill>
                <a:latin typeface="Century" pitchFamily="18" charset="0"/>
                <a:ea typeface="HGP明朝E" pitchFamily="18" charset="-128"/>
              </a:rPr>
              <a:t> 比較期間：２０１７</a:t>
            </a:r>
            <a:r>
              <a:rPr lang="en-US" altLang="ja-JP" sz="1600" b="1" dirty="0">
                <a:solidFill>
                  <a:srgbClr val="FF0000"/>
                </a:solidFill>
                <a:latin typeface="Century" pitchFamily="18" charset="0"/>
                <a:ea typeface="HGP明朝E" pitchFamily="18" charset="-128"/>
              </a:rPr>
              <a:t>.</a:t>
            </a:r>
            <a:r>
              <a:rPr lang="ja-JP" altLang="en-US" sz="1600" b="1" dirty="0">
                <a:solidFill>
                  <a:srgbClr val="FF0000"/>
                </a:solidFill>
                <a:latin typeface="Century" pitchFamily="18" charset="0"/>
                <a:ea typeface="HGP明朝E" pitchFamily="18" charset="-128"/>
              </a:rPr>
              <a:t>１～２０１７</a:t>
            </a:r>
            <a:r>
              <a:rPr lang="en-US" altLang="ja-JP" sz="1600" b="1" dirty="0">
                <a:solidFill>
                  <a:srgbClr val="FF0000"/>
                </a:solidFill>
                <a:latin typeface="Century" pitchFamily="18" charset="0"/>
                <a:ea typeface="HGP明朝E" pitchFamily="18" charset="-128"/>
              </a:rPr>
              <a:t>.</a:t>
            </a:r>
            <a:r>
              <a:rPr lang="ja-JP" altLang="en-US" sz="1600" b="1" dirty="0">
                <a:solidFill>
                  <a:srgbClr val="FF0000"/>
                </a:solidFill>
                <a:latin typeface="Century" pitchFamily="18" charset="0"/>
                <a:ea typeface="HGP明朝E" pitchFamily="18" charset="-128"/>
              </a:rPr>
              <a:t>５</a:t>
            </a:r>
            <a:r>
              <a:rPr lang="en-US" altLang="ja-JP" sz="1600" b="1" dirty="0">
                <a:solidFill>
                  <a:srgbClr val="FF0000"/>
                </a:solidFill>
                <a:latin typeface="Century" pitchFamily="18" charset="0"/>
                <a:ea typeface="HGP明朝E" pitchFamily="18" charset="-128"/>
              </a:rPr>
              <a:t>(</a:t>
            </a:r>
            <a:r>
              <a:rPr lang="ja-JP" altLang="en-US" sz="1600" b="1" dirty="0">
                <a:solidFill>
                  <a:srgbClr val="FF0000"/>
                </a:solidFill>
                <a:latin typeface="Century" pitchFamily="18" charset="0"/>
                <a:ea typeface="HGP明朝E" pitchFamily="18" charset="-128"/>
              </a:rPr>
              <a:t>４Ｍ</a:t>
            </a:r>
            <a:r>
              <a:rPr lang="en-US" altLang="ja-JP" sz="1600" b="1" dirty="0">
                <a:solidFill>
                  <a:srgbClr val="FF0000"/>
                </a:solidFill>
                <a:latin typeface="Century" pitchFamily="18" charset="0"/>
                <a:ea typeface="HGP明朝E" pitchFamily="18" charset="-128"/>
              </a:rPr>
              <a:t>)</a:t>
            </a:r>
            <a:endParaRPr lang="ja-JP" altLang="ja-JP" sz="1600" b="1" dirty="0">
              <a:solidFill>
                <a:srgbClr val="FF0000"/>
              </a:solidFill>
              <a:latin typeface="Century" pitchFamily="18" charset="0"/>
              <a:ea typeface="HGP明朝E"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418"/>
    </mc:Choice>
    <mc:Fallback>
      <p:transition spd="slow" advTm="41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ctrTitle"/>
          </p:nvPr>
        </p:nvSpPr>
        <p:spPr>
          <a:xfrm>
            <a:off x="414338" y="330200"/>
            <a:ext cx="3090862" cy="460375"/>
          </a:xfrm>
        </p:spPr>
        <p:txBody>
          <a:bodyPr/>
          <a:lstStyle/>
          <a:p>
            <a:pPr algn="l" eaLnBrk="1" hangingPunct="1"/>
            <a:r>
              <a:rPr lang="ja-JP" altLang="en-US" sz="3200" b="1">
                <a:solidFill>
                  <a:srgbClr val="002060"/>
                </a:solidFill>
                <a:latin typeface="Century" pitchFamily="18" charset="0"/>
                <a:ea typeface="HGP明朝B" pitchFamily="18" charset="-128"/>
              </a:rPr>
              <a:t>透析効率</a:t>
            </a:r>
          </a:p>
        </p:txBody>
      </p:sp>
      <p:grpSp>
        <p:nvGrpSpPr>
          <p:cNvPr id="24578" name="Group 11"/>
          <p:cNvGrpSpPr>
            <a:grpSpLocks/>
          </p:cNvGrpSpPr>
          <p:nvPr/>
        </p:nvGrpSpPr>
        <p:grpSpPr bwMode="auto">
          <a:xfrm>
            <a:off x="0" y="6264275"/>
            <a:ext cx="9144000" cy="593725"/>
            <a:chOff x="0" y="3946"/>
            <a:chExt cx="5760" cy="374"/>
          </a:xfrm>
        </p:grpSpPr>
        <p:grpSp>
          <p:nvGrpSpPr>
            <p:cNvPr id="24662" name="Group 12"/>
            <p:cNvGrpSpPr>
              <a:grpSpLocks/>
            </p:cNvGrpSpPr>
            <p:nvPr/>
          </p:nvGrpSpPr>
          <p:grpSpPr bwMode="auto">
            <a:xfrm>
              <a:off x="0" y="4170"/>
              <a:ext cx="5760" cy="150"/>
              <a:chOff x="0" y="4170"/>
              <a:chExt cx="5760" cy="150"/>
            </a:xfrm>
          </p:grpSpPr>
          <p:sp>
            <p:nvSpPr>
              <p:cNvPr id="24664"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4665"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4663"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24579" name="Group 16"/>
          <p:cNvGrpSpPr>
            <a:grpSpLocks/>
          </p:cNvGrpSpPr>
          <p:nvPr/>
        </p:nvGrpSpPr>
        <p:grpSpPr bwMode="auto">
          <a:xfrm rot="10800000">
            <a:off x="0" y="0"/>
            <a:ext cx="9144000" cy="238125"/>
            <a:chOff x="0" y="4170"/>
            <a:chExt cx="5760" cy="150"/>
          </a:xfrm>
        </p:grpSpPr>
        <p:sp>
          <p:nvSpPr>
            <p:cNvPr id="24660"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4661"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24590" name="グループ化 11"/>
          <p:cNvGrpSpPr>
            <a:grpSpLocks/>
          </p:cNvGrpSpPr>
          <p:nvPr/>
        </p:nvGrpSpPr>
        <p:grpSpPr bwMode="auto">
          <a:xfrm>
            <a:off x="2924175" y="6120357"/>
            <a:ext cx="3561556" cy="272494"/>
            <a:chOff x="2648427" y="6199623"/>
            <a:chExt cx="3561440" cy="272843"/>
          </a:xfrm>
        </p:grpSpPr>
        <p:sp>
          <p:nvSpPr>
            <p:cNvPr id="53" name="正方形/長方形 1">
              <a:extLst/>
            </p:cNvPr>
            <p:cNvSpPr>
              <a:spLocks noChangeArrowheads="1"/>
            </p:cNvSpPr>
            <p:nvPr/>
          </p:nvSpPr>
          <p:spPr bwMode="auto">
            <a:xfrm>
              <a:off x="2648427" y="6210193"/>
              <a:ext cx="844523" cy="262273"/>
            </a:xfrm>
            <a:prstGeom prst="rect">
              <a:avLst/>
            </a:prstGeom>
            <a:noFill/>
            <a:ln w="9525">
              <a:noFill/>
              <a:miter lim="800000"/>
              <a:headEnd/>
              <a:tailEnd/>
            </a:ln>
          </p:spPr>
          <p:txBody>
            <a:bodyPr wrap="none">
              <a:spAutoFit/>
            </a:bodyPr>
            <a:lstStyle/>
            <a:p>
              <a:pPr>
                <a:defRPr/>
              </a:pPr>
              <a:r>
                <a:rPr lang="en-US" altLang="ja-JP" sz="1100" b="1" dirty="0">
                  <a:solidFill>
                    <a:srgbClr val="FF0000"/>
                  </a:solidFill>
                  <a:latin typeface="+mn-ea"/>
                  <a:ea typeface="+mn-ea"/>
                </a:rPr>
                <a:t>p&lt;0.05</a:t>
              </a:r>
              <a:r>
                <a:rPr lang="ja-JP" altLang="en-US" sz="1100" b="1" baseline="30000" dirty="0">
                  <a:solidFill>
                    <a:srgbClr val="FF0000"/>
                  </a:solidFill>
                  <a:latin typeface="+mn-ea"/>
                  <a:ea typeface="+mn-ea"/>
                </a:rPr>
                <a:t>＊１</a:t>
              </a:r>
              <a:endParaRPr lang="ja-JP" altLang="en-US" sz="1100" baseline="30000" dirty="0">
                <a:solidFill>
                  <a:srgbClr val="FF0000"/>
                </a:solidFill>
                <a:latin typeface="+mn-ea"/>
                <a:ea typeface="+mn-ea"/>
              </a:endParaRPr>
            </a:p>
          </p:txBody>
        </p:sp>
        <p:sp>
          <p:nvSpPr>
            <p:cNvPr id="57" name="正方形/長方形 1">
              <a:extLst/>
            </p:cNvPr>
            <p:cNvSpPr>
              <a:spLocks noChangeArrowheads="1"/>
            </p:cNvSpPr>
            <p:nvPr/>
          </p:nvSpPr>
          <p:spPr bwMode="auto">
            <a:xfrm>
              <a:off x="3540573" y="6210193"/>
              <a:ext cx="804837" cy="262273"/>
            </a:xfrm>
            <a:prstGeom prst="rect">
              <a:avLst/>
            </a:prstGeom>
            <a:noFill/>
            <a:ln w="9525">
              <a:noFill/>
              <a:miter lim="800000"/>
              <a:headEnd/>
              <a:tailEnd/>
            </a:ln>
          </p:spPr>
          <p:txBody>
            <a:bodyPr wrap="none">
              <a:spAutoFit/>
            </a:bodyPr>
            <a:lstStyle/>
            <a:p>
              <a:pPr>
                <a:defRPr/>
              </a:pPr>
              <a:r>
                <a:rPr lang="en-US" altLang="ja-JP" sz="1100" b="1" dirty="0">
                  <a:solidFill>
                    <a:srgbClr val="FF0000"/>
                  </a:solidFill>
                  <a:latin typeface="+mn-ea"/>
                  <a:ea typeface="+mn-ea"/>
                </a:rPr>
                <a:t>p&lt;0.01</a:t>
              </a:r>
              <a:r>
                <a:rPr lang="ja-JP" altLang="en-US" sz="1100" b="1" baseline="30000" dirty="0">
                  <a:solidFill>
                    <a:srgbClr val="FF0000"/>
                  </a:solidFill>
                  <a:latin typeface="+mn-ea"/>
                  <a:ea typeface="+mn-ea"/>
                </a:rPr>
                <a:t>＊</a:t>
              </a:r>
              <a:r>
                <a:rPr lang="en-US" altLang="ja-JP" sz="1100" b="1" baseline="30000" dirty="0">
                  <a:solidFill>
                    <a:srgbClr val="FF0000"/>
                  </a:solidFill>
                  <a:latin typeface="+mn-ea"/>
                  <a:ea typeface="+mn-ea"/>
                </a:rPr>
                <a:t>2</a:t>
              </a:r>
              <a:endParaRPr lang="ja-JP" altLang="en-US" sz="1100" baseline="30000" dirty="0">
                <a:solidFill>
                  <a:srgbClr val="FF0000"/>
                </a:solidFill>
                <a:latin typeface="+mn-ea"/>
                <a:ea typeface="+mn-ea"/>
              </a:endParaRPr>
            </a:p>
          </p:txBody>
        </p:sp>
        <p:sp>
          <p:nvSpPr>
            <p:cNvPr id="58" name="正方形/長方形 1">
              <a:extLst/>
            </p:cNvPr>
            <p:cNvSpPr>
              <a:spLocks noChangeArrowheads="1"/>
            </p:cNvSpPr>
            <p:nvPr/>
          </p:nvSpPr>
          <p:spPr bwMode="auto">
            <a:xfrm>
              <a:off x="5284384" y="6199623"/>
              <a:ext cx="925483" cy="262273"/>
            </a:xfrm>
            <a:prstGeom prst="rect">
              <a:avLst/>
            </a:prstGeom>
            <a:noFill/>
            <a:ln w="9525">
              <a:noFill/>
              <a:miter lim="800000"/>
              <a:headEnd/>
              <a:tailEnd/>
            </a:ln>
          </p:spPr>
          <p:txBody>
            <a:bodyPr wrap="none">
              <a:spAutoFit/>
            </a:bodyPr>
            <a:lstStyle/>
            <a:p>
              <a:pPr>
                <a:defRPr/>
              </a:pPr>
              <a:r>
                <a:rPr lang="en-US" altLang="ja-JP" sz="1100" b="1" dirty="0">
                  <a:solidFill>
                    <a:srgbClr val="FF0000"/>
                  </a:solidFill>
                  <a:latin typeface="+mn-ea"/>
                  <a:ea typeface="+mn-ea"/>
                </a:rPr>
                <a:t>p&lt;0.001</a:t>
              </a:r>
              <a:r>
                <a:rPr lang="ja-JP" altLang="en-US" sz="1100" b="1" baseline="30000" dirty="0">
                  <a:solidFill>
                    <a:srgbClr val="FF0000"/>
                  </a:solidFill>
                  <a:latin typeface="+mn-ea"/>
                  <a:ea typeface="+mn-ea"/>
                </a:rPr>
                <a:t>＊４</a:t>
              </a:r>
              <a:endParaRPr lang="ja-JP" altLang="en-US" sz="1100" baseline="30000" dirty="0">
                <a:solidFill>
                  <a:srgbClr val="FF0000"/>
                </a:solidFill>
                <a:latin typeface="+mn-ea"/>
                <a:ea typeface="+mn-ea"/>
              </a:endParaRPr>
            </a:p>
          </p:txBody>
        </p:sp>
        <p:sp>
          <p:nvSpPr>
            <p:cNvPr id="59" name="正方形/長方形 1">
              <a:extLst/>
            </p:cNvPr>
            <p:cNvSpPr>
              <a:spLocks noChangeArrowheads="1"/>
            </p:cNvSpPr>
            <p:nvPr/>
          </p:nvSpPr>
          <p:spPr bwMode="auto">
            <a:xfrm>
              <a:off x="4312073" y="6210193"/>
              <a:ext cx="925483" cy="262273"/>
            </a:xfrm>
            <a:prstGeom prst="rect">
              <a:avLst/>
            </a:prstGeom>
            <a:noFill/>
            <a:ln w="9525">
              <a:noFill/>
              <a:miter lim="800000"/>
              <a:headEnd/>
              <a:tailEnd/>
            </a:ln>
          </p:spPr>
          <p:txBody>
            <a:bodyPr wrap="none">
              <a:spAutoFit/>
            </a:bodyPr>
            <a:lstStyle/>
            <a:p>
              <a:pPr>
                <a:defRPr/>
              </a:pPr>
              <a:r>
                <a:rPr lang="en-US" altLang="ja-JP" sz="1100" b="1" dirty="0">
                  <a:solidFill>
                    <a:srgbClr val="FF0000"/>
                  </a:solidFill>
                  <a:latin typeface="+mn-ea"/>
                  <a:ea typeface="+mn-ea"/>
                </a:rPr>
                <a:t>p&lt;0.005</a:t>
              </a:r>
              <a:r>
                <a:rPr lang="ja-JP" altLang="en-US" sz="1100" b="1" baseline="30000" dirty="0">
                  <a:solidFill>
                    <a:srgbClr val="FF0000"/>
                  </a:solidFill>
                  <a:latin typeface="+mn-ea"/>
                  <a:ea typeface="+mn-ea"/>
                </a:rPr>
                <a:t>＊３</a:t>
              </a:r>
              <a:endParaRPr lang="ja-JP" altLang="en-US" sz="1100" baseline="30000" dirty="0">
                <a:solidFill>
                  <a:srgbClr val="FF0000"/>
                </a:solidFill>
                <a:latin typeface="+mn-ea"/>
                <a:ea typeface="+mn-ea"/>
              </a:endParaRPr>
            </a:p>
          </p:txBody>
        </p:sp>
      </p:grpSp>
      <p:grpSp>
        <p:nvGrpSpPr>
          <p:cNvPr id="10" name="グループ化 9">
            <a:extLst>
              <a:ext uri="{FF2B5EF4-FFF2-40B4-BE49-F238E27FC236}">
                <a16:creationId xmlns:a16="http://schemas.microsoft.com/office/drawing/2014/main" xmlns="" id="{9E6230C3-A800-4EDA-AEDB-56F67686F152}"/>
              </a:ext>
            </a:extLst>
          </p:cNvPr>
          <p:cNvGrpSpPr/>
          <p:nvPr/>
        </p:nvGrpSpPr>
        <p:grpSpPr>
          <a:xfrm>
            <a:off x="3192463" y="804863"/>
            <a:ext cx="3027857" cy="5257800"/>
            <a:chOff x="3192463" y="804863"/>
            <a:chExt cx="3027857" cy="5257800"/>
          </a:xfrm>
        </p:grpSpPr>
        <p:grpSp>
          <p:nvGrpSpPr>
            <p:cNvPr id="24600" name="グループ化 5"/>
            <p:cNvGrpSpPr>
              <a:grpSpLocks/>
            </p:cNvGrpSpPr>
            <p:nvPr/>
          </p:nvGrpSpPr>
          <p:grpSpPr bwMode="auto">
            <a:xfrm>
              <a:off x="3192463" y="804863"/>
              <a:ext cx="3008312" cy="5257800"/>
              <a:chOff x="4436749" y="551020"/>
              <a:chExt cx="4731573" cy="5726766"/>
            </a:xfrm>
          </p:grpSpPr>
          <p:graphicFrame>
            <p:nvGraphicFramePr>
              <p:cNvPr id="14" name="グラフ 13">
                <a:extLst/>
              </p:cNvPr>
              <p:cNvGraphicFramePr>
                <a:graphicFrameLocks/>
              </p:cNvGraphicFramePr>
              <p:nvPr>
                <p:extLst>
                  <p:ext uri="{D42A27DB-BD31-4B8C-83A1-F6EECF244321}">
                    <p14:modId xmlns:p14="http://schemas.microsoft.com/office/powerpoint/2010/main" xmlns="" val="2846543233"/>
                  </p:ext>
                </p:extLst>
              </p:nvPr>
            </p:nvGraphicFramePr>
            <p:xfrm>
              <a:off x="4436749" y="551020"/>
              <a:ext cx="4731573" cy="5726766"/>
            </p:xfrm>
            <a:graphic>
              <a:graphicData uri="http://schemas.openxmlformats.org/drawingml/2006/chart">
                <c:chart xmlns:c="http://schemas.openxmlformats.org/drawingml/2006/chart" xmlns:r="http://schemas.openxmlformats.org/officeDocument/2006/relationships" r:id="rId4"/>
              </a:graphicData>
            </a:graphic>
          </p:graphicFrame>
          <p:sp>
            <p:nvSpPr>
              <p:cNvPr id="24620" name="テキスト ボックス 1"/>
              <p:cNvSpPr txBox="1">
                <a:spLocks noChangeArrowheads="1"/>
              </p:cNvSpPr>
              <p:nvPr/>
            </p:nvSpPr>
            <p:spPr bwMode="auto">
              <a:xfrm>
                <a:off x="4826407" y="1101713"/>
                <a:ext cx="817080" cy="246221"/>
              </a:xfrm>
              <a:prstGeom prst="rect">
                <a:avLst/>
              </a:prstGeom>
              <a:noFill/>
              <a:ln w="9525">
                <a:noFill/>
                <a:miter lim="800000"/>
                <a:headEnd/>
                <a:tailEnd/>
              </a:ln>
            </p:spPr>
            <p:txBody>
              <a:bodyPr>
                <a:spAutoFit/>
              </a:bodyPr>
              <a:lstStyle/>
              <a:p>
                <a:r>
                  <a:rPr lang="en-US" altLang="ja-JP" sz="1000" b="1" dirty="0"/>
                  <a:t>(</a:t>
                </a:r>
                <a:r>
                  <a:rPr lang="ja-JP" altLang="en-US" sz="1000" b="1" dirty="0"/>
                  <a:t>％</a:t>
                </a:r>
                <a:r>
                  <a:rPr lang="en-US" altLang="ja-JP" sz="1000" b="1" dirty="0"/>
                  <a:t>)</a:t>
                </a:r>
                <a:endParaRPr lang="ja-JP" altLang="en-US" sz="1000" b="1" dirty="0"/>
              </a:p>
            </p:txBody>
          </p:sp>
          <p:sp>
            <p:nvSpPr>
              <p:cNvPr id="24621" name="テキスト ボックス 18"/>
              <p:cNvSpPr txBox="1">
                <a:spLocks noChangeArrowheads="1"/>
              </p:cNvSpPr>
              <p:nvPr/>
            </p:nvSpPr>
            <p:spPr bwMode="auto">
              <a:xfrm>
                <a:off x="7244275" y="5027992"/>
                <a:ext cx="1430839" cy="268182"/>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grpSp>
            <p:nvGrpSpPr>
              <p:cNvPr id="24622" name="グループ化 28"/>
              <p:cNvGrpSpPr>
                <a:grpSpLocks/>
              </p:cNvGrpSpPr>
              <p:nvPr/>
            </p:nvGrpSpPr>
            <p:grpSpPr bwMode="auto">
              <a:xfrm>
                <a:off x="6631388" y="2050281"/>
                <a:ext cx="1701579" cy="218604"/>
                <a:chOff x="6790414" y="564543"/>
                <a:chExt cx="1542553" cy="226032"/>
              </a:xfrm>
            </p:grpSpPr>
            <p:cxnSp>
              <p:nvCxnSpPr>
                <p:cNvPr id="30" name="直線コネクタ 29">
                  <a:extLst/>
                </p:cNvPr>
                <p:cNvCxnSpPr/>
                <p:nvPr/>
              </p:nvCxnSpPr>
              <p:spPr>
                <a:xfrm>
                  <a:off x="6790515" y="564403"/>
                  <a:ext cx="0" cy="227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p:cNvPr>
                <p:cNvCxnSpPr/>
                <p:nvPr/>
              </p:nvCxnSpPr>
              <p:spPr>
                <a:xfrm>
                  <a:off x="6799569" y="571555"/>
                  <a:ext cx="15324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p:cNvPr>
                <p:cNvCxnSpPr/>
                <p:nvPr/>
              </p:nvCxnSpPr>
              <p:spPr>
                <a:xfrm>
                  <a:off x="8331973" y="564403"/>
                  <a:ext cx="0" cy="227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623" name="グループ化 78"/>
              <p:cNvGrpSpPr>
                <a:grpSpLocks/>
              </p:cNvGrpSpPr>
              <p:nvPr/>
            </p:nvGrpSpPr>
            <p:grpSpPr bwMode="auto">
              <a:xfrm>
                <a:off x="6061960" y="1594306"/>
                <a:ext cx="2271007" cy="192768"/>
                <a:chOff x="6790414" y="564543"/>
                <a:chExt cx="1542553" cy="226032"/>
              </a:xfrm>
            </p:grpSpPr>
            <p:cxnSp>
              <p:nvCxnSpPr>
                <p:cNvPr id="80" name="直線コネクタ 79">
                  <a:extLst/>
                </p:cNvPr>
                <p:cNvCxnSpPr/>
                <p:nvPr/>
              </p:nvCxnSpPr>
              <p:spPr>
                <a:xfrm>
                  <a:off x="6790585" y="563791"/>
                  <a:ext cx="0" cy="227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p:cNvPr>
                <p:cNvCxnSpPr/>
                <p:nvPr/>
              </p:nvCxnSpPr>
              <p:spPr>
                <a:xfrm>
                  <a:off x="6799065" y="571901"/>
                  <a:ext cx="15331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p:cNvPr>
                <p:cNvCxnSpPr/>
                <p:nvPr/>
              </p:nvCxnSpPr>
              <p:spPr>
                <a:xfrm>
                  <a:off x="8332221" y="563791"/>
                  <a:ext cx="0" cy="227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3" name="テキスト ボックス 82">
                <a:extLst/>
              </p:cNvPr>
              <p:cNvSpPr txBox="1"/>
              <p:nvPr/>
            </p:nvSpPr>
            <p:spPr>
              <a:xfrm>
                <a:off x="6963584" y="1593664"/>
                <a:ext cx="669162" cy="231699"/>
              </a:xfrm>
              <a:prstGeom prst="rect">
                <a:avLst/>
              </a:prstGeom>
              <a:noFill/>
            </p:spPr>
            <p:txBody>
              <a:bodyPr>
                <a:spAutoFit/>
              </a:bodyPr>
              <a:lstStyle/>
              <a:p>
                <a:pP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88" name="テキスト ボックス 87">
                <a:extLst/>
              </p:cNvPr>
              <p:cNvSpPr txBox="1"/>
              <p:nvPr/>
            </p:nvSpPr>
            <p:spPr>
              <a:xfrm>
                <a:off x="7195793" y="2077811"/>
                <a:ext cx="581772" cy="470314"/>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grpSp>
          <p:nvGrpSpPr>
            <p:cNvPr id="4" name="グループ化 3">
              <a:extLst>
                <a:ext uri="{FF2B5EF4-FFF2-40B4-BE49-F238E27FC236}">
                  <a16:creationId xmlns:a16="http://schemas.microsoft.com/office/drawing/2014/main" xmlns="" id="{45354DBC-ED9E-440A-8FA7-468495CFB797}"/>
                </a:ext>
              </a:extLst>
            </p:cNvPr>
            <p:cNvGrpSpPr/>
            <p:nvPr/>
          </p:nvGrpSpPr>
          <p:grpSpPr>
            <a:xfrm>
              <a:off x="3531065" y="5741134"/>
              <a:ext cx="2689255" cy="254569"/>
              <a:chOff x="4947818" y="485650"/>
              <a:chExt cx="2754640" cy="254569"/>
            </a:xfrm>
          </p:grpSpPr>
          <p:sp>
            <p:nvSpPr>
              <p:cNvPr id="70" name="テキスト ボックス 1">
                <a:extLst>
                  <a:ext uri="{FF2B5EF4-FFF2-40B4-BE49-F238E27FC236}">
                    <a16:creationId xmlns:a16="http://schemas.microsoft.com/office/drawing/2014/main" xmlns="" id="{749B800B-5A4A-46CF-A5FB-DF3A8CFA441F}"/>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74" name="テキスト ボックス 1">
                <a:extLst>
                  <a:ext uri="{FF2B5EF4-FFF2-40B4-BE49-F238E27FC236}">
                    <a16:creationId xmlns:a16="http://schemas.microsoft.com/office/drawing/2014/main" xmlns="" id="{2DA45E2A-CBF3-495A-80C3-0BC58AFC215D}"/>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75" name="テキスト ボックス 1">
                <a:extLst>
                  <a:ext uri="{FF2B5EF4-FFF2-40B4-BE49-F238E27FC236}">
                    <a16:creationId xmlns:a16="http://schemas.microsoft.com/office/drawing/2014/main" xmlns="" id="{1F6CF657-2DFE-4F10-AA2D-0D124E12A7FA}"/>
                  </a:ext>
                </a:extLst>
              </p:cNvPr>
              <p:cNvSpPr txBox="1">
                <a:spLocks noChangeArrowheads="1"/>
              </p:cNvSpPr>
              <p:nvPr/>
            </p:nvSpPr>
            <p:spPr bwMode="auto">
              <a:xfrm>
                <a:off x="7000364" y="4856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76" name="テキスト ボックス 1">
                <a:extLst>
                  <a:ext uri="{FF2B5EF4-FFF2-40B4-BE49-F238E27FC236}">
                    <a16:creationId xmlns:a16="http://schemas.microsoft.com/office/drawing/2014/main" xmlns="" id="{70234F71-ABF6-41FC-BF30-0C8B784170EB}"/>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77" name="テキスト ボックス 1">
                <a:extLst>
                  <a:ext uri="{FF2B5EF4-FFF2-40B4-BE49-F238E27FC236}">
                    <a16:creationId xmlns:a16="http://schemas.microsoft.com/office/drawing/2014/main" xmlns="" id="{1E97E4A9-3B76-4238-A457-BDC0FA101510}"/>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78" name="テキスト ボックス 1">
                <a:extLst>
                  <a:ext uri="{FF2B5EF4-FFF2-40B4-BE49-F238E27FC236}">
                    <a16:creationId xmlns:a16="http://schemas.microsoft.com/office/drawing/2014/main" xmlns="" id="{B617A476-C071-41E3-B1BB-E7B388294450}"/>
                  </a:ext>
                </a:extLst>
              </p:cNvPr>
              <p:cNvSpPr txBox="1">
                <a:spLocks noChangeArrowheads="1"/>
              </p:cNvSpPr>
              <p:nvPr/>
            </p:nvSpPr>
            <p:spPr bwMode="auto">
              <a:xfrm>
                <a:off x="6638306" y="492477"/>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6" name="グループ化 5">
            <a:extLst>
              <a:ext uri="{FF2B5EF4-FFF2-40B4-BE49-F238E27FC236}">
                <a16:creationId xmlns:a16="http://schemas.microsoft.com/office/drawing/2014/main" xmlns="" id="{75171C84-53C7-4927-A942-03E91647803C}"/>
              </a:ext>
            </a:extLst>
          </p:cNvPr>
          <p:cNvGrpSpPr/>
          <p:nvPr/>
        </p:nvGrpSpPr>
        <p:grpSpPr>
          <a:xfrm>
            <a:off x="311498" y="973759"/>
            <a:ext cx="3020099" cy="5236426"/>
            <a:chOff x="311498" y="973759"/>
            <a:chExt cx="3020099" cy="5236426"/>
          </a:xfrm>
        </p:grpSpPr>
        <p:grpSp>
          <p:nvGrpSpPr>
            <p:cNvPr id="2" name="グループ化 1">
              <a:extLst>
                <a:ext uri="{FF2B5EF4-FFF2-40B4-BE49-F238E27FC236}">
                  <a16:creationId xmlns:a16="http://schemas.microsoft.com/office/drawing/2014/main" xmlns="" id="{F0A8E22B-A95B-406D-9C7A-A33E1C184CFC}"/>
                </a:ext>
              </a:extLst>
            </p:cNvPr>
            <p:cNvGrpSpPr/>
            <p:nvPr/>
          </p:nvGrpSpPr>
          <p:grpSpPr>
            <a:xfrm>
              <a:off x="311498" y="973759"/>
              <a:ext cx="3020099" cy="5236426"/>
              <a:chOff x="311498" y="973759"/>
              <a:chExt cx="3020099" cy="5236426"/>
            </a:xfrm>
          </p:grpSpPr>
          <p:graphicFrame>
            <p:nvGraphicFramePr>
              <p:cNvPr id="11" name="グラフ 10">
                <a:extLst/>
              </p:cNvPr>
              <p:cNvGraphicFramePr>
                <a:graphicFrameLocks/>
              </p:cNvGraphicFramePr>
              <p:nvPr>
                <p:extLst>
                  <p:ext uri="{D42A27DB-BD31-4B8C-83A1-F6EECF244321}">
                    <p14:modId xmlns:p14="http://schemas.microsoft.com/office/powerpoint/2010/main" xmlns="" val="81624624"/>
                  </p:ext>
                </p:extLst>
              </p:nvPr>
            </p:nvGraphicFramePr>
            <p:xfrm>
              <a:off x="311498" y="973759"/>
              <a:ext cx="3020099" cy="5236426"/>
            </p:xfrm>
            <a:graphic>
              <a:graphicData uri="http://schemas.openxmlformats.org/drawingml/2006/chart">
                <c:chart xmlns:c="http://schemas.openxmlformats.org/drawingml/2006/chart" xmlns:r="http://schemas.openxmlformats.org/officeDocument/2006/relationships" r:id="rId5"/>
              </a:graphicData>
            </a:graphic>
          </p:graphicFrame>
          <p:sp>
            <p:nvSpPr>
              <p:cNvPr id="24592" name="テキスト ボックス 19"/>
              <p:cNvSpPr txBox="1">
                <a:spLocks noChangeArrowheads="1"/>
              </p:cNvSpPr>
              <p:nvPr/>
            </p:nvSpPr>
            <p:spPr bwMode="auto">
              <a:xfrm>
                <a:off x="2033588" y="4872038"/>
                <a:ext cx="949325" cy="249237"/>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grpSp>
            <p:nvGrpSpPr>
              <p:cNvPr id="24593" name="グループ化 48"/>
              <p:cNvGrpSpPr>
                <a:grpSpLocks/>
              </p:cNvGrpSpPr>
              <p:nvPr/>
            </p:nvGrpSpPr>
            <p:grpSpPr bwMode="auto">
              <a:xfrm>
                <a:off x="1220788" y="1703388"/>
                <a:ext cx="1579562" cy="234950"/>
                <a:chOff x="6790414" y="564543"/>
                <a:chExt cx="1542553" cy="226032"/>
              </a:xfrm>
            </p:grpSpPr>
            <p:cxnSp>
              <p:nvCxnSpPr>
                <p:cNvPr id="50" name="直線コネクタ 49">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p:cNvPr>
                <p:cNvCxnSpPr/>
                <p:nvPr/>
              </p:nvCxnSpPr>
              <p:spPr>
                <a:xfrm>
                  <a:off x="6798165" y="572179"/>
                  <a:ext cx="153480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a:extLst/>
              </p:cNvPr>
              <p:cNvSpPr txBox="1"/>
              <p:nvPr/>
            </p:nvSpPr>
            <p:spPr>
              <a:xfrm>
                <a:off x="1989138" y="2522538"/>
                <a:ext cx="417512" cy="231775"/>
              </a:xfrm>
              <a:prstGeom prst="rect">
                <a:avLst/>
              </a:prstGeom>
              <a:noFill/>
            </p:spPr>
            <p:txBody>
              <a:bodyPr>
                <a:spAutoFit/>
              </a:bodyPr>
              <a:lstStyle/>
              <a:p>
                <a:pP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64" name="テキスト ボックス 63">
                <a:extLst/>
              </p:cNvPr>
              <p:cNvSpPr txBox="1"/>
              <p:nvPr/>
            </p:nvSpPr>
            <p:spPr>
              <a:xfrm>
                <a:off x="1870075" y="2122488"/>
                <a:ext cx="366713"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65" name="テキスト ボックス 64">
                <a:extLst/>
              </p:cNvPr>
              <p:cNvSpPr txBox="1"/>
              <p:nvPr/>
            </p:nvSpPr>
            <p:spPr>
              <a:xfrm>
                <a:off x="1843088" y="1706563"/>
                <a:ext cx="369887" cy="231775"/>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24597" name="グループ化 65"/>
              <p:cNvGrpSpPr>
                <a:grpSpLocks/>
              </p:cNvGrpSpPr>
              <p:nvPr/>
            </p:nvGrpSpPr>
            <p:grpSpPr bwMode="auto">
              <a:xfrm>
                <a:off x="1619250" y="2132013"/>
                <a:ext cx="796925" cy="212725"/>
                <a:chOff x="6790414" y="564543"/>
                <a:chExt cx="1542553" cy="226032"/>
              </a:xfrm>
            </p:grpSpPr>
            <p:cxnSp>
              <p:nvCxnSpPr>
                <p:cNvPr id="67" name="直線コネクタ 66">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p:cNvPr>
                <p:cNvCxnSpPr/>
                <p:nvPr/>
              </p:nvCxnSpPr>
              <p:spPr>
                <a:xfrm>
                  <a:off x="6799633" y="572976"/>
                  <a:ext cx="15333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598" name="グループ化 69"/>
              <p:cNvGrpSpPr>
                <a:grpSpLocks/>
              </p:cNvGrpSpPr>
              <p:nvPr/>
            </p:nvGrpSpPr>
            <p:grpSpPr bwMode="auto">
              <a:xfrm>
                <a:off x="1989138" y="2532063"/>
                <a:ext cx="427037" cy="139700"/>
                <a:chOff x="6790414" y="564543"/>
                <a:chExt cx="1542553" cy="226032"/>
              </a:xfrm>
            </p:grpSpPr>
            <p:cxnSp>
              <p:nvCxnSpPr>
                <p:cNvPr id="71" name="直線コネクタ 70">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p:cNvPr>
                <p:cNvCxnSpPr/>
                <p:nvPr/>
              </p:nvCxnSpPr>
              <p:spPr>
                <a:xfrm>
                  <a:off x="6796147" y="572248"/>
                  <a:ext cx="15368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9" name="グループ化 78">
              <a:extLst>
                <a:ext uri="{FF2B5EF4-FFF2-40B4-BE49-F238E27FC236}">
                  <a16:creationId xmlns:a16="http://schemas.microsoft.com/office/drawing/2014/main" xmlns="" id="{5585D3B6-3A65-45DA-B6A8-E3BDCB6D63F2}"/>
                </a:ext>
              </a:extLst>
            </p:cNvPr>
            <p:cNvGrpSpPr/>
            <p:nvPr/>
          </p:nvGrpSpPr>
          <p:grpSpPr>
            <a:xfrm>
              <a:off x="523759" y="5757554"/>
              <a:ext cx="2646031" cy="254569"/>
              <a:chOff x="4947818" y="485650"/>
              <a:chExt cx="2754640" cy="254569"/>
            </a:xfrm>
          </p:grpSpPr>
          <p:sp>
            <p:nvSpPr>
              <p:cNvPr id="84" name="テキスト ボックス 1">
                <a:extLst>
                  <a:ext uri="{FF2B5EF4-FFF2-40B4-BE49-F238E27FC236}">
                    <a16:creationId xmlns:a16="http://schemas.microsoft.com/office/drawing/2014/main" xmlns="" id="{0BDBA7DB-6E7C-448D-8900-3E728959CD5A}"/>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85" name="テキスト ボックス 1">
                <a:extLst>
                  <a:ext uri="{FF2B5EF4-FFF2-40B4-BE49-F238E27FC236}">
                    <a16:creationId xmlns:a16="http://schemas.microsoft.com/office/drawing/2014/main" xmlns="" id="{B347C2F5-4C15-4A44-926B-0A658C878727}"/>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86" name="テキスト ボックス 1">
                <a:extLst>
                  <a:ext uri="{FF2B5EF4-FFF2-40B4-BE49-F238E27FC236}">
                    <a16:creationId xmlns:a16="http://schemas.microsoft.com/office/drawing/2014/main" xmlns="" id="{E8611E54-759C-442C-BF8D-5091620AA494}"/>
                  </a:ext>
                </a:extLst>
              </p:cNvPr>
              <p:cNvSpPr txBox="1">
                <a:spLocks noChangeArrowheads="1"/>
              </p:cNvSpPr>
              <p:nvPr/>
            </p:nvSpPr>
            <p:spPr bwMode="auto">
              <a:xfrm>
                <a:off x="7000364" y="4856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87" name="テキスト ボックス 1">
                <a:extLst>
                  <a:ext uri="{FF2B5EF4-FFF2-40B4-BE49-F238E27FC236}">
                    <a16:creationId xmlns:a16="http://schemas.microsoft.com/office/drawing/2014/main" xmlns="" id="{0CDD21A2-3925-4047-9EB6-3C7CFE0D54DB}"/>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90" name="テキスト ボックス 1">
                <a:extLst>
                  <a:ext uri="{FF2B5EF4-FFF2-40B4-BE49-F238E27FC236}">
                    <a16:creationId xmlns:a16="http://schemas.microsoft.com/office/drawing/2014/main" xmlns="" id="{4ED8C665-2C74-4E32-9B28-145F8C266447}"/>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94" name="テキスト ボックス 1">
                <a:extLst>
                  <a:ext uri="{FF2B5EF4-FFF2-40B4-BE49-F238E27FC236}">
                    <a16:creationId xmlns:a16="http://schemas.microsoft.com/office/drawing/2014/main" xmlns="" id="{11F92B66-D1DD-47C6-8476-9BB858766734}"/>
                  </a:ext>
                </a:extLst>
              </p:cNvPr>
              <p:cNvSpPr txBox="1">
                <a:spLocks noChangeArrowheads="1"/>
              </p:cNvSpPr>
              <p:nvPr/>
            </p:nvSpPr>
            <p:spPr bwMode="auto">
              <a:xfrm>
                <a:off x="6638306" y="492477"/>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8" name="グループ化 7">
            <a:extLst>
              <a:ext uri="{FF2B5EF4-FFF2-40B4-BE49-F238E27FC236}">
                <a16:creationId xmlns:a16="http://schemas.microsoft.com/office/drawing/2014/main" xmlns="" id="{62EBB115-9C5B-46A0-A77A-A86B57ADC2EA}"/>
              </a:ext>
            </a:extLst>
          </p:cNvPr>
          <p:cNvGrpSpPr/>
          <p:nvPr/>
        </p:nvGrpSpPr>
        <p:grpSpPr>
          <a:xfrm>
            <a:off x="6022975" y="1042988"/>
            <a:ext cx="3176204" cy="4910422"/>
            <a:chOff x="6022975" y="1042988"/>
            <a:chExt cx="3176204" cy="4910422"/>
          </a:xfrm>
        </p:grpSpPr>
        <p:grpSp>
          <p:nvGrpSpPr>
            <p:cNvPr id="3" name="グループ化 2">
              <a:extLst>
                <a:ext uri="{FF2B5EF4-FFF2-40B4-BE49-F238E27FC236}">
                  <a16:creationId xmlns:a16="http://schemas.microsoft.com/office/drawing/2014/main" xmlns="" id="{A5EC35E5-8886-4A31-80B8-9F374FAF1A0F}"/>
                </a:ext>
              </a:extLst>
            </p:cNvPr>
            <p:cNvGrpSpPr/>
            <p:nvPr/>
          </p:nvGrpSpPr>
          <p:grpSpPr>
            <a:xfrm>
              <a:off x="6022975" y="1042988"/>
              <a:ext cx="3108325" cy="4873625"/>
              <a:chOff x="6022975" y="1042988"/>
              <a:chExt cx="3108325" cy="4873625"/>
            </a:xfrm>
          </p:grpSpPr>
          <p:grpSp>
            <p:nvGrpSpPr>
              <p:cNvPr id="24601" name="グループ化 9"/>
              <p:cNvGrpSpPr>
                <a:grpSpLocks/>
              </p:cNvGrpSpPr>
              <p:nvPr/>
            </p:nvGrpSpPr>
            <p:grpSpPr bwMode="auto">
              <a:xfrm>
                <a:off x="6022975" y="1042988"/>
                <a:ext cx="3108325" cy="4873625"/>
                <a:chOff x="6023300" y="1043075"/>
                <a:chExt cx="3107685" cy="4873319"/>
              </a:xfrm>
            </p:grpSpPr>
            <p:graphicFrame>
              <p:nvGraphicFramePr>
                <p:cNvPr id="103" name="グラフ 102">
                  <a:extLst/>
                </p:cNvPr>
                <p:cNvGraphicFramePr>
                  <a:graphicFrameLocks/>
                </p:cNvGraphicFramePr>
                <p:nvPr>
                  <p:extLst>
                    <p:ext uri="{D42A27DB-BD31-4B8C-83A1-F6EECF244321}">
                      <p14:modId xmlns:p14="http://schemas.microsoft.com/office/powerpoint/2010/main" xmlns="" val="3793790225"/>
                    </p:ext>
                  </p:extLst>
                </p:nvPr>
              </p:nvGraphicFramePr>
              <p:xfrm>
                <a:off x="6023300" y="1043075"/>
                <a:ext cx="3107685" cy="4873319"/>
              </p:xfrm>
              <a:graphic>
                <a:graphicData uri="http://schemas.openxmlformats.org/drawingml/2006/chart">
                  <c:chart xmlns:c="http://schemas.openxmlformats.org/drawingml/2006/chart" xmlns:r="http://schemas.openxmlformats.org/officeDocument/2006/relationships" r:id="rId6"/>
                </a:graphicData>
              </a:graphic>
            </p:graphicFrame>
            <p:sp>
              <p:nvSpPr>
                <p:cNvPr id="89" name="テキスト ボックス 88">
                  <a:extLst/>
                </p:cNvPr>
                <p:cNvSpPr txBox="1"/>
                <p:nvPr/>
              </p:nvSpPr>
              <p:spPr>
                <a:xfrm>
                  <a:off x="8181855" y="2474910"/>
                  <a:ext cx="545988" cy="231760"/>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24605" name="グループ化 89"/>
                <p:cNvGrpSpPr>
                  <a:grpSpLocks/>
                </p:cNvGrpSpPr>
                <p:nvPr/>
              </p:nvGrpSpPr>
              <p:grpSpPr bwMode="auto">
                <a:xfrm>
                  <a:off x="7616108" y="1703470"/>
                  <a:ext cx="988998" cy="154278"/>
                  <a:chOff x="6790414" y="564543"/>
                  <a:chExt cx="1542553" cy="226032"/>
                </a:xfrm>
              </p:grpSpPr>
              <p:cxnSp>
                <p:nvCxnSpPr>
                  <p:cNvPr id="91" name="直線コネクタ 90">
                    <a:extLst/>
                  </p:cNvPr>
                  <p:cNvCxnSpPr/>
                  <p:nvPr/>
                </p:nvCxnSpPr>
                <p:spPr>
                  <a:xfrm>
                    <a:off x="6791527" y="564490"/>
                    <a:ext cx="0" cy="2255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p:cNvPr>
                  <p:cNvCxnSpPr/>
                  <p:nvPr/>
                </p:nvCxnSpPr>
                <p:spPr>
                  <a:xfrm>
                    <a:off x="6798955" y="571467"/>
                    <a:ext cx="15348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p:cNvPr>
                  <p:cNvCxnSpPr/>
                  <p:nvPr/>
                </p:nvCxnSpPr>
                <p:spPr>
                  <a:xfrm>
                    <a:off x="8333786" y="564490"/>
                    <a:ext cx="0" cy="2255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1" name="テキスト ボックス 60">
                  <a:extLst/>
                </p:cNvPr>
                <p:cNvSpPr txBox="1"/>
                <p:nvPr/>
              </p:nvSpPr>
              <p:spPr>
                <a:xfrm>
                  <a:off x="7838232" y="1730420"/>
                  <a:ext cx="545988" cy="231760"/>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24607" name="グループ化 93"/>
                <p:cNvGrpSpPr>
                  <a:grpSpLocks/>
                </p:cNvGrpSpPr>
                <p:nvPr/>
              </p:nvGrpSpPr>
              <p:grpSpPr bwMode="auto">
                <a:xfrm>
                  <a:off x="7635812" y="2004327"/>
                  <a:ext cx="628735" cy="172286"/>
                  <a:chOff x="6790414" y="564543"/>
                  <a:chExt cx="1542553" cy="226032"/>
                </a:xfrm>
              </p:grpSpPr>
              <p:cxnSp>
                <p:nvCxnSpPr>
                  <p:cNvPr id="95" name="直線コネクタ 94">
                    <a:extLst/>
                  </p:cNvPr>
                  <p:cNvCxnSpPr/>
                  <p:nvPr/>
                </p:nvCxnSpPr>
                <p:spPr>
                  <a:xfrm>
                    <a:off x="6790551" y="565478"/>
                    <a:ext cx="0" cy="2249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p:cNvPr>
                  <p:cNvCxnSpPr/>
                  <p:nvPr/>
                </p:nvCxnSpPr>
                <p:spPr>
                  <a:xfrm>
                    <a:off x="6798339" y="573809"/>
                    <a:ext cx="1534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p:cNvPr>
                  <p:cNvCxnSpPr/>
                  <p:nvPr/>
                </p:nvCxnSpPr>
                <p:spPr>
                  <a:xfrm>
                    <a:off x="8332579" y="565478"/>
                    <a:ext cx="0" cy="2249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a:extLst/>
                </p:cNvPr>
                <p:cNvSpPr txBox="1"/>
                <p:nvPr/>
              </p:nvSpPr>
              <p:spPr>
                <a:xfrm>
                  <a:off x="7677134" y="2009801"/>
                  <a:ext cx="545988" cy="230174"/>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24609" name="グループ化 7"/>
                <p:cNvGrpSpPr>
                  <a:grpSpLocks/>
                </p:cNvGrpSpPr>
                <p:nvPr/>
              </p:nvGrpSpPr>
              <p:grpSpPr bwMode="auto">
                <a:xfrm>
                  <a:off x="8264547" y="2468767"/>
                  <a:ext cx="354612" cy="123416"/>
                  <a:chOff x="6790414" y="564543"/>
                  <a:chExt cx="1542553" cy="226032"/>
                </a:xfrm>
              </p:grpSpPr>
              <p:cxnSp>
                <p:nvCxnSpPr>
                  <p:cNvPr id="5" name="直線コネクタ 4">
                    <a:extLst/>
                  </p:cNvPr>
                  <p:cNvCxnSpPr/>
                  <p:nvPr/>
                </p:nvCxnSpPr>
                <p:spPr>
                  <a:xfrm>
                    <a:off x="6789722" y="564164"/>
                    <a:ext cx="0" cy="2267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p:cNvPr>
                  <p:cNvCxnSpPr/>
                  <p:nvPr/>
                </p:nvCxnSpPr>
                <p:spPr>
                  <a:xfrm>
                    <a:off x="6796629" y="572885"/>
                    <a:ext cx="15396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p:cNvPr>
                  <p:cNvCxnSpPr/>
                  <p:nvPr/>
                </p:nvCxnSpPr>
                <p:spPr>
                  <a:xfrm>
                    <a:off x="8336255" y="564164"/>
                    <a:ext cx="0" cy="2267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4602" name="テキスト ボックス 97"/>
              <p:cNvSpPr txBox="1">
                <a:spLocks noChangeArrowheads="1"/>
              </p:cNvSpPr>
              <p:nvPr/>
            </p:nvSpPr>
            <p:spPr bwMode="auto">
              <a:xfrm>
                <a:off x="7899400" y="4906963"/>
                <a:ext cx="949325" cy="247650"/>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grpSp>
        <p:grpSp>
          <p:nvGrpSpPr>
            <p:cNvPr id="98" name="グループ化 97">
              <a:extLst>
                <a:ext uri="{FF2B5EF4-FFF2-40B4-BE49-F238E27FC236}">
                  <a16:creationId xmlns:a16="http://schemas.microsoft.com/office/drawing/2014/main" xmlns="" id="{E3C8B5D5-D085-4BDB-9960-428C68EF5A5B}"/>
                </a:ext>
              </a:extLst>
            </p:cNvPr>
            <p:cNvGrpSpPr/>
            <p:nvPr/>
          </p:nvGrpSpPr>
          <p:grpSpPr>
            <a:xfrm>
              <a:off x="6485275" y="5698841"/>
              <a:ext cx="2713904" cy="254569"/>
              <a:chOff x="4947818" y="485650"/>
              <a:chExt cx="2754640" cy="254569"/>
            </a:xfrm>
          </p:grpSpPr>
          <p:sp>
            <p:nvSpPr>
              <p:cNvPr id="99" name="テキスト ボックス 1">
                <a:extLst>
                  <a:ext uri="{FF2B5EF4-FFF2-40B4-BE49-F238E27FC236}">
                    <a16:creationId xmlns:a16="http://schemas.microsoft.com/office/drawing/2014/main" xmlns="" id="{2F3FEF2B-F18A-4528-880E-715941D2C849}"/>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00" name="テキスト ボックス 1">
                <a:extLst>
                  <a:ext uri="{FF2B5EF4-FFF2-40B4-BE49-F238E27FC236}">
                    <a16:creationId xmlns:a16="http://schemas.microsoft.com/office/drawing/2014/main" xmlns="" id="{B7B9868B-7FE1-4DCC-A3A7-DBA9CC75E721}"/>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01" name="テキスト ボックス 1">
                <a:extLst>
                  <a:ext uri="{FF2B5EF4-FFF2-40B4-BE49-F238E27FC236}">
                    <a16:creationId xmlns:a16="http://schemas.microsoft.com/office/drawing/2014/main" xmlns="" id="{3267E5BA-94BE-421E-A2B5-EB692AE1DD5E}"/>
                  </a:ext>
                </a:extLst>
              </p:cNvPr>
              <p:cNvSpPr txBox="1">
                <a:spLocks noChangeArrowheads="1"/>
              </p:cNvSpPr>
              <p:nvPr/>
            </p:nvSpPr>
            <p:spPr bwMode="auto">
              <a:xfrm>
                <a:off x="7000364" y="4856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02" name="テキスト ボックス 1">
                <a:extLst>
                  <a:ext uri="{FF2B5EF4-FFF2-40B4-BE49-F238E27FC236}">
                    <a16:creationId xmlns:a16="http://schemas.microsoft.com/office/drawing/2014/main" xmlns="" id="{6081A910-4F2B-44C0-96D4-467E9E420A80}"/>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04" name="テキスト ボックス 1">
                <a:extLst>
                  <a:ext uri="{FF2B5EF4-FFF2-40B4-BE49-F238E27FC236}">
                    <a16:creationId xmlns:a16="http://schemas.microsoft.com/office/drawing/2014/main" xmlns="" id="{ED2882AF-07A6-4D24-A7E2-AD77B682FBBD}"/>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05" name="テキスト ボックス 1">
                <a:extLst>
                  <a:ext uri="{FF2B5EF4-FFF2-40B4-BE49-F238E27FC236}">
                    <a16:creationId xmlns:a16="http://schemas.microsoft.com/office/drawing/2014/main" xmlns="" id="{BCF1551C-977A-4A55-94AB-2382F7BA2C58}"/>
                  </a:ext>
                </a:extLst>
              </p:cNvPr>
              <p:cNvSpPr txBox="1">
                <a:spLocks noChangeArrowheads="1"/>
              </p:cNvSpPr>
              <p:nvPr/>
            </p:nvSpPr>
            <p:spPr bwMode="auto">
              <a:xfrm>
                <a:off x="6638306" y="492477"/>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913"/>
    </mc:Choice>
    <mc:Fallback>
      <p:transition spd="slow" advTm="19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1"/>
          <p:cNvSpPr>
            <a:spLocks noGrp="1"/>
          </p:cNvSpPr>
          <p:nvPr>
            <p:ph type="ctrTitle"/>
          </p:nvPr>
        </p:nvSpPr>
        <p:spPr>
          <a:xfrm>
            <a:off x="420688" y="252413"/>
            <a:ext cx="3090862" cy="542925"/>
          </a:xfrm>
        </p:spPr>
        <p:txBody>
          <a:bodyPr/>
          <a:lstStyle/>
          <a:p>
            <a:pPr algn="l" eaLnBrk="1" hangingPunct="1"/>
            <a:r>
              <a:rPr lang="ja-JP" altLang="en-US" sz="3200" b="1">
                <a:solidFill>
                  <a:srgbClr val="002060"/>
                </a:solidFill>
                <a:latin typeface="Century" pitchFamily="18" charset="0"/>
                <a:ea typeface="HGP明朝B" pitchFamily="18" charset="-128"/>
              </a:rPr>
              <a:t>栄養状態 １</a:t>
            </a:r>
          </a:p>
        </p:txBody>
      </p:sp>
      <p:grpSp>
        <p:nvGrpSpPr>
          <p:cNvPr id="26626" name="Group 11"/>
          <p:cNvGrpSpPr>
            <a:grpSpLocks/>
          </p:cNvGrpSpPr>
          <p:nvPr/>
        </p:nvGrpSpPr>
        <p:grpSpPr bwMode="auto">
          <a:xfrm>
            <a:off x="0" y="6264275"/>
            <a:ext cx="9144000" cy="593725"/>
            <a:chOff x="0" y="3946"/>
            <a:chExt cx="5760" cy="374"/>
          </a:xfrm>
        </p:grpSpPr>
        <p:grpSp>
          <p:nvGrpSpPr>
            <p:cNvPr id="26733" name="Group 12"/>
            <p:cNvGrpSpPr>
              <a:grpSpLocks/>
            </p:cNvGrpSpPr>
            <p:nvPr/>
          </p:nvGrpSpPr>
          <p:grpSpPr bwMode="auto">
            <a:xfrm>
              <a:off x="0" y="4170"/>
              <a:ext cx="5760" cy="150"/>
              <a:chOff x="0" y="4170"/>
              <a:chExt cx="5760" cy="150"/>
            </a:xfrm>
          </p:grpSpPr>
          <p:sp>
            <p:nvSpPr>
              <p:cNvPr id="26735"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6736"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6734"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26627" name="Group 16"/>
          <p:cNvGrpSpPr>
            <a:grpSpLocks/>
          </p:cNvGrpSpPr>
          <p:nvPr/>
        </p:nvGrpSpPr>
        <p:grpSpPr bwMode="auto">
          <a:xfrm rot="10800000">
            <a:off x="0" y="0"/>
            <a:ext cx="9144000" cy="238125"/>
            <a:chOff x="0" y="4170"/>
            <a:chExt cx="5760" cy="150"/>
          </a:xfrm>
        </p:grpSpPr>
        <p:sp>
          <p:nvSpPr>
            <p:cNvPr id="26731"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6732"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116" name="グループ化 11">
            <a:extLst>
              <a:ext uri="{FF2B5EF4-FFF2-40B4-BE49-F238E27FC236}">
                <a16:creationId xmlns:a16="http://schemas.microsoft.com/office/drawing/2014/main" xmlns="" id="{302ECCEA-EEC3-4873-8FA6-41102D674002}"/>
              </a:ext>
            </a:extLst>
          </p:cNvPr>
          <p:cNvGrpSpPr>
            <a:grpSpLocks/>
          </p:cNvGrpSpPr>
          <p:nvPr/>
        </p:nvGrpSpPr>
        <p:grpSpPr bwMode="auto">
          <a:xfrm>
            <a:off x="2924175" y="6120363"/>
            <a:ext cx="3630226" cy="287556"/>
            <a:chOff x="2648427" y="6199623"/>
            <a:chExt cx="3630108" cy="287924"/>
          </a:xfrm>
        </p:grpSpPr>
        <p:sp>
          <p:nvSpPr>
            <p:cNvPr id="117" name="正方形/長方形 1">
              <a:extLst>
                <a:ext uri="{FF2B5EF4-FFF2-40B4-BE49-F238E27FC236}">
                  <a16:creationId xmlns:a16="http://schemas.microsoft.com/office/drawing/2014/main" xmlns="" id="{A58E52E4-E5C0-4059-B234-88FEECB65224}"/>
                </a:ext>
              </a:extLst>
            </p:cNvPr>
            <p:cNvSpPr>
              <a:spLocks noChangeArrowheads="1"/>
            </p:cNvSpPr>
            <p:nvPr/>
          </p:nvSpPr>
          <p:spPr bwMode="auto">
            <a:xfrm>
              <a:off x="2648427" y="6210193"/>
              <a:ext cx="905987" cy="277354"/>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p&lt;0.05</a:t>
              </a:r>
              <a:r>
                <a:rPr lang="ja-JP" altLang="en-US" sz="1200" b="1" baseline="30000" dirty="0">
                  <a:solidFill>
                    <a:srgbClr val="FF0000"/>
                  </a:solidFill>
                  <a:latin typeface="+mn-ea"/>
                  <a:ea typeface="+mn-ea"/>
                </a:rPr>
                <a:t>＊１</a:t>
              </a:r>
              <a:endParaRPr lang="ja-JP" altLang="en-US" sz="1200" baseline="30000" dirty="0">
                <a:solidFill>
                  <a:srgbClr val="FF0000"/>
                </a:solidFill>
                <a:latin typeface="+mn-ea"/>
                <a:ea typeface="+mn-ea"/>
              </a:endParaRPr>
            </a:p>
          </p:txBody>
        </p:sp>
        <p:sp>
          <p:nvSpPr>
            <p:cNvPr id="118" name="正方形/長方形 1">
              <a:extLst>
                <a:ext uri="{FF2B5EF4-FFF2-40B4-BE49-F238E27FC236}">
                  <a16:creationId xmlns:a16="http://schemas.microsoft.com/office/drawing/2014/main" xmlns="" id="{2C2C350A-DD1A-4872-9EE9-D6BF67B5E233}"/>
                </a:ext>
              </a:extLst>
            </p:cNvPr>
            <p:cNvSpPr>
              <a:spLocks noChangeArrowheads="1"/>
            </p:cNvSpPr>
            <p:nvPr/>
          </p:nvSpPr>
          <p:spPr bwMode="auto">
            <a:xfrm>
              <a:off x="3540573" y="6210193"/>
              <a:ext cx="862709"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p&lt;0.01</a:t>
              </a:r>
              <a:r>
                <a:rPr lang="ja-JP" altLang="en-US" sz="1200" b="1" baseline="30000" dirty="0">
                  <a:solidFill>
                    <a:srgbClr val="FF0000"/>
                  </a:solidFill>
                  <a:latin typeface="+mn-ea"/>
                  <a:ea typeface="+mn-ea"/>
                </a:rPr>
                <a:t>＊</a:t>
              </a:r>
              <a:r>
                <a:rPr lang="en-US" altLang="ja-JP" sz="1200" b="1" baseline="30000" dirty="0">
                  <a:solidFill>
                    <a:srgbClr val="FF0000"/>
                  </a:solidFill>
                  <a:latin typeface="+mn-ea"/>
                  <a:ea typeface="+mn-ea"/>
                </a:rPr>
                <a:t>2</a:t>
              </a:r>
              <a:endParaRPr lang="ja-JP" altLang="en-US" sz="1200" baseline="30000" dirty="0">
                <a:solidFill>
                  <a:srgbClr val="FF0000"/>
                </a:solidFill>
                <a:latin typeface="+mn-ea"/>
                <a:ea typeface="+mn-ea"/>
              </a:endParaRPr>
            </a:p>
          </p:txBody>
        </p:sp>
        <p:sp>
          <p:nvSpPr>
            <p:cNvPr id="119" name="正方形/長方形 1">
              <a:extLst>
                <a:ext uri="{FF2B5EF4-FFF2-40B4-BE49-F238E27FC236}">
                  <a16:creationId xmlns:a16="http://schemas.microsoft.com/office/drawing/2014/main" xmlns="" id="{CBA2991D-87F7-4771-B71F-B30BC9C332D3}"/>
                </a:ext>
              </a:extLst>
            </p:cNvPr>
            <p:cNvSpPr>
              <a:spLocks noChangeArrowheads="1"/>
            </p:cNvSpPr>
            <p:nvPr/>
          </p:nvSpPr>
          <p:spPr bwMode="auto">
            <a:xfrm>
              <a:off x="5284384" y="619962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p&lt;0.001</a:t>
              </a:r>
              <a:r>
                <a:rPr lang="ja-JP" altLang="en-US" sz="1200" b="1" baseline="30000" dirty="0">
                  <a:solidFill>
                    <a:srgbClr val="FF0000"/>
                  </a:solidFill>
                  <a:latin typeface="+mn-ea"/>
                  <a:ea typeface="+mn-ea"/>
                </a:rPr>
                <a:t>＊４</a:t>
              </a:r>
              <a:endParaRPr lang="ja-JP" altLang="en-US" sz="1200" baseline="30000" dirty="0">
                <a:solidFill>
                  <a:srgbClr val="FF0000"/>
                </a:solidFill>
                <a:latin typeface="+mn-ea"/>
                <a:ea typeface="+mn-ea"/>
              </a:endParaRPr>
            </a:p>
          </p:txBody>
        </p:sp>
        <p:sp>
          <p:nvSpPr>
            <p:cNvPr id="120" name="正方形/長方形 1">
              <a:extLst>
                <a:ext uri="{FF2B5EF4-FFF2-40B4-BE49-F238E27FC236}">
                  <a16:creationId xmlns:a16="http://schemas.microsoft.com/office/drawing/2014/main" xmlns="" id="{D419D7E7-0444-4177-9656-F4F93B3BA6CA}"/>
                </a:ext>
              </a:extLst>
            </p:cNvPr>
            <p:cNvSpPr>
              <a:spLocks noChangeArrowheads="1"/>
            </p:cNvSpPr>
            <p:nvPr/>
          </p:nvSpPr>
          <p:spPr bwMode="auto">
            <a:xfrm>
              <a:off x="4312073" y="621019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p&lt;0.005</a:t>
              </a:r>
              <a:r>
                <a:rPr lang="ja-JP" altLang="en-US" sz="1200" b="1" baseline="30000" dirty="0">
                  <a:solidFill>
                    <a:srgbClr val="FF0000"/>
                  </a:solidFill>
                  <a:latin typeface="+mn-ea"/>
                  <a:ea typeface="+mn-ea"/>
                </a:rPr>
                <a:t>＊３</a:t>
              </a:r>
              <a:endParaRPr lang="ja-JP" altLang="en-US" sz="1200" baseline="30000" dirty="0">
                <a:solidFill>
                  <a:srgbClr val="FF0000"/>
                </a:solidFill>
                <a:latin typeface="+mn-ea"/>
                <a:ea typeface="+mn-ea"/>
              </a:endParaRPr>
            </a:p>
          </p:txBody>
        </p:sp>
      </p:grpSp>
      <p:grpSp>
        <p:nvGrpSpPr>
          <p:cNvPr id="4" name="グループ化 3">
            <a:extLst>
              <a:ext uri="{FF2B5EF4-FFF2-40B4-BE49-F238E27FC236}">
                <a16:creationId xmlns:a16="http://schemas.microsoft.com/office/drawing/2014/main" xmlns="" id="{605E908E-418D-46FC-999C-E6029123B749}"/>
              </a:ext>
            </a:extLst>
          </p:cNvPr>
          <p:cNvGrpSpPr/>
          <p:nvPr/>
        </p:nvGrpSpPr>
        <p:grpSpPr>
          <a:xfrm>
            <a:off x="509213" y="971485"/>
            <a:ext cx="4091452" cy="5203646"/>
            <a:chOff x="509213" y="971485"/>
            <a:chExt cx="4091452" cy="5203646"/>
          </a:xfrm>
        </p:grpSpPr>
        <p:grpSp>
          <p:nvGrpSpPr>
            <p:cNvPr id="2" name="グループ化 1">
              <a:extLst>
                <a:ext uri="{FF2B5EF4-FFF2-40B4-BE49-F238E27FC236}">
                  <a16:creationId xmlns:a16="http://schemas.microsoft.com/office/drawing/2014/main" xmlns="" id="{F04FD532-A812-421C-BBAA-D7837C575DB6}"/>
                </a:ext>
              </a:extLst>
            </p:cNvPr>
            <p:cNvGrpSpPr/>
            <p:nvPr/>
          </p:nvGrpSpPr>
          <p:grpSpPr>
            <a:xfrm>
              <a:off x="509213" y="971485"/>
              <a:ext cx="3869800" cy="5156965"/>
              <a:chOff x="509213" y="971485"/>
              <a:chExt cx="3869800" cy="5156965"/>
            </a:xfrm>
          </p:grpSpPr>
          <p:graphicFrame>
            <p:nvGraphicFramePr>
              <p:cNvPr id="14" name="グラフ 13">
                <a:extLst/>
              </p:cNvPr>
              <p:cNvGraphicFramePr>
                <a:graphicFrameLocks/>
              </p:cNvGraphicFramePr>
              <p:nvPr>
                <p:extLst>
                  <p:ext uri="{D42A27DB-BD31-4B8C-83A1-F6EECF244321}">
                    <p14:modId xmlns:p14="http://schemas.microsoft.com/office/powerpoint/2010/main" xmlns="" val="545247521"/>
                  </p:ext>
                </p:extLst>
              </p:nvPr>
            </p:nvGraphicFramePr>
            <p:xfrm>
              <a:off x="509213" y="971485"/>
              <a:ext cx="3869800" cy="5156965"/>
            </p:xfrm>
            <a:graphic>
              <a:graphicData uri="http://schemas.openxmlformats.org/drawingml/2006/chart">
                <c:chart xmlns:c="http://schemas.openxmlformats.org/drawingml/2006/chart" xmlns:r="http://schemas.openxmlformats.org/officeDocument/2006/relationships" r:id="rId4"/>
              </a:graphicData>
            </a:graphic>
          </p:graphicFrame>
          <p:sp>
            <p:nvSpPr>
              <p:cNvPr id="26651" name="テキスト ボックス 14"/>
              <p:cNvSpPr txBox="1">
                <a:spLocks noChangeArrowheads="1"/>
              </p:cNvSpPr>
              <p:nvPr/>
            </p:nvSpPr>
            <p:spPr bwMode="auto">
              <a:xfrm>
                <a:off x="3335338" y="5389563"/>
                <a:ext cx="1000125" cy="246062"/>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sp>
            <p:nvSpPr>
              <p:cNvPr id="26652" name="テキスト ボックス 18"/>
              <p:cNvSpPr txBox="1">
                <a:spLocks noChangeArrowheads="1"/>
              </p:cNvSpPr>
              <p:nvPr/>
            </p:nvSpPr>
            <p:spPr bwMode="auto">
              <a:xfrm>
                <a:off x="644525" y="1211263"/>
                <a:ext cx="635000" cy="246062"/>
              </a:xfrm>
              <a:prstGeom prst="rect">
                <a:avLst/>
              </a:prstGeom>
              <a:noFill/>
              <a:ln w="9525">
                <a:noFill/>
                <a:miter lim="800000"/>
                <a:headEnd/>
                <a:tailEnd/>
              </a:ln>
            </p:spPr>
            <p:txBody>
              <a:bodyPr>
                <a:spAutoFit/>
              </a:bodyPr>
              <a:lstStyle/>
              <a:p>
                <a:r>
                  <a:rPr lang="en-US" altLang="ja-JP" sz="1000" b="1" dirty="0"/>
                  <a:t>(g/dl)</a:t>
                </a:r>
                <a:endParaRPr lang="ja-JP" altLang="en-US" sz="1000" b="1" dirty="0"/>
              </a:p>
            </p:txBody>
          </p:sp>
          <p:grpSp>
            <p:nvGrpSpPr>
              <p:cNvPr id="26653" name="グループ化 47"/>
              <p:cNvGrpSpPr>
                <a:grpSpLocks/>
              </p:cNvGrpSpPr>
              <p:nvPr/>
            </p:nvGrpSpPr>
            <p:grpSpPr bwMode="auto">
              <a:xfrm>
                <a:off x="1152525" y="1824038"/>
                <a:ext cx="2878138" cy="127000"/>
                <a:chOff x="6790414" y="564543"/>
                <a:chExt cx="1542553" cy="226032"/>
              </a:xfrm>
            </p:grpSpPr>
            <p:cxnSp>
              <p:nvCxnSpPr>
                <p:cNvPr id="49" name="直線コネクタ 48">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p:cNvPr>
                <p:cNvCxnSpPr/>
                <p:nvPr/>
              </p:nvCxnSpPr>
              <p:spPr>
                <a:xfrm>
                  <a:off x="6798072" y="573018"/>
                  <a:ext cx="153489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8" name="テキスト ボックス 67">
                <a:extLst/>
              </p:cNvPr>
              <p:cNvSpPr txBox="1"/>
              <p:nvPr/>
            </p:nvSpPr>
            <p:spPr>
              <a:xfrm>
                <a:off x="2143125" y="2214563"/>
                <a:ext cx="487363"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69" name="テキスト ボックス 68">
                <a:extLst/>
              </p:cNvPr>
              <p:cNvSpPr txBox="1"/>
              <p:nvPr/>
            </p:nvSpPr>
            <p:spPr>
              <a:xfrm>
                <a:off x="3222625" y="2646363"/>
                <a:ext cx="384175"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75" name="テキスト ボックス 74">
                <a:extLst/>
              </p:cNvPr>
              <p:cNvSpPr txBox="1"/>
              <p:nvPr/>
            </p:nvSpPr>
            <p:spPr>
              <a:xfrm>
                <a:off x="1790700" y="1574800"/>
                <a:ext cx="417513" cy="230188"/>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76" name="テキスト ボックス 75">
                <a:extLst/>
              </p:cNvPr>
              <p:cNvSpPr txBox="1"/>
              <p:nvPr/>
            </p:nvSpPr>
            <p:spPr>
              <a:xfrm>
                <a:off x="2357438" y="1854200"/>
                <a:ext cx="484187" cy="230188"/>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grpSp>
            <p:nvGrpSpPr>
              <p:cNvPr id="26658" name="グループ化 76"/>
              <p:cNvGrpSpPr>
                <a:grpSpLocks/>
              </p:cNvGrpSpPr>
              <p:nvPr/>
            </p:nvGrpSpPr>
            <p:grpSpPr bwMode="auto">
              <a:xfrm>
                <a:off x="1163638" y="1577975"/>
                <a:ext cx="1657350" cy="160338"/>
                <a:chOff x="6790414" y="564543"/>
                <a:chExt cx="1542553" cy="226032"/>
              </a:xfrm>
            </p:grpSpPr>
            <p:cxnSp>
              <p:nvCxnSpPr>
                <p:cNvPr id="78" name="直線コネクタ 77">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p:cNvPr>
                <p:cNvCxnSpPr/>
                <p:nvPr/>
              </p:nvCxnSpPr>
              <p:spPr>
                <a:xfrm>
                  <a:off x="6797801" y="573495"/>
                  <a:ext cx="15351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59" name="グループ化 80"/>
              <p:cNvGrpSpPr>
                <a:grpSpLocks/>
              </p:cNvGrpSpPr>
              <p:nvPr/>
            </p:nvGrpSpPr>
            <p:grpSpPr bwMode="auto">
              <a:xfrm>
                <a:off x="1760538" y="2227263"/>
                <a:ext cx="1146175" cy="155575"/>
                <a:chOff x="6790414" y="564543"/>
                <a:chExt cx="1542553" cy="226032"/>
              </a:xfrm>
            </p:grpSpPr>
            <p:cxnSp>
              <p:nvCxnSpPr>
                <p:cNvPr id="82" name="直線コネクタ 81">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p:cNvPr>
                <p:cNvCxnSpPr/>
                <p:nvPr/>
              </p:nvCxnSpPr>
              <p:spPr>
                <a:xfrm>
                  <a:off x="6798960" y="571462"/>
                  <a:ext cx="153400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5" name="テキスト ボックス 84">
                <a:extLst/>
              </p:cNvPr>
              <p:cNvSpPr txBox="1"/>
              <p:nvPr/>
            </p:nvSpPr>
            <p:spPr>
              <a:xfrm>
                <a:off x="2724150" y="2028825"/>
                <a:ext cx="365125" cy="231775"/>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26661" name="グループ化 85"/>
              <p:cNvGrpSpPr>
                <a:grpSpLocks/>
              </p:cNvGrpSpPr>
              <p:nvPr/>
            </p:nvGrpSpPr>
            <p:grpSpPr bwMode="auto">
              <a:xfrm>
                <a:off x="1760538" y="2014538"/>
                <a:ext cx="2270125" cy="133350"/>
                <a:chOff x="6790414" y="564543"/>
                <a:chExt cx="1542553" cy="226032"/>
              </a:xfrm>
            </p:grpSpPr>
            <p:cxnSp>
              <p:nvCxnSpPr>
                <p:cNvPr id="87" name="直線コネクタ 86">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p:cNvPr>
                <p:cNvCxnSpPr/>
                <p:nvPr/>
              </p:nvCxnSpPr>
              <p:spPr>
                <a:xfrm>
                  <a:off x="6797965" y="572615"/>
                  <a:ext cx="153500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62" name="グループ化 89"/>
              <p:cNvGrpSpPr>
                <a:grpSpLocks/>
              </p:cNvGrpSpPr>
              <p:nvPr/>
            </p:nvGrpSpPr>
            <p:grpSpPr bwMode="auto">
              <a:xfrm>
                <a:off x="2290763" y="2432050"/>
                <a:ext cx="1739900" cy="127000"/>
                <a:chOff x="6790414" y="564543"/>
                <a:chExt cx="1542553" cy="226032"/>
              </a:xfrm>
            </p:grpSpPr>
            <p:cxnSp>
              <p:nvCxnSpPr>
                <p:cNvPr id="91" name="直線コネクタ 90">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p:cNvPr>
                <p:cNvCxnSpPr/>
                <p:nvPr/>
              </p:nvCxnSpPr>
              <p:spPr>
                <a:xfrm>
                  <a:off x="6798859" y="573020"/>
                  <a:ext cx="15341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4" name="テキスト ボックス 93">
                <a:extLst/>
              </p:cNvPr>
              <p:cNvSpPr txBox="1"/>
              <p:nvPr/>
            </p:nvSpPr>
            <p:spPr>
              <a:xfrm>
                <a:off x="2916238" y="2444750"/>
                <a:ext cx="419100" cy="231775"/>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26664" name="グループ化 94"/>
              <p:cNvGrpSpPr>
                <a:grpSpLocks/>
              </p:cNvGrpSpPr>
              <p:nvPr/>
            </p:nvGrpSpPr>
            <p:grpSpPr bwMode="auto">
              <a:xfrm>
                <a:off x="2916238" y="2646363"/>
                <a:ext cx="1114425" cy="122237"/>
                <a:chOff x="6790414" y="564543"/>
                <a:chExt cx="1542553" cy="226032"/>
              </a:xfrm>
            </p:grpSpPr>
            <p:cxnSp>
              <p:nvCxnSpPr>
                <p:cNvPr id="96" name="直線コネクタ 95">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p:cNvPr>
                <p:cNvCxnSpPr/>
                <p:nvPr/>
              </p:nvCxnSpPr>
              <p:spPr>
                <a:xfrm>
                  <a:off x="6799203" y="573349"/>
                  <a:ext cx="15337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65" name="グループ化 98"/>
              <p:cNvGrpSpPr>
                <a:grpSpLocks/>
              </p:cNvGrpSpPr>
              <p:nvPr/>
            </p:nvGrpSpPr>
            <p:grpSpPr bwMode="auto">
              <a:xfrm>
                <a:off x="2906713" y="2965450"/>
                <a:ext cx="523875" cy="168275"/>
                <a:chOff x="6790414" y="564543"/>
                <a:chExt cx="1542553" cy="226032"/>
              </a:xfrm>
            </p:grpSpPr>
            <p:cxnSp>
              <p:nvCxnSpPr>
                <p:cNvPr id="100" name="直線コネクタ 99">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p:cNvPr>
                <p:cNvCxnSpPr/>
                <p:nvPr/>
              </p:nvCxnSpPr>
              <p:spPr>
                <a:xfrm>
                  <a:off x="6799763" y="573073"/>
                  <a:ext cx="15332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3" name="テキスト ボックス 102">
                <a:extLst/>
              </p:cNvPr>
              <p:cNvSpPr txBox="1"/>
              <p:nvPr/>
            </p:nvSpPr>
            <p:spPr>
              <a:xfrm>
                <a:off x="2933700" y="2955925"/>
                <a:ext cx="461963" cy="231775"/>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grpSp>
          <p:nvGrpSpPr>
            <p:cNvPr id="104" name="グループ化 103">
              <a:extLst>
                <a:ext uri="{FF2B5EF4-FFF2-40B4-BE49-F238E27FC236}">
                  <a16:creationId xmlns:a16="http://schemas.microsoft.com/office/drawing/2014/main" xmlns="" id="{087D8C6A-7325-4C60-81B0-829D61238BEF}"/>
                </a:ext>
              </a:extLst>
            </p:cNvPr>
            <p:cNvGrpSpPr/>
            <p:nvPr/>
          </p:nvGrpSpPr>
          <p:grpSpPr>
            <a:xfrm>
              <a:off x="957279" y="5920560"/>
              <a:ext cx="3643386" cy="254571"/>
              <a:chOff x="4947818" y="485648"/>
              <a:chExt cx="2857493" cy="254571"/>
            </a:xfrm>
          </p:grpSpPr>
          <p:sp>
            <p:nvSpPr>
              <p:cNvPr id="108" name="テキスト ボックス 1">
                <a:extLst>
                  <a:ext uri="{FF2B5EF4-FFF2-40B4-BE49-F238E27FC236}">
                    <a16:creationId xmlns:a16="http://schemas.microsoft.com/office/drawing/2014/main" xmlns="" id="{1E00A726-27B0-4F02-9E69-BD4A1A3DAE21}"/>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12" name="テキスト ボックス 1">
                <a:extLst>
                  <a:ext uri="{FF2B5EF4-FFF2-40B4-BE49-F238E27FC236}">
                    <a16:creationId xmlns:a16="http://schemas.microsoft.com/office/drawing/2014/main" xmlns="" id="{72BDD21D-1852-465C-AA31-95EB17ABCDDD}"/>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13" name="テキスト ボックス 1">
                <a:extLst>
                  <a:ext uri="{FF2B5EF4-FFF2-40B4-BE49-F238E27FC236}">
                    <a16:creationId xmlns:a16="http://schemas.microsoft.com/office/drawing/2014/main" xmlns="" id="{804C1483-A69A-4D29-AAD9-D830811B581E}"/>
                  </a:ext>
                </a:extLst>
              </p:cNvPr>
              <p:cNvSpPr txBox="1">
                <a:spLocks noChangeArrowheads="1"/>
              </p:cNvSpPr>
              <p:nvPr/>
            </p:nvSpPr>
            <p:spPr bwMode="auto">
              <a:xfrm>
                <a:off x="7103217" y="485648"/>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14" name="テキスト ボックス 1">
                <a:extLst>
                  <a:ext uri="{FF2B5EF4-FFF2-40B4-BE49-F238E27FC236}">
                    <a16:creationId xmlns:a16="http://schemas.microsoft.com/office/drawing/2014/main" xmlns="" id="{D112D1F7-5E35-4606-8038-780E5F5F8040}"/>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15" name="テキスト ボックス 1">
                <a:extLst>
                  <a:ext uri="{FF2B5EF4-FFF2-40B4-BE49-F238E27FC236}">
                    <a16:creationId xmlns:a16="http://schemas.microsoft.com/office/drawing/2014/main" xmlns="" id="{DBF9F577-C7C0-4F07-8E2C-DA68B63364AD}"/>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21" name="テキスト ボックス 1">
                <a:extLst>
                  <a:ext uri="{FF2B5EF4-FFF2-40B4-BE49-F238E27FC236}">
                    <a16:creationId xmlns:a16="http://schemas.microsoft.com/office/drawing/2014/main" xmlns="" id="{5CF1E42F-C9E5-454B-B998-66811818581E}"/>
                  </a:ext>
                </a:extLst>
              </p:cNvPr>
              <p:cNvSpPr txBox="1">
                <a:spLocks noChangeArrowheads="1"/>
              </p:cNvSpPr>
              <p:nvPr/>
            </p:nvSpPr>
            <p:spPr bwMode="auto">
              <a:xfrm>
                <a:off x="6711885" y="485649"/>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3" name="グループ化 2">
            <a:extLst>
              <a:ext uri="{FF2B5EF4-FFF2-40B4-BE49-F238E27FC236}">
                <a16:creationId xmlns:a16="http://schemas.microsoft.com/office/drawing/2014/main" xmlns="" id="{0913D0D0-4860-4B27-BF65-DFCC1B475F38}"/>
              </a:ext>
            </a:extLst>
          </p:cNvPr>
          <p:cNvGrpSpPr/>
          <p:nvPr/>
        </p:nvGrpSpPr>
        <p:grpSpPr>
          <a:xfrm>
            <a:off x="4792663" y="903288"/>
            <a:ext cx="4124647" cy="5233104"/>
            <a:chOff x="4792663" y="903288"/>
            <a:chExt cx="4124647" cy="5233104"/>
          </a:xfrm>
        </p:grpSpPr>
        <p:grpSp>
          <p:nvGrpSpPr>
            <p:cNvPr id="26667" name="グループ化 4"/>
            <p:cNvGrpSpPr>
              <a:grpSpLocks/>
            </p:cNvGrpSpPr>
            <p:nvPr/>
          </p:nvGrpSpPr>
          <p:grpSpPr bwMode="auto">
            <a:xfrm>
              <a:off x="4792663" y="903288"/>
              <a:ext cx="3956050" cy="5213350"/>
              <a:chOff x="4793040" y="903621"/>
              <a:chExt cx="3955390" cy="5212563"/>
            </a:xfrm>
          </p:grpSpPr>
          <p:graphicFrame>
            <p:nvGraphicFramePr>
              <p:cNvPr id="17" name="グラフ 16">
                <a:extLst/>
              </p:cNvPr>
              <p:cNvGraphicFramePr>
                <a:graphicFrameLocks/>
              </p:cNvGraphicFramePr>
              <p:nvPr>
                <p:extLst>
                  <p:ext uri="{D42A27DB-BD31-4B8C-83A1-F6EECF244321}">
                    <p14:modId xmlns:p14="http://schemas.microsoft.com/office/powerpoint/2010/main" xmlns="" val="298862444"/>
                  </p:ext>
                </p:extLst>
              </p:nvPr>
            </p:nvGraphicFramePr>
            <p:xfrm>
              <a:off x="4793040" y="903621"/>
              <a:ext cx="3955390" cy="5212563"/>
            </p:xfrm>
            <a:graphic>
              <a:graphicData uri="http://schemas.openxmlformats.org/drawingml/2006/chart">
                <c:chart xmlns:c="http://schemas.openxmlformats.org/drawingml/2006/chart" xmlns:r="http://schemas.openxmlformats.org/officeDocument/2006/relationships" r:id="rId5"/>
              </a:graphicData>
            </a:graphic>
          </p:graphicFrame>
          <p:sp>
            <p:nvSpPr>
              <p:cNvPr id="26678" name="テキスト ボックス 17"/>
              <p:cNvSpPr txBox="1">
                <a:spLocks noChangeArrowheads="1"/>
              </p:cNvSpPr>
              <p:nvPr/>
            </p:nvSpPr>
            <p:spPr bwMode="auto">
              <a:xfrm>
                <a:off x="4852707" y="1211769"/>
                <a:ext cx="850221" cy="246221"/>
              </a:xfrm>
              <a:prstGeom prst="rect">
                <a:avLst/>
              </a:prstGeom>
              <a:noFill/>
              <a:ln w="9525">
                <a:noFill/>
                <a:miter lim="800000"/>
                <a:headEnd/>
                <a:tailEnd/>
              </a:ln>
            </p:spPr>
            <p:txBody>
              <a:bodyPr>
                <a:spAutoFit/>
              </a:bodyPr>
              <a:lstStyle/>
              <a:p>
                <a:r>
                  <a:rPr lang="en-US" altLang="ja-JP" sz="1000" b="1" dirty="0"/>
                  <a:t>(g/kg/day)</a:t>
                </a:r>
                <a:endParaRPr lang="ja-JP" altLang="en-US" sz="1000" b="1" dirty="0"/>
              </a:p>
            </p:txBody>
          </p:sp>
          <p:sp>
            <p:nvSpPr>
              <p:cNvPr id="26679" name="テキスト ボックス 15"/>
              <p:cNvSpPr txBox="1">
                <a:spLocks noChangeArrowheads="1"/>
              </p:cNvSpPr>
              <p:nvPr/>
            </p:nvSpPr>
            <p:spPr bwMode="auto">
              <a:xfrm>
                <a:off x="7717914" y="5389023"/>
                <a:ext cx="945595" cy="246221"/>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nvGrpSpPr>
              <p:cNvPr id="26680" name="グループ化 31"/>
              <p:cNvGrpSpPr>
                <a:grpSpLocks/>
              </p:cNvGrpSpPr>
              <p:nvPr/>
            </p:nvGrpSpPr>
            <p:grpSpPr bwMode="auto">
              <a:xfrm>
                <a:off x="7753179" y="2088160"/>
                <a:ext cx="565116" cy="136143"/>
                <a:chOff x="6790414" y="564543"/>
                <a:chExt cx="1542553" cy="226032"/>
              </a:xfrm>
            </p:grpSpPr>
            <p:cxnSp>
              <p:nvCxnSpPr>
                <p:cNvPr id="33" name="直線コネクタ 32">
                  <a:extLst/>
                </p:cNvPr>
                <p:cNvCxnSpPr/>
                <p:nvPr/>
              </p:nvCxnSpPr>
              <p:spPr>
                <a:xfrm>
                  <a:off x="6790561" y="563808"/>
                  <a:ext cx="0" cy="2266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p:cNvPr>
                <p:cNvCxnSpPr/>
                <p:nvPr/>
              </p:nvCxnSpPr>
              <p:spPr>
                <a:xfrm>
                  <a:off x="6799226" y="571713"/>
                  <a:ext cx="15337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p:cNvPr>
                <p:cNvCxnSpPr/>
                <p:nvPr/>
              </p:nvCxnSpPr>
              <p:spPr>
                <a:xfrm>
                  <a:off x="8332951" y="563808"/>
                  <a:ext cx="0" cy="2266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0" name="テキスト ボックス 59">
                <a:extLst/>
              </p:cNvPr>
              <p:cNvSpPr txBox="1"/>
              <p:nvPr/>
            </p:nvSpPr>
            <p:spPr>
              <a:xfrm>
                <a:off x="6900888" y="1611539"/>
                <a:ext cx="465059" cy="230152"/>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6" name="テキスト ボックス 65">
                <a:extLst/>
              </p:cNvPr>
              <p:cNvSpPr txBox="1"/>
              <p:nvPr/>
            </p:nvSpPr>
            <p:spPr>
              <a:xfrm>
                <a:off x="7819897" y="2079780"/>
                <a:ext cx="455537" cy="231740"/>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67" name="テキスト ボックス 66">
                <a:extLst/>
              </p:cNvPr>
              <p:cNvSpPr txBox="1"/>
              <p:nvPr/>
            </p:nvSpPr>
            <p:spPr>
              <a:xfrm>
                <a:off x="7269127" y="1878199"/>
                <a:ext cx="385698" cy="230152"/>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grpSp>
            <p:nvGrpSpPr>
              <p:cNvPr id="26684" name="グループ化 103"/>
              <p:cNvGrpSpPr>
                <a:grpSpLocks/>
              </p:cNvGrpSpPr>
              <p:nvPr/>
            </p:nvGrpSpPr>
            <p:grpSpPr bwMode="auto">
              <a:xfrm>
                <a:off x="5971430" y="1591773"/>
                <a:ext cx="2338815" cy="152214"/>
                <a:chOff x="6790414" y="564543"/>
                <a:chExt cx="1542553" cy="226032"/>
              </a:xfrm>
            </p:grpSpPr>
            <p:cxnSp>
              <p:nvCxnSpPr>
                <p:cNvPr id="105" name="直線コネクタ 104">
                  <a:extLst/>
                </p:cNvPr>
                <p:cNvCxnSpPr/>
                <p:nvPr/>
              </p:nvCxnSpPr>
              <p:spPr>
                <a:xfrm>
                  <a:off x="6789977" y="565611"/>
                  <a:ext cx="0" cy="2239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a:extLst/>
                </p:cNvPr>
                <p:cNvCxnSpPr/>
                <p:nvPr/>
              </p:nvCxnSpPr>
              <p:spPr>
                <a:xfrm>
                  <a:off x="6798352" y="572681"/>
                  <a:ext cx="15346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p:cNvPr>
                <p:cNvCxnSpPr/>
                <p:nvPr/>
              </p:nvCxnSpPr>
              <p:spPr>
                <a:xfrm>
                  <a:off x="8333038" y="565611"/>
                  <a:ext cx="0" cy="2239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85" name="グループ化 107"/>
              <p:cNvGrpSpPr>
                <a:grpSpLocks/>
              </p:cNvGrpSpPr>
              <p:nvPr/>
            </p:nvGrpSpPr>
            <p:grpSpPr bwMode="auto">
              <a:xfrm>
                <a:off x="6603189" y="1864149"/>
                <a:ext cx="1716526" cy="164859"/>
                <a:chOff x="6790414" y="564543"/>
                <a:chExt cx="1542553" cy="226032"/>
              </a:xfrm>
            </p:grpSpPr>
            <p:cxnSp>
              <p:nvCxnSpPr>
                <p:cNvPr id="109" name="直線コネクタ 108">
                  <a:extLst/>
                </p:cNvPr>
                <p:cNvCxnSpPr/>
                <p:nvPr/>
              </p:nvCxnSpPr>
              <p:spPr>
                <a:xfrm>
                  <a:off x="6789784" y="564219"/>
                  <a:ext cx="0" cy="22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a:extLst/>
                </p:cNvPr>
                <p:cNvCxnSpPr/>
                <p:nvPr/>
              </p:nvCxnSpPr>
              <p:spPr>
                <a:xfrm>
                  <a:off x="6798342" y="572924"/>
                  <a:ext cx="15347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p:cNvPr>
                <p:cNvCxnSpPr/>
                <p:nvPr/>
              </p:nvCxnSpPr>
              <p:spPr>
                <a:xfrm>
                  <a:off x="8333113" y="564219"/>
                  <a:ext cx="0" cy="22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23" name="グループ化 122">
              <a:extLst>
                <a:ext uri="{FF2B5EF4-FFF2-40B4-BE49-F238E27FC236}">
                  <a16:creationId xmlns:a16="http://schemas.microsoft.com/office/drawing/2014/main" xmlns="" id="{AB9F24B7-F528-4B3C-967F-53E49C4524DC}"/>
                </a:ext>
              </a:extLst>
            </p:cNvPr>
            <p:cNvGrpSpPr/>
            <p:nvPr/>
          </p:nvGrpSpPr>
          <p:grpSpPr>
            <a:xfrm>
              <a:off x="5273924" y="5881821"/>
              <a:ext cx="3643386" cy="254571"/>
              <a:chOff x="4947818" y="485648"/>
              <a:chExt cx="2857493" cy="254571"/>
            </a:xfrm>
          </p:grpSpPr>
          <p:sp>
            <p:nvSpPr>
              <p:cNvPr id="124" name="テキスト ボックス 1">
                <a:extLst>
                  <a:ext uri="{FF2B5EF4-FFF2-40B4-BE49-F238E27FC236}">
                    <a16:creationId xmlns:a16="http://schemas.microsoft.com/office/drawing/2014/main" xmlns="" id="{459DDB41-6782-4A0C-B589-C791675B3C58}"/>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25" name="テキスト ボックス 1">
                <a:extLst>
                  <a:ext uri="{FF2B5EF4-FFF2-40B4-BE49-F238E27FC236}">
                    <a16:creationId xmlns:a16="http://schemas.microsoft.com/office/drawing/2014/main" xmlns="" id="{3A6649A5-84D8-4937-B1C3-448CAF4A90C4}"/>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26" name="テキスト ボックス 1">
                <a:extLst>
                  <a:ext uri="{FF2B5EF4-FFF2-40B4-BE49-F238E27FC236}">
                    <a16:creationId xmlns:a16="http://schemas.microsoft.com/office/drawing/2014/main" xmlns="" id="{42E3F3BB-5E4C-4E56-984B-0DF8E8076347}"/>
                  </a:ext>
                </a:extLst>
              </p:cNvPr>
              <p:cNvSpPr txBox="1">
                <a:spLocks noChangeArrowheads="1"/>
              </p:cNvSpPr>
              <p:nvPr/>
            </p:nvSpPr>
            <p:spPr bwMode="auto">
              <a:xfrm>
                <a:off x="7103217" y="485648"/>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27" name="テキスト ボックス 1">
                <a:extLst>
                  <a:ext uri="{FF2B5EF4-FFF2-40B4-BE49-F238E27FC236}">
                    <a16:creationId xmlns:a16="http://schemas.microsoft.com/office/drawing/2014/main" xmlns="" id="{B64FC141-DF95-447F-B3E2-D4851550CA09}"/>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28" name="テキスト ボックス 1">
                <a:extLst>
                  <a:ext uri="{FF2B5EF4-FFF2-40B4-BE49-F238E27FC236}">
                    <a16:creationId xmlns:a16="http://schemas.microsoft.com/office/drawing/2014/main" xmlns="" id="{40E83AF1-3A2C-4B12-B6B0-64DE8A4093C0}"/>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29" name="テキスト ボックス 1">
                <a:extLst>
                  <a:ext uri="{FF2B5EF4-FFF2-40B4-BE49-F238E27FC236}">
                    <a16:creationId xmlns:a16="http://schemas.microsoft.com/office/drawing/2014/main" xmlns="" id="{A570AAB6-F4F5-4A50-8E68-A8EDC416C448}"/>
                  </a:ext>
                </a:extLst>
              </p:cNvPr>
              <p:cNvSpPr txBox="1">
                <a:spLocks noChangeArrowheads="1"/>
              </p:cNvSpPr>
              <p:nvPr/>
            </p:nvSpPr>
            <p:spPr bwMode="auto">
              <a:xfrm>
                <a:off x="6711885" y="485649"/>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2412"/>
    </mc:Choice>
    <mc:Fallback>
      <p:transition spd="slow" advTm="24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Group 11"/>
          <p:cNvGrpSpPr>
            <a:grpSpLocks/>
          </p:cNvGrpSpPr>
          <p:nvPr/>
        </p:nvGrpSpPr>
        <p:grpSpPr bwMode="auto">
          <a:xfrm>
            <a:off x="0" y="6264275"/>
            <a:ext cx="9144000" cy="593725"/>
            <a:chOff x="0" y="3946"/>
            <a:chExt cx="5760" cy="374"/>
          </a:xfrm>
        </p:grpSpPr>
        <p:grpSp>
          <p:nvGrpSpPr>
            <p:cNvPr id="27784" name="Group 12"/>
            <p:cNvGrpSpPr>
              <a:grpSpLocks/>
            </p:cNvGrpSpPr>
            <p:nvPr/>
          </p:nvGrpSpPr>
          <p:grpSpPr bwMode="auto">
            <a:xfrm>
              <a:off x="0" y="4170"/>
              <a:ext cx="5760" cy="150"/>
              <a:chOff x="0" y="4170"/>
              <a:chExt cx="5760" cy="150"/>
            </a:xfrm>
          </p:grpSpPr>
          <p:sp>
            <p:nvSpPr>
              <p:cNvPr id="27786"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7787"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7785"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27650" name="Group 16"/>
          <p:cNvGrpSpPr>
            <a:grpSpLocks/>
          </p:cNvGrpSpPr>
          <p:nvPr/>
        </p:nvGrpSpPr>
        <p:grpSpPr bwMode="auto">
          <a:xfrm rot="10800000">
            <a:off x="0" y="0"/>
            <a:ext cx="9144000" cy="238125"/>
            <a:chOff x="0" y="4170"/>
            <a:chExt cx="5760" cy="150"/>
          </a:xfrm>
        </p:grpSpPr>
        <p:sp>
          <p:nvSpPr>
            <p:cNvPr id="27782"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7783"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27669" name="タイトル 1"/>
          <p:cNvSpPr txBox="1">
            <a:spLocks/>
          </p:cNvSpPr>
          <p:nvPr/>
        </p:nvSpPr>
        <p:spPr bwMode="auto">
          <a:xfrm>
            <a:off x="420688" y="252413"/>
            <a:ext cx="3090862" cy="542925"/>
          </a:xfrm>
          <a:prstGeom prst="rect">
            <a:avLst/>
          </a:prstGeom>
          <a:noFill/>
          <a:ln w="9525">
            <a:noFill/>
            <a:miter lim="800000"/>
            <a:headEnd/>
            <a:tailEnd/>
          </a:ln>
        </p:spPr>
        <p:txBody>
          <a:bodyPr anchor="b"/>
          <a:lstStyle/>
          <a:p>
            <a:pPr defTabSz="914400">
              <a:lnSpc>
                <a:spcPct val="90000"/>
              </a:lnSpc>
            </a:pPr>
            <a:r>
              <a:rPr lang="ja-JP" altLang="en-US" sz="3200" b="1">
                <a:solidFill>
                  <a:srgbClr val="002060"/>
                </a:solidFill>
                <a:latin typeface="Century" pitchFamily="18" charset="0"/>
                <a:ea typeface="HGP明朝B" pitchFamily="18" charset="-128"/>
              </a:rPr>
              <a:t>栄養状態 ２</a:t>
            </a:r>
          </a:p>
        </p:txBody>
      </p:sp>
      <p:grpSp>
        <p:nvGrpSpPr>
          <p:cNvPr id="143" name="グループ化 11">
            <a:extLst>
              <a:ext uri="{FF2B5EF4-FFF2-40B4-BE49-F238E27FC236}">
                <a16:creationId xmlns:a16="http://schemas.microsoft.com/office/drawing/2014/main" xmlns="" id="{DEF64BDA-9D98-4F5B-ACB7-4F833F1CB02E}"/>
              </a:ext>
            </a:extLst>
          </p:cNvPr>
          <p:cNvGrpSpPr>
            <a:grpSpLocks/>
          </p:cNvGrpSpPr>
          <p:nvPr/>
        </p:nvGrpSpPr>
        <p:grpSpPr bwMode="auto">
          <a:xfrm>
            <a:off x="2924175" y="6120363"/>
            <a:ext cx="3630226" cy="287556"/>
            <a:chOff x="2648427" y="6199623"/>
            <a:chExt cx="3630108" cy="287924"/>
          </a:xfrm>
        </p:grpSpPr>
        <p:sp>
          <p:nvSpPr>
            <p:cNvPr id="147" name="正方形/長方形 1">
              <a:extLst>
                <a:ext uri="{FF2B5EF4-FFF2-40B4-BE49-F238E27FC236}">
                  <a16:creationId xmlns:a16="http://schemas.microsoft.com/office/drawing/2014/main" xmlns="" id="{9626B60E-015C-448B-B9C3-E971D536E20B}"/>
                </a:ext>
              </a:extLst>
            </p:cNvPr>
            <p:cNvSpPr>
              <a:spLocks noChangeArrowheads="1"/>
            </p:cNvSpPr>
            <p:nvPr/>
          </p:nvSpPr>
          <p:spPr bwMode="auto">
            <a:xfrm>
              <a:off x="2648427" y="6210193"/>
              <a:ext cx="905987" cy="277354"/>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p&lt;0.05</a:t>
              </a:r>
              <a:r>
                <a:rPr lang="ja-JP" altLang="en-US" sz="1200" b="1" baseline="30000" dirty="0">
                  <a:solidFill>
                    <a:srgbClr val="FF0000"/>
                  </a:solidFill>
                  <a:latin typeface="+mn-ea"/>
                  <a:ea typeface="+mn-ea"/>
                </a:rPr>
                <a:t>＊１</a:t>
              </a:r>
              <a:endParaRPr lang="ja-JP" altLang="en-US" sz="1200" baseline="30000" dirty="0">
                <a:solidFill>
                  <a:srgbClr val="FF0000"/>
                </a:solidFill>
                <a:latin typeface="+mn-ea"/>
                <a:ea typeface="+mn-ea"/>
              </a:endParaRPr>
            </a:p>
          </p:txBody>
        </p:sp>
        <p:sp>
          <p:nvSpPr>
            <p:cNvPr id="151" name="正方形/長方形 1">
              <a:extLst>
                <a:ext uri="{FF2B5EF4-FFF2-40B4-BE49-F238E27FC236}">
                  <a16:creationId xmlns:a16="http://schemas.microsoft.com/office/drawing/2014/main" xmlns="" id="{7707A121-001C-4B11-8629-268560D4C1BF}"/>
                </a:ext>
              </a:extLst>
            </p:cNvPr>
            <p:cNvSpPr>
              <a:spLocks noChangeArrowheads="1"/>
            </p:cNvSpPr>
            <p:nvPr/>
          </p:nvSpPr>
          <p:spPr bwMode="auto">
            <a:xfrm>
              <a:off x="3540573" y="6210193"/>
              <a:ext cx="862709"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p&lt;0.01</a:t>
              </a:r>
              <a:r>
                <a:rPr lang="ja-JP" altLang="en-US" sz="1200" b="1" baseline="30000" dirty="0">
                  <a:solidFill>
                    <a:srgbClr val="FF0000"/>
                  </a:solidFill>
                  <a:latin typeface="+mn-ea"/>
                  <a:ea typeface="+mn-ea"/>
                </a:rPr>
                <a:t>＊</a:t>
              </a:r>
              <a:r>
                <a:rPr lang="en-US" altLang="ja-JP" sz="1200" b="1" baseline="30000" dirty="0">
                  <a:solidFill>
                    <a:srgbClr val="FF0000"/>
                  </a:solidFill>
                  <a:latin typeface="+mn-ea"/>
                  <a:ea typeface="+mn-ea"/>
                </a:rPr>
                <a:t>2</a:t>
              </a:r>
              <a:endParaRPr lang="ja-JP" altLang="en-US" sz="1200" baseline="30000" dirty="0">
                <a:solidFill>
                  <a:srgbClr val="FF0000"/>
                </a:solidFill>
                <a:latin typeface="+mn-ea"/>
                <a:ea typeface="+mn-ea"/>
              </a:endParaRPr>
            </a:p>
          </p:txBody>
        </p:sp>
        <p:sp>
          <p:nvSpPr>
            <p:cNvPr id="155" name="正方形/長方形 1">
              <a:extLst>
                <a:ext uri="{FF2B5EF4-FFF2-40B4-BE49-F238E27FC236}">
                  <a16:creationId xmlns:a16="http://schemas.microsoft.com/office/drawing/2014/main" xmlns="" id="{21DF5E60-35FA-4A4E-B669-ABC0FC73856F}"/>
                </a:ext>
              </a:extLst>
            </p:cNvPr>
            <p:cNvSpPr>
              <a:spLocks noChangeArrowheads="1"/>
            </p:cNvSpPr>
            <p:nvPr/>
          </p:nvSpPr>
          <p:spPr bwMode="auto">
            <a:xfrm>
              <a:off x="5284384" y="619962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p&lt;0.001</a:t>
              </a:r>
              <a:r>
                <a:rPr lang="ja-JP" altLang="en-US" sz="1200" b="1" baseline="30000" dirty="0">
                  <a:solidFill>
                    <a:srgbClr val="FF0000"/>
                  </a:solidFill>
                  <a:latin typeface="+mn-ea"/>
                  <a:ea typeface="+mn-ea"/>
                </a:rPr>
                <a:t>＊４</a:t>
              </a:r>
              <a:endParaRPr lang="ja-JP" altLang="en-US" sz="1200" baseline="30000" dirty="0">
                <a:solidFill>
                  <a:srgbClr val="FF0000"/>
                </a:solidFill>
                <a:latin typeface="+mn-ea"/>
                <a:ea typeface="+mn-ea"/>
              </a:endParaRPr>
            </a:p>
          </p:txBody>
        </p:sp>
        <p:sp>
          <p:nvSpPr>
            <p:cNvPr id="163" name="正方形/長方形 1">
              <a:extLst>
                <a:ext uri="{FF2B5EF4-FFF2-40B4-BE49-F238E27FC236}">
                  <a16:creationId xmlns:a16="http://schemas.microsoft.com/office/drawing/2014/main" xmlns="" id="{875EFE07-11DA-43FB-9219-90D29CE808CD}"/>
                </a:ext>
              </a:extLst>
            </p:cNvPr>
            <p:cNvSpPr>
              <a:spLocks noChangeArrowheads="1"/>
            </p:cNvSpPr>
            <p:nvPr/>
          </p:nvSpPr>
          <p:spPr bwMode="auto">
            <a:xfrm>
              <a:off x="4312073" y="621019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p&lt;0.005</a:t>
              </a:r>
              <a:r>
                <a:rPr lang="ja-JP" altLang="en-US" sz="1200" b="1" baseline="30000" dirty="0">
                  <a:solidFill>
                    <a:srgbClr val="FF0000"/>
                  </a:solidFill>
                  <a:latin typeface="+mn-ea"/>
                  <a:ea typeface="+mn-ea"/>
                </a:rPr>
                <a:t>＊３</a:t>
              </a:r>
              <a:endParaRPr lang="ja-JP" altLang="en-US" sz="1200" baseline="30000" dirty="0">
                <a:solidFill>
                  <a:srgbClr val="FF0000"/>
                </a:solidFill>
                <a:latin typeface="+mn-ea"/>
                <a:ea typeface="+mn-ea"/>
              </a:endParaRPr>
            </a:p>
          </p:txBody>
        </p:sp>
      </p:grpSp>
      <p:grpSp>
        <p:nvGrpSpPr>
          <p:cNvPr id="3" name="グループ化 2">
            <a:extLst>
              <a:ext uri="{FF2B5EF4-FFF2-40B4-BE49-F238E27FC236}">
                <a16:creationId xmlns:a16="http://schemas.microsoft.com/office/drawing/2014/main" xmlns="" id="{3B53CE57-8C57-4231-8AB9-7F2F39D41070}"/>
              </a:ext>
            </a:extLst>
          </p:cNvPr>
          <p:cNvGrpSpPr/>
          <p:nvPr/>
        </p:nvGrpSpPr>
        <p:grpSpPr>
          <a:xfrm>
            <a:off x="4751388" y="788988"/>
            <a:ext cx="4182473" cy="5319712"/>
            <a:chOff x="4751388" y="788988"/>
            <a:chExt cx="4182473" cy="5319712"/>
          </a:xfrm>
        </p:grpSpPr>
        <p:grpSp>
          <p:nvGrpSpPr>
            <p:cNvPr id="27679" name="グループ化 2"/>
            <p:cNvGrpSpPr>
              <a:grpSpLocks/>
            </p:cNvGrpSpPr>
            <p:nvPr/>
          </p:nvGrpSpPr>
          <p:grpSpPr bwMode="auto">
            <a:xfrm>
              <a:off x="4751388" y="788988"/>
              <a:ext cx="3911600" cy="5319712"/>
              <a:chOff x="4751262" y="788573"/>
              <a:chExt cx="3911892" cy="5320359"/>
            </a:xfrm>
          </p:grpSpPr>
          <p:graphicFrame>
            <p:nvGraphicFramePr>
              <p:cNvPr id="14" name="グラフ 13">
                <a:extLst/>
              </p:cNvPr>
              <p:cNvGraphicFramePr>
                <a:graphicFrameLocks/>
              </p:cNvGraphicFramePr>
              <p:nvPr>
                <p:extLst>
                  <p:ext uri="{D42A27DB-BD31-4B8C-83A1-F6EECF244321}">
                    <p14:modId xmlns:p14="http://schemas.microsoft.com/office/powerpoint/2010/main" xmlns="" val="864526440"/>
                  </p:ext>
                </p:extLst>
              </p:nvPr>
            </p:nvGraphicFramePr>
            <p:xfrm>
              <a:off x="4751262" y="788573"/>
              <a:ext cx="3911892" cy="5320359"/>
            </p:xfrm>
            <a:graphic>
              <a:graphicData uri="http://schemas.openxmlformats.org/drawingml/2006/chart">
                <c:chart xmlns:c="http://schemas.openxmlformats.org/drawingml/2006/chart" xmlns:r="http://schemas.openxmlformats.org/officeDocument/2006/relationships" r:id="rId4"/>
              </a:graphicData>
            </a:graphic>
          </p:graphicFrame>
          <p:sp>
            <p:nvSpPr>
              <p:cNvPr id="27681" name="テキスト ボックス 15"/>
              <p:cNvSpPr txBox="1">
                <a:spLocks noChangeArrowheads="1"/>
              </p:cNvSpPr>
              <p:nvPr/>
            </p:nvSpPr>
            <p:spPr bwMode="auto">
              <a:xfrm>
                <a:off x="7685546" y="5349471"/>
                <a:ext cx="955683" cy="246221"/>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grpSp>
            <p:nvGrpSpPr>
              <p:cNvPr id="27682" name="グループ化 40"/>
              <p:cNvGrpSpPr>
                <a:grpSpLocks/>
              </p:cNvGrpSpPr>
              <p:nvPr/>
            </p:nvGrpSpPr>
            <p:grpSpPr bwMode="auto">
              <a:xfrm rot="10800000">
                <a:off x="7189614" y="5227574"/>
                <a:ext cx="1151476" cy="117443"/>
                <a:chOff x="6790414" y="564543"/>
                <a:chExt cx="1542553" cy="226032"/>
              </a:xfrm>
            </p:grpSpPr>
            <p:cxnSp>
              <p:nvCxnSpPr>
                <p:cNvPr id="42" name="直線コネクタ 41">
                  <a:extLst/>
                </p:cNvPr>
                <p:cNvCxnSpPr/>
                <p:nvPr/>
              </p:nvCxnSpPr>
              <p:spPr>
                <a:xfrm>
                  <a:off x="6786459" y="564091"/>
                  <a:ext cx="0" cy="2261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p:cNvPr>
                <p:cNvCxnSpPr/>
                <p:nvPr/>
              </p:nvCxnSpPr>
              <p:spPr>
                <a:xfrm>
                  <a:off x="6799220" y="573259"/>
                  <a:ext cx="15334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p:cNvPr>
                <p:cNvCxnSpPr/>
                <p:nvPr/>
              </p:nvCxnSpPr>
              <p:spPr>
                <a:xfrm>
                  <a:off x="8328405" y="564091"/>
                  <a:ext cx="0" cy="2261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5" name="テキスト ボックス 64">
                <a:extLst/>
              </p:cNvPr>
              <p:cNvSpPr txBox="1"/>
              <p:nvPr/>
            </p:nvSpPr>
            <p:spPr>
              <a:xfrm>
                <a:off x="7359719" y="2914494"/>
                <a:ext cx="368327" cy="230216"/>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66" name="テキスト ボックス 65">
                <a:extLst/>
              </p:cNvPr>
              <p:cNvSpPr txBox="1"/>
              <p:nvPr/>
            </p:nvSpPr>
            <p:spPr>
              <a:xfrm>
                <a:off x="6827867" y="2779540"/>
                <a:ext cx="368327"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8" name="テキスト ボックス 67">
                <a:extLst/>
              </p:cNvPr>
              <p:cNvSpPr txBox="1"/>
              <p:nvPr/>
            </p:nvSpPr>
            <p:spPr>
              <a:xfrm>
                <a:off x="7189844" y="2452475"/>
                <a:ext cx="457234"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69" name="テキスト ボックス 68">
                <a:extLst/>
              </p:cNvPr>
              <p:cNvSpPr txBox="1"/>
              <p:nvPr/>
            </p:nvSpPr>
            <p:spPr>
              <a:xfrm>
                <a:off x="6507168" y="2260364"/>
                <a:ext cx="374678" cy="230216"/>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70" name="テキスト ボックス 69">
                <a:extLst/>
              </p:cNvPr>
              <p:cNvSpPr txBox="1"/>
              <p:nvPr/>
            </p:nvSpPr>
            <p:spPr>
              <a:xfrm>
                <a:off x="5611751" y="2046026"/>
                <a:ext cx="390554" cy="230215"/>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27688" name="グループ化 84"/>
              <p:cNvGrpSpPr>
                <a:grpSpLocks/>
              </p:cNvGrpSpPr>
              <p:nvPr/>
            </p:nvGrpSpPr>
            <p:grpSpPr bwMode="auto">
              <a:xfrm>
                <a:off x="5510254" y="1457582"/>
                <a:ext cx="2785567" cy="148332"/>
                <a:chOff x="6790414" y="564543"/>
                <a:chExt cx="1542553" cy="226032"/>
              </a:xfrm>
            </p:grpSpPr>
            <p:cxnSp>
              <p:nvCxnSpPr>
                <p:cNvPr id="86" name="直線コネクタ 85">
                  <a:extLst/>
                </p:cNvPr>
                <p:cNvCxnSpPr/>
                <p:nvPr/>
              </p:nvCxnSpPr>
              <p:spPr>
                <a:xfrm>
                  <a:off x="6790353" y="563642"/>
                  <a:ext cx="0" cy="227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p:cNvPr>
                <p:cNvCxnSpPr/>
                <p:nvPr/>
              </p:nvCxnSpPr>
              <p:spPr>
                <a:xfrm>
                  <a:off x="6798265" y="570901"/>
                  <a:ext cx="15350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p:cNvPr>
                <p:cNvCxnSpPr/>
                <p:nvPr/>
              </p:nvCxnSpPr>
              <p:spPr>
                <a:xfrm>
                  <a:off x="8333295" y="563642"/>
                  <a:ext cx="0" cy="227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89" name="グループ化 92"/>
              <p:cNvGrpSpPr>
                <a:grpSpLocks/>
              </p:cNvGrpSpPr>
              <p:nvPr/>
            </p:nvGrpSpPr>
            <p:grpSpPr bwMode="auto">
              <a:xfrm>
                <a:off x="5510255" y="2026286"/>
                <a:ext cx="568640" cy="165125"/>
                <a:chOff x="6790414" y="564543"/>
                <a:chExt cx="1542553" cy="226032"/>
              </a:xfrm>
            </p:grpSpPr>
            <p:cxnSp>
              <p:nvCxnSpPr>
                <p:cNvPr id="94" name="直線コネクタ 93">
                  <a:extLst/>
                </p:cNvPr>
                <p:cNvCxnSpPr/>
                <p:nvPr/>
              </p:nvCxnSpPr>
              <p:spPr>
                <a:xfrm>
                  <a:off x="6790113" y="565485"/>
                  <a:ext cx="0" cy="226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p:cNvPr>
                <p:cNvCxnSpPr/>
                <p:nvPr/>
              </p:nvCxnSpPr>
              <p:spPr>
                <a:xfrm>
                  <a:off x="6798726" y="574178"/>
                  <a:ext cx="15331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p:cNvPr>
                <p:cNvCxnSpPr/>
                <p:nvPr/>
              </p:nvCxnSpPr>
              <p:spPr>
                <a:xfrm>
                  <a:off x="8331925" y="565485"/>
                  <a:ext cx="0" cy="226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90" name="グループ化 96"/>
              <p:cNvGrpSpPr>
                <a:grpSpLocks/>
              </p:cNvGrpSpPr>
              <p:nvPr/>
            </p:nvGrpSpPr>
            <p:grpSpPr bwMode="auto">
              <a:xfrm>
                <a:off x="5516744" y="1667831"/>
                <a:ext cx="1716079" cy="168324"/>
                <a:chOff x="6790414" y="564543"/>
                <a:chExt cx="1542553" cy="226032"/>
              </a:xfrm>
            </p:grpSpPr>
            <p:cxnSp>
              <p:nvCxnSpPr>
                <p:cNvPr id="98" name="直線コネクタ 97">
                  <a:extLst/>
                </p:cNvPr>
                <p:cNvCxnSpPr/>
                <p:nvPr/>
              </p:nvCxnSpPr>
              <p:spPr>
                <a:xfrm>
                  <a:off x="6790189" y="564978"/>
                  <a:ext cx="0" cy="2259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p:cNvPr>
                <p:cNvCxnSpPr/>
                <p:nvPr/>
              </p:nvCxnSpPr>
              <p:spPr>
                <a:xfrm>
                  <a:off x="6798752" y="573506"/>
                  <a:ext cx="15341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p:cNvPr>
                <p:cNvCxnSpPr/>
                <p:nvPr/>
              </p:nvCxnSpPr>
              <p:spPr>
                <a:xfrm>
                  <a:off x="8332865" y="564978"/>
                  <a:ext cx="0" cy="2259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91" name="グループ化 100"/>
              <p:cNvGrpSpPr>
                <a:grpSpLocks/>
              </p:cNvGrpSpPr>
              <p:nvPr/>
            </p:nvGrpSpPr>
            <p:grpSpPr bwMode="auto">
              <a:xfrm>
                <a:off x="5516744" y="1853293"/>
                <a:ext cx="1123118" cy="116682"/>
                <a:chOff x="6790414" y="564543"/>
                <a:chExt cx="1542553" cy="226032"/>
              </a:xfrm>
            </p:grpSpPr>
            <p:cxnSp>
              <p:nvCxnSpPr>
                <p:cNvPr id="102" name="直線コネクタ 101">
                  <a:extLst/>
                </p:cNvPr>
                <p:cNvCxnSpPr/>
                <p:nvPr/>
              </p:nvCxnSpPr>
              <p:spPr>
                <a:xfrm>
                  <a:off x="6790071" y="565746"/>
                  <a:ext cx="0" cy="224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p:cNvPr>
                <p:cNvCxnSpPr/>
                <p:nvPr/>
              </p:nvCxnSpPr>
              <p:spPr>
                <a:xfrm>
                  <a:off x="6798793" y="574974"/>
                  <a:ext cx="15350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p:cNvPr>
                <p:cNvCxnSpPr/>
                <p:nvPr/>
              </p:nvCxnSpPr>
              <p:spPr>
                <a:xfrm>
                  <a:off x="8333882" y="565746"/>
                  <a:ext cx="0" cy="224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5" name="テキスト ボックス 104">
                <a:extLst/>
              </p:cNvPr>
              <p:cNvSpPr txBox="1"/>
              <p:nvPr/>
            </p:nvSpPr>
            <p:spPr>
              <a:xfrm>
                <a:off x="6742136" y="1456991"/>
                <a:ext cx="479461"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06" name="テキスト ボックス 105">
                <a:extLst/>
              </p:cNvPr>
              <p:cNvSpPr txBox="1"/>
              <p:nvPr/>
            </p:nvSpPr>
            <p:spPr>
              <a:xfrm>
                <a:off x="6146778" y="1652278"/>
                <a:ext cx="400080" cy="230860"/>
              </a:xfrm>
              <a:prstGeom prst="rect">
                <a:avLst/>
              </a:prstGeom>
              <a:noFill/>
            </p:spPr>
            <p:txBody>
              <a:bodyPr wrap="square">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07" name="テキスト ボックス 106">
                <a:extLst/>
              </p:cNvPr>
              <p:cNvSpPr txBox="1"/>
              <p:nvPr/>
            </p:nvSpPr>
            <p:spPr>
              <a:xfrm>
                <a:off x="5843544" y="1836450"/>
                <a:ext cx="471522"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27695" name="グループ化 107"/>
              <p:cNvGrpSpPr>
                <a:grpSpLocks/>
              </p:cNvGrpSpPr>
              <p:nvPr/>
            </p:nvGrpSpPr>
            <p:grpSpPr bwMode="auto">
              <a:xfrm>
                <a:off x="6131407" y="2036767"/>
                <a:ext cx="2179601" cy="149799"/>
                <a:chOff x="6790414" y="564543"/>
                <a:chExt cx="1542553" cy="226032"/>
              </a:xfrm>
            </p:grpSpPr>
            <p:cxnSp>
              <p:nvCxnSpPr>
                <p:cNvPr id="109" name="直線コネクタ 108">
                  <a:extLst/>
                </p:cNvPr>
                <p:cNvCxnSpPr/>
                <p:nvPr/>
              </p:nvCxnSpPr>
              <p:spPr>
                <a:xfrm>
                  <a:off x="6790057" y="564140"/>
                  <a:ext cx="0" cy="227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a:extLst/>
                </p:cNvPr>
                <p:cNvCxnSpPr/>
                <p:nvPr/>
              </p:nvCxnSpPr>
              <p:spPr>
                <a:xfrm>
                  <a:off x="6797922" y="571326"/>
                  <a:ext cx="15348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p:cNvPr>
                <p:cNvCxnSpPr/>
                <p:nvPr/>
              </p:nvCxnSpPr>
              <p:spPr>
                <a:xfrm>
                  <a:off x="8332751" y="564140"/>
                  <a:ext cx="0" cy="227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2" name="テキスト ボックス 111">
                <a:extLst/>
              </p:cNvPr>
              <p:cNvSpPr txBox="1"/>
              <p:nvPr/>
            </p:nvSpPr>
            <p:spPr>
              <a:xfrm>
                <a:off x="7091412" y="2052377"/>
                <a:ext cx="419131" cy="230215"/>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grpSp>
            <p:nvGrpSpPr>
              <p:cNvPr id="27697" name="グループ化 112"/>
              <p:cNvGrpSpPr>
                <a:grpSpLocks/>
              </p:cNvGrpSpPr>
              <p:nvPr/>
            </p:nvGrpSpPr>
            <p:grpSpPr bwMode="auto">
              <a:xfrm>
                <a:off x="6103313" y="2234799"/>
                <a:ext cx="1117895" cy="162331"/>
                <a:chOff x="6790414" y="564543"/>
                <a:chExt cx="1542553" cy="226032"/>
              </a:xfrm>
            </p:grpSpPr>
            <p:cxnSp>
              <p:nvCxnSpPr>
                <p:cNvPr id="114" name="直線コネクタ 113">
                  <a:extLst/>
                </p:cNvPr>
                <p:cNvCxnSpPr/>
                <p:nvPr/>
              </p:nvCxnSpPr>
              <p:spPr>
                <a:xfrm>
                  <a:off x="6791242" y="564769"/>
                  <a:ext cx="0" cy="225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p:cNvPr>
                <p:cNvCxnSpPr/>
                <p:nvPr/>
              </p:nvCxnSpPr>
              <p:spPr>
                <a:xfrm>
                  <a:off x="6800005" y="573612"/>
                  <a:ext cx="15334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a:extLst/>
                </p:cNvPr>
                <p:cNvCxnSpPr/>
                <p:nvPr/>
              </p:nvCxnSpPr>
              <p:spPr>
                <a:xfrm>
                  <a:off x="8333502" y="564769"/>
                  <a:ext cx="0" cy="225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98" name="グループ化 116"/>
              <p:cNvGrpSpPr>
                <a:grpSpLocks/>
              </p:cNvGrpSpPr>
              <p:nvPr/>
            </p:nvGrpSpPr>
            <p:grpSpPr bwMode="auto">
              <a:xfrm rot="10800000">
                <a:off x="7797419" y="4841362"/>
                <a:ext cx="537736" cy="128950"/>
                <a:chOff x="6790414" y="564543"/>
                <a:chExt cx="1542553" cy="226032"/>
              </a:xfrm>
            </p:grpSpPr>
            <p:cxnSp>
              <p:nvCxnSpPr>
                <p:cNvPr id="118" name="直線コネクタ 117">
                  <a:extLst/>
                </p:cNvPr>
                <p:cNvCxnSpPr/>
                <p:nvPr/>
              </p:nvCxnSpPr>
              <p:spPr>
                <a:xfrm>
                  <a:off x="6792247" y="564113"/>
                  <a:ext cx="0"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p:cNvPr>
                <p:cNvCxnSpPr/>
                <p:nvPr/>
              </p:nvCxnSpPr>
              <p:spPr>
                <a:xfrm>
                  <a:off x="6801356" y="566897"/>
                  <a:ext cx="15302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p:cNvPr>
                <p:cNvCxnSpPr/>
                <p:nvPr/>
              </p:nvCxnSpPr>
              <p:spPr>
                <a:xfrm>
                  <a:off x="8331584" y="564113"/>
                  <a:ext cx="0"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99" name="グループ化 128"/>
              <p:cNvGrpSpPr>
                <a:grpSpLocks/>
              </p:cNvGrpSpPr>
              <p:nvPr/>
            </p:nvGrpSpPr>
            <p:grpSpPr bwMode="auto">
              <a:xfrm rot="10800000">
                <a:off x="7195546" y="5072229"/>
                <a:ext cx="597445" cy="105248"/>
                <a:chOff x="6790414" y="564543"/>
                <a:chExt cx="1542553" cy="226032"/>
              </a:xfrm>
            </p:grpSpPr>
            <p:cxnSp>
              <p:nvCxnSpPr>
                <p:cNvPr id="130" name="直線コネクタ 129">
                  <a:extLst/>
                </p:cNvPr>
                <p:cNvCxnSpPr/>
                <p:nvPr/>
              </p:nvCxnSpPr>
              <p:spPr>
                <a:xfrm>
                  <a:off x="6790032" y="565660"/>
                  <a:ext cx="0" cy="2250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a:extLst/>
                </p:cNvPr>
                <p:cNvCxnSpPr/>
                <p:nvPr/>
              </p:nvCxnSpPr>
              <p:spPr>
                <a:xfrm>
                  <a:off x="6798230" y="572479"/>
                  <a:ext cx="15330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p:cNvPr>
                <p:cNvCxnSpPr/>
                <p:nvPr/>
              </p:nvCxnSpPr>
              <p:spPr>
                <a:xfrm>
                  <a:off x="8331294" y="565660"/>
                  <a:ext cx="0" cy="2250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3" name="テキスト ボックス 132">
                <a:extLst/>
              </p:cNvPr>
              <p:cNvSpPr txBox="1"/>
              <p:nvPr/>
            </p:nvSpPr>
            <p:spPr>
              <a:xfrm>
                <a:off x="7596274" y="2234961"/>
                <a:ext cx="401667" cy="230216"/>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27701" name="グループ化 133"/>
              <p:cNvGrpSpPr>
                <a:grpSpLocks/>
              </p:cNvGrpSpPr>
              <p:nvPr/>
            </p:nvGrpSpPr>
            <p:grpSpPr bwMode="auto">
              <a:xfrm>
                <a:off x="6639861" y="2465631"/>
                <a:ext cx="1701229" cy="104506"/>
                <a:chOff x="6790414" y="564543"/>
                <a:chExt cx="1542553" cy="226032"/>
              </a:xfrm>
            </p:grpSpPr>
            <p:cxnSp>
              <p:nvCxnSpPr>
                <p:cNvPr id="135" name="直線コネクタ 134">
                  <a:extLst/>
                </p:cNvPr>
                <p:cNvCxnSpPr/>
                <p:nvPr/>
              </p:nvCxnSpPr>
              <p:spPr>
                <a:xfrm>
                  <a:off x="6791019" y="563561"/>
                  <a:ext cx="0" cy="2266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a:extLst/>
                </p:cNvPr>
                <p:cNvCxnSpPr/>
                <p:nvPr/>
              </p:nvCxnSpPr>
              <p:spPr>
                <a:xfrm>
                  <a:off x="6799656" y="570429"/>
                  <a:ext cx="15331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p:cNvPr>
                <p:cNvCxnSpPr/>
                <p:nvPr/>
              </p:nvCxnSpPr>
              <p:spPr>
                <a:xfrm>
                  <a:off x="8332765" y="563561"/>
                  <a:ext cx="0" cy="2266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702" name="グループ化 142"/>
              <p:cNvGrpSpPr>
                <a:grpSpLocks/>
              </p:cNvGrpSpPr>
              <p:nvPr/>
            </p:nvGrpSpPr>
            <p:grpSpPr bwMode="auto">
              <a:xfrm>
                <a:off x="7286526" y="2242259"/>
                <a:ext cx="1054564" cy="158230"/>
                <a:chOff x="6790414" y="564543"/>
                <a:chExt cx="1542553" cy="226032"/>
              </a:xfrm>
            </p:grpSpPr>
            <p:cxnSp>
              <p:nvCxnSpPr>
                <p:cNvPr id="144" name="直線コネクタ 143">
                  <a:extLst/>
                </p:cNvPr>
                <p:cNvCxnSpPr/>
                <p:nvPr/>
              </p:nvCxnSpPr>
              <p:spPr>
                <a:xfrm>
                  <a:off x="6790651" y="565459"/>
                  <a:ext cx="0" cy="2245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p:cNvPr>
                <p:cNvCxnSpPr/>
                <p:nvPr/>
              </p:nvCxnSpPr>
              <p:spPr>
                <a:xfrm>
                  <a:off x="6797619" y="572262"/>
                  <a:ext cx="15350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a:extLst/>
                </p:cNvPr>
                <p:cNvCxnSpPr/>
                <p:nvPr/>
              </p:nvCxnSpPr>
              <p:spPr>
                <a:xfrm>
                  <a:off x="8332641" y="565459"/>
                  <a:ext cx="0" cy="2245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4" name="テキスト ボックス 63">
                <a:extLst/>
              </p:cNvPr>
              <p:cNvSpPr txBox="1"/>
              <p:nvPr/>
            </p:nvSpPr>
            <p:spPr>
              <a:xfrm>
                <a:off x="7010443" y="2598543"/>
                <a:ext cx="546141"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27704" name="グループ化 150"/>
              <p:cNvGrpSpPr>
                <a:grpSpLocks/>
              </p:cNvGrpSpPr>
              <p:nvPr/>
            </p:nvGrpSpPr>
            <p:grpSpPr bwMode="auto">
              <a:xfrm>
                <a:off x="6648630" y="2600482"/>
                <a:ext cx="1144365" cy="104653"/>
                <a:chOff x="6790414" y="564543"/>
                <a:chExt cx="1542553" cy="226032"/>
              </a:xfrm>
            </p:grpSpPr>
            <p:cxnSp>
              <p:nvCxnSpPr>
                <p:cNvPr id="152" name="直線コネクタ 151">
                  <a:extLst/>
                </p:cNvPr>
                <p:cNvCxnSpPr/>
                <p:nvPr/>
              </p:nvCxnSpPr>
              <p:spPr>
                <a:xfrm>
                  <a:off x="6790193" y="563783"/>
                  <a:ext cx="0" cy="226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a:extLst/>
                </p:cNvPr>
                <p:cNvCxnSpPr/>
                <p:nvPr/>
              </p:nvCxnSpPr>
              <p:spPr>
                <a:xfrm>
                  <a:off x="6798753" y="570641"/>
                  <a:ext cx="15344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a:extLst/>
                </p:cNvPr>
                <p:cNvCxnSpPr/>
                <p:nvPr/>
              </p:nvCxnSpPr>
              <p:spPr>
                <a:xfrm>
                  <a:off x="8333161" y="563783"/>
                  <a:ext cx="0" cy="226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705" name="グループ化 154"/>
              <p:cNvGrpSpPr>
                <a:grpSpLocks/>
              </p:cNvGrpSpPr>
              <p:nvPr/>
            </p:nvGrpSpPr>
            <p:grpSpPr bwMode="auto">
              <a:xfrm>
                <a:off x="6639861" y="2757430"/>
                <a:ext cx="581347" cy="129536"/>
                <a:chOff x="6790414" y="564543"/>
                <a:chExt cx="1542553" cy="226032"/>
              </a:xfrm>
            </p:grpSpPr>
            <p:cxnSp>
              <p:nvCxnSpPr>
                <p:cNvPr id="156" name="直線コネクタ 155">
                  <a:extLst/>
                </p:cNvPr>
                <p:cNvCxnSpPr/>
                <p:nvPr/>
              </p:nvCxnSpPr>
              <p:spPr>
                <a:xfrm>
                  <a:off x="6792184" y="564337"/>
                  <a:ext cx="0" cy="227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a:extLst/>
                </p:cNvPr>
                <p:cNvCxnSpPr/>
                <p:nvPr/>
              </p:nvCxnSpPr>
              <p:spPr>
                <a:xfrm>
                  <a:off x="6800609" y="572647"/>
                  <a:ext cx="15333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p:cNvPr>
                <p:cNvCxnSpPr/>
                <p:nvPr/>
              </p:nvCxnSpPr>
              <p:spPr>
                <a:xfrm>
                  <a:off x="8333997" y="564337"/>
                  <a:ext cx="0" cy="227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1" name="テキスト ボックス 160">
                <a:extLst/>
              </p:cNvPr>
              <p:cNvSpPr txBox="1"/>
              <p:nvPr/>
            </p:nvSpPr>
            <p:spPr>
              <a:xfrm>
                <a:off x="7250174" y="4995960"/>
                <a:ext cx="546141"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62" name="テキスト ボックス 161">
                <a:extLst/>
              </p:cNvPr>
              <p:cNvSpPr txBox="1"/>
              <p:nvPr/>
            </p:nvSpPr>
            <p:spPr>
              <a:xfrm>
                <a:off x="7518481" y="5159492"/>
                <a:ext cx="546141"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63" name="テキスト ボックス 62">
                <a:extLst/>
              </p:cNvPr>
              <p:cNvSpPr txBox="1"/>
              <p:nvPr/>
            </p:nvSpPr>
            <p:spPr>
              <a:xfrm>
                <a:off x="7780438" y="4764156"/>
                <a:ext cx="546141" cy="2318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grpSp>
          <p:nvGrpSpPr>
            <p:cNvPr id="125" name="グループ化 124">
              <a:extLst>
                <a:ext uri="{FF2B5EF4-FFF2-40B4-BE49-F238E27FC236}">
                  <a16:creationId xmlns:a16="http://schemas.microsoft.com/office/drawing/2014/main" xmlns="" id="{6A65B323-2101-44B6-B38F-C2B8B430CF0A}"/>
                </a:ext>
              </a:extLst>
            </p:cNvPr>
            <p:cNvGrpSpPr/>
            <p:nvPr/>
          </p:nvGrpSpPr>
          <p:grpSpPr>
            <a:xfrm>
              <a:off x="5329868" y="5795805"/>
              <a:ext cx="3603993" cy="262015"/>
              <a:chOff x="4947818" y="486084"/>
              <a:chExt cx="2956994" cy="262015"/>
            </a:xfrm>
          </p:grpSpPr>
          <p:sp>
            <p:nvSpPr>
              <p:cNvPr id="126" name="テキスト ボックス 1">
                <a:extLst>
                  <a:ext uri="{FF2B5EF4-FFF2-40B4-BE49-F238E27FC236}">
                    <a16:creationId xmlns:a16="http://schemas.microsoft.com/office/drawing/2014/main" xmlns="" id="{9CA6503C-02EB-4991-9623-4A472DA2A61D}"/>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27" name="テキスト ボックス 1">
                <a:extLst>
                  <a:ext uri="{FF2B5EF4-FFF2-40B4-BE49-F238E27FC236}">
                    <a16:creationId xmlns:a16="http://schemas.microsoft.com/office/drawing/2014/main" xmlns="" id="{1A8B069B-AF0F-489B-AA59-F7714F0CE732}"/>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28" name="テキスト ボックス 1">
                <a:extLst>
                  <a:ext uri="{FF2B5EF4-FFF2-40B4-BE49-F238E27FC236}">
                    <a16:creationId xmlns:a16="http://schemas.microsoft.com/office/drawing/2014/main" xmlns="" id="{D53F8B48-1F79-4B11-A8F8-47922A1F980A}"/>
                  </a:ext>
                </a:extLst>
              </p:cNvPr>
              <p:cNvSpPr txBox="1">
                <a:spLocks noChangeArrowheads="1"/>
              </p:cNvSpPr>
              <p:nvPr/>
            </p:nvSpPr>
            <p:spPr bwMode="auto">
              <a:xfrm>
                <a:off x="7202718" y="501878"/>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29" name="テキスト ボックス 1">
                <a:extLst>
                  <a:ext uri="{FF2B5EF4-FFF2-40B4-BE49-F238E27FC236}">
                    <a16:creationId xmlns:a16="http://schemas.microsoft.com/office/drawing/2014/main" xmlns="" id="{BC81C692-B080-479A-B637-D273A1BC6272}"/>
                  </a:ext>
                </a:extLst>
              </p:cNvPr>
              <p:cNvSpPr txBox="1">
                <a:spLocks noChangeArrowheads="1"/>
              </p:cNvSpPr>
              <p:nvPr/>
            </p:nvSpPr>
            <p:spPr bwMode="auto">
              <a:xfrm>
                <a:off x="6338174" y="486084"/>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34" name="テキスト ボックス 1">
                <a:extLst>
                  <a:ext uri="{FF2B5EF4-FFF2-40B4-BE49-F238E27FC236}">
                    <a16:creationId xmlns:a16="http://schemas.microsoft.com/office/drawing/2014/main" xmlns="" id="{4FB7C27B-ACBD-487A-9F97-E9C97C37D1D6}"/>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38" name="テキスト ボックス 1">
                <a:extLst>
                  <a:ext uri="{FF2B5EF4-FFF2-40B4-BE49-F238E27FC236}">
                    <a16:creationId xmlns:a16="http://schemas.microsoft.com/office/drawing/2014/main" xmlns="" id="{EFA4BFE6-81D8-49BA-9766-8D47823820BA}"/>
                  </a:ext>
                </a:extLst>
              </p:cNvPr>
              <p:cNvSpPr txBox="1">
                <a:spLocks noChangeArrowheads="1"/>
              </p:cNvSpPr>
              <p:nvPr/>
            </p:nvSpPr>
            <p:spPr bwMode="auto">
              <a:xfrm>
                <a:off x="6763704" y="492592"/>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4" name="グループ化 3">
            <a:extLst>
              <a:ext uri="{FF2B5EF4-FFF2-40B4-BE49-F238E27FC236}">
                <a16:creationId xmlns:a16="http://schemas.microsoft.com/office/drawing/2014/main" xmlns="" id="{7160B3B6-C3E8-4E67-B492-D3AEE60A357D}"/>
              </a:ext>
            </a:extLst>
          </p:cNvPr>
          <p:cNvGrpSpPr/>
          <p:nvPr/>
        </p:nvGrpSpPr>
        <p:grpSpPr>
          <a:xfrm>
            <a:off x="269875" y="754063"/>
            <a:ext cx="4220990" cy="5310265"/>
            <a:chOff x="269875" y="754063"/>
            <a:chExt cx="4220990" cy="5310265"/>
          </a:xfrm>
        </p:grpSpPr>
        <p:grpSp>
          <p:nvGrpSpPr>
            <p:cNvPr id="2" name="グループ化 1">
              <a:extLst>
                <a:ext uri="{FF2B5EF4-FFF2-40B4-BE49-F238E27FC236}">
                  <a16:creationId xmlns:a16="http://schemas.microsoft.com/office/drawing/2014/main" xmlns="" id="{E0FBF4BA-4991-4511-A129-586D6F37B0E8}"/>
                </a:ext>
              </a:extLst>
            </p:cNvPr>
            <p:cNvGrpSpPr/>
            <p:nvPr/>
          </p:nvGrpSpPr>
          <p:grpSpPr>
            <a:xfrm>
              <a:off x="269875" y="754063"/>
              <a:ext cx="3944938" cy="5302250"/>
              <a:chOff x="269875" y="754063"/>
              <a:chExt cx="3944938" cy="5302250"/>
            </a:xfrm>
          </p:grpSpPr>
          <p:grpSp>
            <p:nvGrpSpPr>
              <p:cNvPr id="27672" name="グループ化 1"/>
              <p:cNvGrpSpPr>
                <a:grpSpLocks/>
              </p:cNvGrpSpPr>
              <p:nvPr/>
            </p:nvGrpSpPr>
            <p:grpSpPr bwMode="auto">
              <a:xfrm>
                <a:off x="269875" y="754063"/>
                <a:ext cx="3944938" cy="5302250"/>
                <a:chOff x="269544" y="753563"/>
                <a:chExt cx="3945647" cy="5302352"/>
              </a:xfrm>
            </p:grpSpPr>
            <p:graphicFrame>
              <p:nvGraphicFramePr>
                <p:cNvPr id="13" name="グラフ 12">
                  <a:extLst/>
                </p:cNvPr>
                <p:cNvGraphicFramePr>
                  <a:graphicFrameLocks/>
                </p:cNvGraphicFramePr>
                <p:nvPr>
                  <p:extLst>
                    <p:ext uri="{D42A27DB-BD31-4B8C-83A1-F6EECF244321}">
                      <p14:modId xmlns:p14="http://schemas.microsoft.com/office/powerpoint/2010/main" xmlns="" val="1834648082"/>
                    </p:ext>
                  </p:extLst>
                </p:nvPr>
              </p:nvGraphicFramePr>
              <p:xfrm>
                <a:off x="269544" y="753563"/>
                <a:ext cx="3945647" cy="5302352"/>
              </p:xfrm>
              <a:graphic>
                <a:graphicData uri="http://schemas.openxmlformats.org/drawingml/2006/chart">
                  <c:chart xmlns:c="http://schemas.openxmlformats.org/drawingml/2006/chart" xmlns:r="http://schemas.openxmlformats.org/officeDocument/2006/relationships" r:id="rId5"/>
                </a:graphicData>
              </a:graphic>
            </p:graphicFrame>
            <p:sp>
              <p:nvSpPr>
                <p:cNvPr id="27759" name="テキスト ボックス 14"/>
                <p:cNvSpPr txBox="1">
                  <a:spLocks noChangeArrowheads="1"/>
                </p:cNvSpPr>
                <p:nvPr/>
              </p:nvSpPr>
              <p:spPr bwMode="auto">
                <a:xfrm>
                  <a:off x="3315102" y="5329515"/>
                  <a:ext cx="897434" cy="246221"/>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grpSp>
              <p:nvGrpSpPr>
                <p:cNvPr id="27760" name="グループ化 44"/>
                <p:cNvGrpSpPr>
                  <a:grpSpLocks/>
                </p:cNvGrpSpPr>
                <p:nvPr/>
              </p:nvGrpSpPr>
              <p:grpSpPr bwMode="auto">
                <a:xfrm>
                  <a:off x="1048589" y="1550301"/>
                  <a:ext cx="1670757" cy="287968"/>
                  <a:chOff x="6790414" y="564543"/>
                  <a:chExt cx="1542553" cy="226032"/>
                </a:xfrm>
              </p:grpSpPr>
              <p:cxnSp>
                <p:nvCxnSpPr>
                  <p:cNvPr id="46" name="直線コネクタ 45">
                    <a:extLst/>
                  </p:cNvPr>
                  <p:cNvCxnSpPr/>
                  <p:nvPr/>
                </p:nvCxnSpPr>
                <p:spPr>
                  <a:xfrm>
                    <a:off x="6790929" y="564702"/>
                    <a:ext cx="0" cy="2255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p:cNvPr>
                  <p:cNvCxnSpPr/>
                  <p:nvPr/>
                </p:nvCxnSpPr>
                <p:spPr>
                  <a:xfrm>
                    <a:off x="6798259" y="572178"/>
                    <a:ext cx="15348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p:cNvPr>
                  <p:cNvCxnSpPr/>
                  <p:nvPr/>
                </p:nvCxnSpPr>
                <p:spPr>
                  <a:xfrm>
                    <a:off x="8333106" y="564702"/>
                    <a:ext cx="0" cy="2255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 name="テキスト ボックス 70">
                  <a:extLst/>
                </p:cNvPr>
                <p:cNvSpPr txBox="1"/>
                <p:nvPr/>
              </p:nvSpPr>
              <p:spPr>
                <a:xfrm>
                  <a:off x="1103132" y="1931511"/>
                  <a:ext cx="390595" cy="230191"/>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72" name="テキスト ボックス 71">
                  <a:extLst/>
                </p:cNvPr>
                <p:cNvSpPr txBox="1"/>
                <p:nvPr/>
              </p:nvSpPr>
              <p:spPr>
                <a:xfrm>
                  <a:off x="1696963" y="1567966"/>
                  <a:ext cx="393771" cy="231779"/>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27763" name="グループ化 88"/>
                <p:cNvGrpSpPr>
                  <a:grpSpLocks/>
                </p:cNvGrpSpPr>
                <p:nvPr/>
              </p:nvGrpSpPr>
              <p:grpSpPr bwMode="auto">
                <a:xfrm>
                  <a:off x="1048589" y="1927240"/>
                  <a:ext cx="573477" cy="197152"/>
                  <a:chOff x="6790414" y="564543"/>
                  <a:chExt cx="1542553" cy="226032"/>
                </a:xfrm>
              </p:grpSpPr>
              <p:cxnSp>
                <p:nvCxnSpPr>
                  <p:cNvPr id="90" name="直線コネクタ 89">
                    <a:extLst/>
                  </p:cNvPr>
                  <p:cNvCxnSpPr/>
                  <p:nvPr/>
                </p:nvCxnSpPr>
                <p:spPr>
                  <a:xfrm>
                    <a:off x="6791915" y="563979"/>
                    <a:ext cx="0" cy="2256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p:cNvPr>
                  <p:cNvCxnSpPr/>
                  <p:nvPr/>
                </p:nvCxnSpPr>
                <p:spPr>
                  <a:xfrm>
                    <a:off x="6800457" y="571259"/>
                    <a:ext cx="15332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p:cNvPr>
                  <p:cNvCxnSpPr/>
                  <p:nvPr/>
                </p:nvCxnSpPr>
                <p:spPr>
                  <a:xfrm>
                    <a:off x="8333696" y="563979"/>
                    <a:ext cx="0" cy="2256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01" name="テキスト ボックス 18">
                <a:extLst>
                  <a:ext uri="{FF2B5EF4-FFF2-40B4-BE49-F238E27FC236}">
                    <a16:creationId xmlns:a16="http://schemas.microsoft.com/office/drawing/2014/main" xmlns="" id="{2C45C2FC-7136-4123-A2D8-EF28845AFADF}"/>
                  </a:ext>
                </a:extLst>
              </p:cNvPr>
              <p:cNvSpPr txBox="1">
                <a:spLocks noChangeArrowheads="1"/>
              </p:cNvSpPr>
              <p:nvPr/>
            </p:nvSpPr>
            <p:spPr bwMode="auto">
              <a:xfrm>
                <a:off x="534167" y="1112045"/>
                <a:ext cx="635000" cy="246062"/>
              </a:xfrm>
              <a:prstGeom prst="rect">
                <a:avLst/>
              </a:prstGeom>
              <a:noFill/>
              <a:ln w="9525">
                <a:noFill/>
                <a:miter lim="800000"/>
                <a:headEnd/>
                <a:tailEnd/>
              </a:ln>
            </p:spPr>
            <p:txBody>
              <a:bodyPr>
                <a:spAutoFit/>
              </a:bodyPr>
              <a:lstStyle/>
              <a:p>
                <a:r>
                  <a:rPr lang="en-US" altLang="ja-JP" sz="1000" b="1" dirty="0"/>
                  <a:t>(%)</a:t>
                </a:r>
                <a:endParaRPr lang="ja-JP" altLang="en-US" sz="1000" b="1" dirty="0"/>
              </a:p>
            </p:txBody>
          </p:sp>
        </p:grpSp>
        <p:grpSp>
          <p:nvGrpSpPr>
            <p:cNvPr id="139" name="グループ化 138">
              <a:extLst>
                <a:ext uri="{FF2B5EF4-FFF2-40B4-BE49-F238E27FC236}">
                  <a16:creationId xmlns:a16="http://schemas.microsoft.com/office/drawing/2014/main" xmlns="" id="{E4664013-2BCF-4F7B-B9EE-ABA5266498F7}"/>
                </a:ext>
              </a:extLst>
            </p:cNvPr>
            <p:cNvGrpSpPr/>
            <p:nvPr/>
          </p:nvGrpSpPr>
          <p:grpSpPr>
            <a:xfrm>
              <a:off x="886872" y="5802313"/>
              <a:ext cx="3603993" cy="262015"/>
              <a:chOff x="4947818" y="486084"/>
              <a:chExt cx="2956994" cy="262015"/>
            </a:xfrm>
          </p:grpSpPr>
          <p:sp>
            <p:nvSpPr>
              <p:cNvPr id="140" name="テキスト ボックス 1">
                <a:extLst>
                  <a:ext uri="{FF2B5EF4-FFF2-40B4-BE49-F238E27FC236}">
                    <a16:creationId xmlns:a16="http://schemas.microsoft.com/office/drawing/2014/main" xmlns="" id="{95791147-2E8B-4835-9E86-147D22C838BF}"/>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41" name="テキスト ボックス 1">
                <a:extLst>
                  <a:ext uri="{FF2B5EF4-FFF2-40B4-BE49-F238E27FC236}">
                    <a16:creationId xmlns:a16="http://schemas.microsoft.com/office/drawing/2014/main" xmlns="" id="{05C51C19-34CC-4FF1-B580-411418296645}"/>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42" name="テキスト ボックス 1">
                <a:extLst>
                  <a:ext uri="{FF2B5EF4-FFF2-40B4-BE49-F238E27FC236}">
                    <a16:creationId xmlns:a16="http://schemas.microsoft.com/office/drawing/2014/main" xmlns="" id="{F3BD8E5F-1C18-4EC8-B534-20089B8A2C49}"/>
                  </a:ext>
                </a:extLst>
              </p:cNvPr>
              <p:cNvSpPr txBox="1">
                <a:spLocks noChangeArrowheads="1"/>
              </p:cNvSpPr>
              <p:nvPr/>
            </p:nvSpPr>
            <p:spPr bwMode="auto">
              <a:xfrm>
                <a:off x="7202718" y="501878"/>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48" name="テキスト ボックス 1">
                <a:extLst>
                  <a:ext uri="{FF2B5EF4-FFF2-40B4-BE49-F238E27FC236}">
                    <a16:creationId xmlns:a16="http://schemas.microsoft.com/office/drawing/2014/main" xmlns="" id="{0E1071A2-E065-453F-9F64-3AF7AB9CB84B}"/>
                  </a:ext>
                </a:extLst>
              </p:cNvPr>
              <p:cNvSpPr txBox="1">
                <a:spLocks noChangeArrowheads="1"/>
              </p:cNvSpPr>
              <p:nvPr/>
            </p:nvSpPr>
            <p:spPr bwMode="auto">
              <a:xfrm>
                <a:off x="6338174" y="486084"/>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49" name="テキスト ボックス 1">
                <a:extLst>
                  <a:ext uri="{FF2B5EF4-FFF2-40B4-BE49-F238E27FC236}">
                    <a16:creationId xmlns:a16="http://schemas.microsoft.com/office/drawing/2014/main" xmlns="" id="{367DF731-837B-4124-8878-EB9465D3CEC9}"/>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50" name="テキスト ボックス 1">
                <a:extLst>
                  <a:ext uri="{FF2B5EF4-FFF2-40B4-BE49-F238E27FC236}">
                    <a16:creationId xmlns:a16="http://schemas.microsoft.com/office/drawing/2014/main" xmlns="" id="{A281AD2A-078C-4DA7-9F8D-3319C3ED636F}"/>
                  </a:ext>
                </a:extLst>
              </p:cNvPr>
              <p:cNvSpPr txBox="1">
                <a:spLocks noChangeArrowheads="1"/>
              </p:cNvSpPr>
              <p:nvPr/>
            </p:nvSpPr>
            <p:spPr bwMode="auto">
              <a:xfrm>
                <a:off x="6763704" y="492592"/>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118"/>
    </mc:Choice>
    <mc:Fallback>
      <p:transition spd="slow" advTm="11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11"/>
          <p:cNvGrpSpPr>
            <a:grpSpLocks/>
          </p:cNvGrpSpPr>
          <p:nvPr/>
        </p:nvGrpSpPr>
        <p:grpSpPr bwMode="auto">
          <a:xfrm>
            <a:off x="0" y="6264275"/>
            <a:ext cx="9144000" cy="593725"/>
            <a:chOff x="0" y="3946"/>
            <a:chExt cx="5760" cy="374"/>
          </a:xfrm>
        </p:grpSpPr>
        <p:grpSp>
          <p:nvGrpSpPr>
            <p:cNvPr id="28837" name="Group 12"/>
            <p:cNvGrpSpPr>
              <a:grpSpLocks/>
            </p:cNvGrpSpPr>
            <p:nvPr/>
          </p:nvGrpSpPr>
          <p:grpSpPr bwMode="auto">
            <a:xfrm>
              <a:off x="0" y="4170"/>
              <a:ext cx="5760" cy="150"/>
              <a:chOff x="0" y="4170"/>
              <a:chExt cx="5760" cy="150"/>
            </a:xfrm>
          </p:grpSpPr>
          <p:sp>
            <p:nvSpPr>
              <p:cNvPr id="28839"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8840"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8838"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28674" name="Group 16"/>
          <p:cNvGrpSpPr>
            <a:grpSpLocks/>
          </p:cNvGrpSpPr>
          <p:nvPr/>
        </p:nvGrpSpPr>
        <p:grpSpPr bwMode="auto">
          <a:xfrm rot="10800000">
            <a:off x="0" y="0"/>
            <a:ext cx="9144000" cy="238125"/>
            <a:chOff x="0" y="4170"/>
            <a:chExt cx="5760" cy="150"/>
          </a:xfrm>
        </p:grpSpPr>
        <p:sp>
          <p:nvSpPr>
            <p:cNvPr id="28835"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8836"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28694" name="タイトル 1"/>
          <p:cNvSpPr txBox="1">
            <a:spLocks/>
          </p:cNvSpPr>
          <p:nvPr/>
        </p:nvSpPr>
        <p:spPr bwMode="auto">
          <a:xfrm>
            <a:off x="420688" y="252413"/>
            <a:ext cx="2144712" cy="542925"/>
          </a:xfrm>
          <a:prstGeom prst="rect">
            <a:avLst/>
          </a:prstGeom>
          <a:noFill/>
          <a:ln w="9525">
            <a:noFill/>
            <a:miter lim="800000"/>
            <a:headEnd/>
            <a:tailEnd/>
          </a:ln>
        </p:spPr>
        <p:txBody>
          <a:bodyPr anchor="b"/>
          <a:lstStyle/>
          <a:p>
            <a:pPr defTabSz="914400">
              <a:lnSpc>
                <a:spcPct val="90000"/>
              </a:lnSpc>
            </a:pPr>
            <a:r>
              <a:rPr lang="ja-JP" altLang="en-US" sz="3200" b="1">
                <a:solidFill>
                  <a:srgbClr val="002060"/>
                </a:solidFill>
                <a:latin typeface="Century" pitchFamily="18" charset="0"/>
                <a:ea typeface="HGP明朝B" pitchFamily="18" charset="-128"/>
              </a:rPr>
              <a:t>貧血状態</a:t>
            </a:r>
          </a:p>
        </p:txBody>
      </p:sp>
      <p:grpSp>
        <p:nvGrpSpPr>
          <p:cNvPr id="174" name="グループ化 11">
            <a:extLst>
              <a:ext uri="{FF2B5EF4-FFF2-40B4-BE49-F238E27FC236}">
                <a16:creationId xmlns:a16="http://schemas.microsoft.com/office/drawing/2014/main" xmlns="" id="{03EB83E4-06B6-47E5-974F-F90BE2C3322F}"/>
              </a:ext>
            </a:extLst>
          </p:cNvPr>
          <p:cNvGrpSpPr>
            <a:grpSpLocks/>
          </p:cNvGrpSpPr>
          <p:nvPr/>
        </p:nvGrpSpPr>
        <p:grpSpPr bwMode="auto">
          <a:xfrm>
            <a:off x="2924175" y="6120363"/>
            <a:ext cx="3630226" cy="287556"/>
            <a:chOff x="2648427" y="6199623"/>
            <a:chExt cx="3630108" cy="287924"/>
          </a:xfrm>
        </p:grpSpPr>
        <p:sp>
          <p:nvSpPr>
            <p:cNvPr id="178" name="正方形/長方形 1">
              <a:extLst>
                <a:ext uri="{FF2B5EF4-FFF2-40B4-BE49-F238E27FC236}">
                  <a16:creationId xmlns:a16="http://schemas.microsoft.com/office/drawing/2014/main" xmlns="" id="{3EF88063-705E-4395-BACC-7CD3AD7470A0}"/>
                </a:ext>
              </a:extLst>
            </p:cNvPr>
            <p:cNvSpPr>
              <a:spLocks noChangeArrowheads="1"/>
            </p:cNvSpPr>
            <p:nvPr/>
          </p:nvSpPr>
          <p:spPr bwMode="auto">
            <a:xfrm>
              <a:off x="2648427" y="6210193"/>
              <a:ext cx="905987" cy="277354"/>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p&lt;0.05</a:t>
              </a:r>
              <a:r>
                <a:rPr lang="ja-JP" altLang="en-US" sz="1200" b="1" baseline="30000" dirty="0">
                  <a:solidFill>
                    <a:srgbClr val="FF0000"/>
                  </a:solidFill>
                  <a:latin typeface="+mn-ea"/>
                  <a:ea typeface="+mn-ea"/>
                </a:rPr>
                <a:t>＊１</a:t>
              </a:r>
              <a:endParaRPr lang="ja-JP" altLang="en-US" sz="1200" baseline="30000" dirty="0">
                <a:solidFill>
                  <a:srgbClr val="FF0000"/>
                </a:solidFill>
                <a:latin typeface="+mn-ea"/>
                <a:ea typeface="+mn-ea"/>
              </a:endParaRPr>
            </a:p>
          </p:txBody>
        </p:sp>
        <p:sp>
          <p:nvSpPr>
            <p:cNvPr id="182" name="正方形/長方形 1">
              <a:extLst>
                <a:ext uri="{FF2B5EF4-FFF2-40B4-BE49-F238E27FC236}">
                  <a16:creationId xmlns:a16="http://schemas.microsoft.com/office/drawing/2014/main" xmlns="" id="{74345DA5-7B34-49E0-B1B3-E580AE813BB5}"/>
                </a:ext>
              </a:extLst>
            </p:cNvPr>
            <p:cNvSpPr>
              <a:spLocks noChangeArrowheads="1"/>
            </p:cNvSpPr>
            <p:nvPr/>
          </p:nvSpPr>
          <p:spPr bwMode="auto">
            <a:xfrm>
              <a:off x="3540573" y="6210193"/>
              <a:ext cx="862709"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p&lt;0.01</a:t>
              </a:r>
              <a:r>
                <a:rPr lang="ja-JP" altLang="en-US" sz="1200" b="1" baseline="30000" dirty="0">
                  <a:solidFill>
                    <a:srgbClr val="FF0000"/>
                  </a:solidFill>
                  <a:latin typeface="+mn-ea"/>
                  <a:ea typeface="+mn-ea"/>
                </a:rPr>
                <a:t>＊</a:t>
              </a:r>
              <a:r>
                <a:rPr lang="en-US" altLang="ja-JP" sz="1200" b="1" baseline="30000" dirty="0">
                  <a:solidFill>
                    <a:srgbClr val="FF0000"/>
                  </a:solidFill>
                  <a:latin typeface="+mn-ea"/>
                  <a:ea typeface="+mn-ea"/>
                </a:rPr>
                <a:t>2</a:t>
              </a:r>
              <a:endParaRPr lang="ja-JP" altLang="en-US" sz="1200" baseline="30000" dirty="0">
                <a:solidFill>
                  <a:srgbClr val="FF0000"/>
                </a:solidFill>
                <a:latin typeface="+mn-ea"/>
                <a:ea typeface="+mn-ea"/>
              </a:endParaRPr>
            </a:p>
          </p:txBody>
        </p:sp>
        <p:sp>
          <p:nvSpPr>
            <p:cNvPr id="183" name="正方形/長方形 1">
              <a:extLst>
                <a:ext uri="{FF2B5EF4-FFF2-40B4-BE49-F238E27FC236}">
                  <a16:creationId xmlns:a16="http://schemas.microsoft.com/office/drawing/2014/main" xmlns="" id="{24B9720D-A96A-41EE-8AB7-3E86184D517B}"/>
                </a:ext>
              </a:extLst>
            </p:cNvPr>
            <p:cNvSpPr>
              <a:spLocks noChangeArrowheads="1"/>
            </p:cNvSpPr>
            <p:nvPr/>
          </p:nvSpPr>
          <p:spPr bwMode="auto">
            <a:xfrm>
              <a:off x="5284384" y="619962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p&lt;0.001</a:t>
              </a:r>
              <a:r>
                <a:rPr lang="ja-JP" altLang="en-US" sz="1200" b="1" baseline="30000" dirty="0">
                  <a:solidFill>
                    <a:srgbClr val="FF0000"/>
                  </a:solidFill>
                  <a:latin typeface="+mn-ea"/>
                  <a:ea typeface="+mn-ea"/>
                </a:rPr>
                <a:t>＊４</a:t>
              </a:r>
              <a:endParaRPr lang="ja-JP" altLang="en-US" sz="1200" baseline="30000" dirty="0">
                <a:solidFill>
                  <a:srgbClr val="FF0000"/>
                </a:solidFill>
                <a:latin typeface="+mn-ea"/>
                <a:ea typeface="+mn-ea"/>
              </a:endParaRPr>
            </a:p>
          </p:txBody>
        </p:sp>
        <p:sp>
          <p:nvSpPr>
            <p:cNvPr id="184" name="正方形/長方形 1">
              <a:extLst>
                <a:ext uri="{FF2B5EF4-FFF2-40B4-BE49-F238E27FC236}">
                  <a16:creationId xmlns:a16="http://schemas.microsoft.com/office/drawing/2014/main" xmlns="" id="{5FAB686B-8F47-4BB8-A6EF-218D31FDF253}"/>
                </a:ext>
              </a:extLst>
            </p:cNvPr>
            <p:cNvSpPr>
              <a:spLocks noChangeArrowheads="1"/>
            </p:cNvSpPr>
            <p:nvPr/>
          </p:nvSpPr>
          <p:spPr bwMode="auto">
            <a:xfrm>
              <a:off x="4312073" y="621019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p&lt;0.005</a:t>
              </a:r>
              <a:r>
                <a:rPr lang="ja-JP" altLang="en-US" sz="1200" b="1" baseline="30000" dirty="0">
                  <a:solidFill>
                    <a:srgbClr val="FF0000"/>
                  </a:solidFill>
                  <a:latin typeface="+mn-ea"/>
                  <a:ea typeface="+mn-ea"/>
                </a:rPr>
                <a:t>＊３</a:t>
              </a:r>
              <a:endParaRPr lang="ja-JP" altLang="en-US" sz="1200" baseline="30000" dirty="0">
                <a:solidFill>
                  <a:srgbClr val="FF0000"/>
                </a:solidFill>
                <a:latin typeface="+mn-ea"/>
                <a:ea typeface="+mn-ea"/>
              </a:endParaRPr>
            </a:p>
          </p:txBody>
        </p:sp>
      </p:grpSp>
      <p:grpSp>
        <p:nvGrpSpPr>
          <p:cNvPr id="3" name="グループ化 2">
            <a:extLst>
              <a:ext uri="{FF2B5EF4-FFF2-40B4-BE49-F238E27FC236}">
                <a16:creationId xmlns:a16="http://schemas.microsoft.com/office/drawing/2014/main" xmlns="" id="{8A6ECC7A-5823-4702-84E8-25462FD64B32}"/>
              </a:ext>
            </a:extLst>
          </p:cNvPr>
          <p:cNvGrpSpPr/>
          <p:nvPr/>
        </p:nvGrpSpPr>
        <p:grpSpPr>
          <a:xfrm>
            <a:off x="379413" y="815975"/>
            <a:ext cx="4149725" cy="5492750"/>
            <a:chOff x="379413" y="815975"/>
            <a:chExt cx="4149725" cy="5492750"/>
          </a:xfrm>
        </p:grpSpPr>
        <p:grpSp>
          <p:nvGrpSpPr>
            <p:cNvPr id="28701" name="グループ化 1"/>
            <p:cNvGrpSpPr>
              <a:grpSpLocks/>
            </p:cNvGrpSpPr>
            <p:nvPr/>
          </p:nvGrpSpPr>
          <p:grpSpPr bwMode="auto">
            <a:xfrm>
              <a:off x="379413" y="815975"/>
              <a:ext cx="4149725" cy="5492750"/>
              <a:chOff x="379238" y="815501"/>
              <a:chExt cx="4149657" cy="5493102"/>
            </a:xfrm>
          </p:grpSpPr>
          <p:graphicFrame>
            <p:nvGraphicFramePr>
              <p:cNvPr id="13" name="グラフ 12">
                <a:extLst/>
              </p:cNvPr>
              <p:cNvGraphicFramePr>
                <a:graphicFrameLocks/>
              </p:cNvGraphicFramePr>
              <p:nvPr/>
            </p:nvGraphicFramePr>
            <p:xfrm>
              <a:off x="379238" y="815501"/>
              <a:ext cx="4149657" cy="5493102"/>
            </p:xfrm>
            <a:graphic>
              <a:graphicData uri="http://schemas.openxmlformats.org/drawingml/2006/chart">
                <c:chart xmlns:c="http://schemas.openxmlformats.org/drawingml/2006/chart" xmlns:r="http://schemas.openxmlformats.org/officeDocument/2006/relationships" r:id="rId4"/>
              </a:graphicData>
            </a:graphic>
          </p:graphicFrame>
          <p:grpSp>
            <p:nvGrpSpPr>
              <p:cNvPr id="28767" name="グループ化 40"/>
              <p:cNvGrpSpPr>
                <a:grpSpLocks/>
              </p:cNvGrpSpPr>
              <p:nvPr/>
            </p:nvGrpSpPr>
            <p:grpSpPr bwMode="auto">
              <a:xfrm>
                <a:off x="3371524" y="2562747"/>
                <a:ext cx="633968" cy="129997"/>
                <a:chOff x="6790414" y="564543"/>
                <a:chExt cx="1542553" cy="226032"/>
              </a:xfrm>
            </p:grpSpPr>
            <p:cxnSp>
              <p:nvCxnSpPr>
                <p:cNvPr id="42" name="直線コネクタ 41">
                  <a:extLst/>
                </p:cNvPr>
                <p:cNvCxnSpPr/>
                <p:nvPr/>
              </p:nvCxnSpPr>
              <p:spPr>
                <a:xfrm>
                  <a:off x="6790662" y="565767"/>
                  <a:ext cx="0" cy="223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p:cNvPr>
                <p:cNvCxnSpPr/>
                <p:nvPr/>
              </p:nvCxnSpPr>
              <p:spPr>
                <a:xfrm>
                  <a:off x="6798387" y="574048"/>
                  <a:ext cx="153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p:cNvPr>
                <p:cNvCxnSpPr/>
                <p:nvPr/>
              </p:nvCxnSpPr>
              <p:spPr>
                <a:xfrm>
                  <a:off x="8331840" y="565767"/>
                  <a:ext cx="0" cy="223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68" name="グループ化 44"/>
              <p:cNvGrpSpPr>
                <a:grpSpLocks/>
              </p:cNvGrpSpPr>
              <p:nvPr/>
            </p:nvGrpSpPr>
            <p:grpSpPr bwMode="auto">
              <a:xfrm>
                <a:off x="2273231" y="2403445"/>
                <a:ext cx="529451" cy="122663"/>
                <a:chOff x="6790414" y="564543"/>
                <a:chExt cx="1542553" cy="226032"/>
              </a:xfrm>
            </p:grpSpPr>
            <p:cxnSp>
              <p:nvCxnSpPr>
                <p:cNvPr id="46" name="直線コネクタ 45">
                  <a:extLst/>
                </p:cNvPr>
                <p:cNvCxnSpPr/>
                <p:nvPr/>
              </p:nvCxnSpPr>
              <p:spPr>
                <a:xfrm>
                  <a:off x="6790015" y="563913"/>
                  <a:ext cx="0" cy="225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p:cNvPr>
                <p:cNvCxnSpPr/>
                <p:nvPr/>
              </p:nvCxnSpPr>
              <p:spPr>
                <a:xfrm>
                  <a:off x="6799265" y="572690"/>
                  <a:ext cx="15355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p:cNvPr>
                <p:cNvCxnSpPr/>
                <p:nvPr/>
              </p:nvCxnSpPr>
              <p:spPr>
                <a:xfrm>
                  <a:off x="8334797" y="563913"/>
                  <a:ext cx="0" cy="225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7" name="テキスト ボックス 66">
                <a:extLst/>
              </p:cNvPr>
              <p:cNvSpPr txBox="1"/>
              <p:nvPr/>
            </p:nvSpPr>
            <p:spPr>
              <a:xfrm>
                <a:off x="2036561" y="1990326"/>
                <a:ext cx="546091" cy="2302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8" name="テキスト ボックス 67">
                <a:extLst/>
              </p:cNvPr>
              <p:cNvSpPr txBox="1"/>
              <p:nvPr/>
            </p:nvSpPr>
            <p:spPr>
              <a:xfrm>
                <a:off x="1628580" y="1617240"/>
                <a:ext cx="546091" cy="231790"/>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28771" name="テキスト ボックス 68"/>
              <p:cNvSpPr txBox="1">
                <a:spLocks noChangeArrowheads="1"/>
              </p:cNvSpPr>
              <p:nvPr/>
            </p:nvSpPr>
            <p:spPr bwMode="auto">
              <a:xfrm>
                <a:off x="574727" y="992523"/>
                <a:ext cx="567267" cy="246221"/>
              </a:xfrm>
              <a:prstGeom prst="rect">
                <a:avLst/>
              </a:prstGeom>
              <a:noFill/>
              <a:ln w="9525">
                <a:noFill/>
                <a:miter lim="800000"/>
                <a:headEnd/>
                <a:tailEnd/>
              </a:ln>
            </p:spPr>
            <p:txBody>
              <a:bodyPr>
                <a:spAutoFit/>
              </a:bodyPr>
              <a:lstStyle/>
              <a:p>
                <a:r>
                  <a:rPr lang="en-US" altLang="ja-JP" sz="1000" b="1"/>
                  <a:t>(g/dl)</a:t>
                </a:r>
                <a:endParaRPr lang="ja-JP" altLang="en-US" sz="1000" b="1"/>
              </a:p>
            </p:txBody>
          </p:sp>
          <p:grpSp>
            <p:nvGrpSpPr>
              <p:cNvPr id="28772" name="グループ化 84"/>
              <p:cNvGrpSpPr>
                <a:grpSpLocks/>
              </p:cNvGrpSpPr>
              <p:nvPr/>
            </p:nvGrpSpPr>
            <p:grpSpPr bwMode="auto">
              <a:xfrm>
                <a:off x="1116686" y="1415767"/>
                <a:ext cx="2870390" cy="134250"/>
                <a:chOff x="6790414" y="564543"/>
                <a:chExt cx="1542553" cy="226032"/>
              </a:xfrm>
            </p:grpSpPr>
            <p:cxnSp>
              <p:nvCxnSpPr>
                <p:cNvPr id="86" name="直線コネクタ 85">
                  <a:extLst/>
                </p:cNvPr>
                <p:cNvCxnSpPr/>
                <p:nvPr/>
              </p:nvCxnSpPr>
              <p:spPr>
                <a:xfrm>
                  <a:off x="6790805" y="564285"/>
                  <a:ext cx="0" cy="2272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p:cNvPr>
                <p:cNvCxnSpPr/>
                <p:nvPr/>
              </p:nvCxnSpPr>
              <p:spPr>
                <a:xfrm>
                  <a:off x="6798483" y="572305"/>
                  <a:ext cx="15347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p:cNvPr>
                <p:cNvCxnSpPr/>
                <p:nvPr/>
              </p:nvCxnSpPr>
              <p:spPr>
                <a:xfrm>
                  <a:off x="8333230" y="564285"/>
                  <a:ext cx="0" cy="2272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73" name="グループ化 96"/>
              <p:cNvGrpSpPr>
                <a:grpSpLocks/>
              </p:cNvGrpSpPr>
              <p:nvPr/>
            </p:nvGrpSpPr>
            <p:grpSpPr bwMode="auto">
              <a:xfrm>
                <a:off x="2273231" y="2206820"/>
                <a:ext cx="1713845" cy="130324"/>
                <a:chOff x="6790414" y="564543"/>
                <a:chExt cx="1542553" cy="226032"/>
              </a:xfrm>
            </p:grpSpPr>
            <p:cxnSp>
              <p:nvCxnSpPr>
                <p:cNvPr id="98" name="直線コネクタ 97">
                  <a:extLst/>
                </p:cNvPr>
                <p:cNvCxnSpPr/>
                <p:nvPr/>
              </p:nvCxnSpPr>
              <p:spPr>
                <a:xfrm>
                  <a:off x="6790291" y="563537"/>
                  <a:ext cx="0" cy="225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p:cNvPr>
                <p:cNvCxnSpPr/>
                <p:nvPr/>
              </p:nvCxnSpPr>
              <p:spPr>
                <a:xfrm>
                  <a:off x="6798864" y="571798"/>
                  <a:ext cx="15345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p:cNvPr>
                <p:cNvCxnSpPr/>
                <p:nvPr/>
              </p:nvCxnSpPr>
              <p:spPr>
                <a:xfrm>
                  <a:off x="8333408" y="563537"/>
                  <a:ext cx="0" cy="225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74" name="グループ化 100"/>
              <p:cNvGrpSpPr>
                <a:grpSpLocks/>
              </p:cNvGrpSpPr>
              <p:nvPr/>
            </p:nvGrpSpPr>
            <p:grpSpPr bwMode="auto">
              <a:xfrm>
                <a:off x="1707970" y="1995727"/>
                <a:ext cx="1087087" cy="149736"/>
                <a:chOff x="6790414" y="564543"/>
                <a:chExt cx="1542553" cy="226032"/>
              </a:xfrm>
            </p:grpSpPr>
            <p:cxnSp>
              <p:nvCxnSpPr>
                <p:cNvPr id="102" name="直線コネクタ 101">
                  <a:extLst/>
                </p:cNvPr>
                <p:cNvCxnSpPr/>
                <p:nvPr/>
              </p:nvCxnSpPr>
              <p:spPr>
                <a:xfrm>
                  <a:off x="6790390" y="563581"/>
                  <a:ext cx="0" cy="227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p:cNvPr>
                <p:cNvCxnSpPr/>
                <p:nvPr/>
              </p:nvCxnSpPr>
              <p:spPr>
                <a:xfrm>
                  <a:off x="6799400" y="570770"/>
                  <a:ext cx="15340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p:cNvPr>
                <p:cNvCxnSpPr/>
                <p:nvPr/>
              </p:nvCxnSpPr>
              <p:spPr>
                <a:xfrm>
                  <a:off x="8333415" y="563581"/>
                  <a:ext cx="0" cy="227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75" name="グループ化 104"/>
              <p:cNvGrpSpPr>
                <a:grpSpLocks/>
              </p:cNvGrpSpPr>
              <p:nvPr/>
            </p:nvGrpSpPr>
            <p:grpSpPr bwMode="auto">
              <a:xfrm>
                <a:off x="1699324" y="1836630"/>
                <a:ext cx="2287752" cy="107285"/>
                <a:chOff x="6790414" y="564543"/>
                <a:chExt cx="1542553" cy="226032"/>
              </a:xfrm>
            </p:grpSpPr>
            <p:cxnSp>
              <p:nvCxnSpPr>
                <p:cNvPr id="106" name="直線コネクタ 105">
                  <a:extLst/>
                </p:cNvPr>
                <p:cNvCxnSpPr/>
                <p:nvPr/>
              </p:nvCxnSpPr>
              <p:spPr>
                <a:xfrm>
                  <a:off x="6790881" y="563909"/>
                  <a:ext cx="0" cy="227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p:cNvPr>
                <p:cNvCxnSpPr/>
                <p:nvPr/>
              </p:nvCxnSpPr>
              <p:spPr>
                <a:xfrm>
                  <a:off x="6798373" y="570598"/>
                  <a:ext cx="15349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p:cNvPr>
                <p:cNvCxnSpPr/>
                <p:nvPr/>
              </p:nvCxnSpPr>
              <p:spPr>
                <a:xfrm>
                  <a:off x="8333297" y="563909"/>
                  <a:ext cx="0" cy="227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5" name="テキスト ボックス 114">
                <a:extLst/>
              </p:cNvPr>
              <p:cNvSpPr txBox="1"/>
              <p:nvPr/>
            </p:nvSpPr>
            <p:spPr>
              <a:xfrm>
                <a:off x="2506453" y="1828391"/>
                <a:ext cx="546091" cy="2302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122" name="テキスト ボックス 121">
                <a:extLst/>
              </p:cNvPr>
              <p:cNvSpPr txBox="1"/>
              <p:nvPr/>
            </p:nvSpPr>
            <p:spPr>
              <a:xfrm>
                <a:off x="2233408" y="1434666"/>
                <a:ext cx="546091" cy="230203"/>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28778" name="グループ化 122"/>
              <p:cNvGrpSpPr>
                <a:grpSpLocks/>
              </p:cNvGrpSpPr>
              <p:nvPr/>
            </p:nvGrpSpPr>
            <p:grpSpPr bwMode="auto">
              <a:xfrm>
                <a:off x="1118746" y="1618747"/>
                <a:ext cx="1634277" cy="141022"/>
                <a:chOff x="6790414" y="564543"/>
                <a:chExt cx="1542553" cy="226032"/>
              </a:xfrm>
            </p:grpSpPr>
            <p:cxnSp>
              <p:nvCxnSpPr>
                <p:cNvPr id="124" name="直線コネクタ 123">
                  <a:extLst/>
                </p:cNvPr>
                <p:cNvCxnSpPr/>
                <p:nvPr/>
              </p:nvCxnSpPr>
              <p:spPr>
                <a:xfrm>
                  <a:off x="6790655" y="564671"/>
                  <a:ext cx="0" cy="2264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p:cNvPr>
                <p:cNvCxnSpPr/>
                <p:nvPr/>
              </p:nvCxnSpPr>
              <p:spPr>
                <a:xfrm>
                  <a:off x="6798146" y="572306"/>
                  <a:ext cx="15343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p:cNvPr>
                <p:cNvCxnSpPr/>
                <p:nvPr/>
              </p:nvCxnSpPr>
              <p:spPr>
                <a:xfrm>
                  <a:off x="8332484" y="564671"/>
                  <a:ext cx="0" cy="2264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7" name="テキスト ボックス 126">
                <a:extLst/>
              </p:cNvPr>
              <p:cNvSpPr txBox="1"/>
              <p:nvPr/>
            </p:nvSpPr>
            <p:spPr>
              <a:xfrm>
                <a:off x="2803310" y="2195127"/>
                <a:ext cx="546091" cy="231790"/>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129" name="テキスト ボックス 128">
                <a:extLst/>
              </p:cNvPr>
              <p:cNvSpPr txBox="1"/>
              <p:nvPr/>
            </p:nvSpPr>
            <p:spPr>
              <a:xfrm>
                <a:off x="3457350" y="2555513"/>
                <a:ext cx="546091" cy="231790"/>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30" name="テキスト ボックス 129">
                <a:extLst/>
              </p:cNvPr>
              <p:cNvSpPr txBox="1"/>
              <p:nvPr/>
            </p:nvSpPr>
            <p:spPr>
              <a:xfrm>
                <a:off x="2282619" y="2414216"/>
                <a:ext cx="546091" cy="230202"/>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28782" name="テキスト ボックス 131"/>
              <p:cNvSpPr txBox="1">
                <a:spLocks noChangeArrowheads="1"/>
              </p:cNvSpPr>
              <p:nvPr/>
            </p:nvSpPr>
            <p:spPr bwMode="auto">
              <a:xfrm>
                <a:off x="3349401" y="5250395"/>
                <a:ext cx="955683" cy="246221"/>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grpSp>
          <p:nvGrpSpPr>
            <p:cNvPr id="133" name="グループ化 132">
              <a:extLst>
                <a:ext uri="{FF2B5EF4-FFF2-40B4-BE49-F238E27FC236}">
                  <a16:creationId xmlns:a16="http://schemas.microsoft.com/office/drawing/2014/main" xmlns="" id="{D53C4A9F-1726-465C-A444-1A7AA73B3C68}"/>
                </a:ext>
              </a:extLst>
            </p:cNvPr>
            <p:cNvGrpSpPr/>
            <p:nvPr/>
          </p:nvGrpSpPr>
          <p:grpSpPr>
            <a:xfrm>
              <a:off x="873094" y="5731596"/>
              <a:ext cx="3648124" cy="263976"/>
              <a:chOff x="4947818" y="472637"/>
              <a:chExt cx="2890957" cy="263976"/>
            </a:xfrm>
          </p:grpSpPr>
          <p:sp>
            <p:nvSpPr>
              <p:cNvPr id="137" name="テキスト ボックス 1">
                <a:extLst>
                  <a:ext uri="{FF2B5EF4-FFF2-40B4-BE49-F238E27FC236}">
                    <a16:creationId xmlns:a16="http://schemas.microsoft.com/office/drawing/2014/main" xmlns="" id="{4EDA3056-898F-4FA4-ACB2-ACB45C8B4936}"/>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41" name="テキスト ボックス 1">
                <a:extLst>
                  <a:ext uri="{FF2B5EF4-FFF2-40B4-BE49-F238E27FC236}">
                    <a16:creationId xmlns:a16="http://schemas.microsoft.com/office/drawing/2014/main" xmlns="" id="{7422A046-330E-45A4-822A-213A2BA5E292}"/>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45" name="テキスト ボックス 1">
                <a:extLst>
                  <a:ext uri="{FF2B5EF4-FFF2-40B4-BE49-F238E27FC236}">
                    <a16:creationId xmlns:a16="http://schemas.microsoft.com/office/drawing/2014/main" xmlns="" id="{00D94D72-F8FE-4117-A690-1F144D15F79D}"/>
                  </a:ext>
                </a:extLst>
              </p:cNvPr>
              <p:cNvSpPr txBox="1">
                <a:spLocks noChangeArrowheads="1"/>
              </p:cNvSpPr>
              <p:nvPr/>
            </p:nvSpPr>
            <p:spPr bwMode="auto">
              <a:xfrm>
                <a:off x="7136681" y="472637"/>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51" name="テキスト ボックス 1">
                <a:extLst>
                  <a:ext uri="{FF2B5EF4-FFF2-40B4-BE49-F238E27FC236}">
                    <a16:creationId xmlns:a16="http://schemas.microsoft.com/office/drawing/2014/main" xmlns="" id="{007F8359-391B-46D7-9F54-88AAD5BA38F8}"/>
                  </a:ext>
                </a:extLst>
              </p:cNvPr>
              <p:cNvSpPr txBox="1">
                <a:spLocks noChangeArrowheads="1"/>
              </p:cNvSpPr>
              <p:nvPr/>
            </p:nvSpPr>
            <p:spPr bwMode="auto">
              <a:xfrm>
                <a:off x="6323632" y="48564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53" name="テキスト ボックス 1">
                <a:extLst>
                  <a:ext uri="{FF2B5EF4-FFF2-40B4-BE49-F238E27FC236}">
                    <a16:creationId xmlns:a16="http://schemas.microsoft.com/office/drawing/2014/main" xmlns="" id="{B29B3C9F-B47A-4533-993C-7B023A070553}"/>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57" name="テキスト ボックス 1">
                <a:extLst>
                  <a:ext uri="{FF2B5EF4-FFF2-40B4-BE49-F238E27FC236}">
                    <a16:creationId xmlns:a16="http://schemas.microsoft.com/office/drawing/2014/main" xmlns="" id="{CEDBCB69-D461-4CB6-AC75-AE0E2E17A078}"/>
                  </a:ext>
                </a:extLst>
              </p:cNvPr>
              <p:cNvSpPr txBox="1">
                <a:spLocks noChangeArrowheads="1"/>
              </p:cNvSpPr>
              <p:nvPr/>
            </p:nvSpPr>
            <p:spPr bwMode="auto">
              <a:xfrm>
                <a:off x="6725394" y="478816"/>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2" name="グループ化 1">
            <a:extLst>
              <a:ext uri="{FF2B5EF4-FFF2-40B4-BE49-F238E27FC236}">
                <a16:creationId xmlns:a16="http://schemas.microsoft.com/office/drawing/2014/main" xmlns="" id="{D765CCC1-FB1F-4CC2-8E95-DBD79AE55108}"/>
              </a:ext>
            </a:extLst>
          </p:cNvPr>
          <p:cNvGrpSpPr/>
          <p:nvPr/>
        </p:nvGrpSpPr>
        <p:grpSpPr>
          <a:xfrm>
            <a:off x="4808538" y="557213"/>
            <a:ext cx="4510087" cy="5591175"/>
            <a:chOff x="4808538" y="557213"/>
            <a:chExt cx="4510087" cy="5591175"/>
          </a:xfrm>
        </p:grpSpPr>
        <p:grpSp>
          <p:nvGrpSpPr>
            <p:cNvPr id="28703" name="グループ化 2"/>
            <p:cNvGrpSpPr>
              <a:grpSpLocks/>
            </p:cNvGrpSpPr>
            <p:nvPr/>
          </p:nvGrpSpPr>
          <p:grpSpPr bwMode="auto">
            <a:xfrm>
              <a:off x="4808538" y="557213"/>
              <a:ext cx="4510087" cy="5591175"/>
              <a:chOff x="4807936" y="557218"/>
              <a:chExt cx="4510304" cy="5591749"/>
            </a:xfrm>
          </p:grpSpPr>
          <p:graphicFrame>
            <p:nvGraphicFramePr>
              <p:cNvPr id="14" name="グラフ 13">
                <a:extLst/>
              </p:cNvPr>
              <p:cNvGraphicFramePr>
                <a:graphicFrameLocks/>
              </p:cNvGraphicFramePr>
              <p:nvPr>
                <p:extLst>
                  <p:ext uri="{D42A27DB-BD31-4B8C-83A1-F6EECF244321}">
                    <p14:modId xmlns:p14="http://schemas.microsoft.com/office/powerpoint/2010/main" xmlns="" val="2007915271"/>
                  </p:ext>
                </p:extLst>
              </p:nvPr>
            </p:nvGraphicFramePr>
            <p:xfrm>
              <a:off x="4807936" y="557218"/>
              <a:ext cx="4510304" cy="5591749"/>
            </p:xfrm>
            <a:graphic>
              <a:graphicData uri="http://schemas.openxmlformats.org/drawingml/2006/chart">
                <c:chart xmlns:c="http://schemas.openxmlformats.org/drawingml/2006/chart" xmlns:r="http://schemas.openxmlformats.org/officeDocument/2006/relationships" r:id="rId5"/>
              </a:graphicData>
            </a:graphic>
          </p:graphicFrame>
          <p:grpSp>
            <p:nvGrpSpPr>
              <p:cNvPr id="28705" name="グループ化 32"/>
              <p:cNvGrpSpPr>
                <a:grpSpLocks/>
              </p:cNvGrpSpPr>
              <p:nvPr/>
            </p:nvGrpSpPr>
            <p:grpSpPr bwMode="auto">
              <a:xfrm rot="10800000">
                <a:off x="6696631" y="5056171"/>
                <a:ext cx="988913" cy="82812"/>
                <a:chOff x="6790414" y="564543"/>
                <a:chExt cx="1542553" cy="226032"/>
              </a:xfrm>
            </p:grpSpPr>
            <p:cxnSp>
              <p:nvCxnSpPr>
                <p:cNvPr id="34" name="直線コネクタ 33">
                  <a:extLst/>
                </p:cNvPr>
                <p:cNvCxnSpPr/>
                <p:nvPr/>
              </p:nvCxnSpPr>
              <p:spPr>
                <a:xfrm>
                  <a:off x="6784419" y="563912"/>
                  <a:ext cx="0" cy="2253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p:cNvPr>
                <p:cNvCxnSpPr/>
                <p:nvPr/>
              </p:nvCxnSpPr>
              <p:spPr>
                <a:xfrm>
                  <a:off x="6791848" y="572579"/>
                  <a:ext cx="15353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p:cNvPr>
                <p:cNvCxnSpPr/>
                <p:nvPr/>
              </p:nvCxnSpPr>
              <p:spPr>
                <a:xfrm>
                  <a:off x="8327202" y="563912"/>
                  <a:ext cx="0" cy="2253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8" name="テキスト ボックス 57">
                <a:extLst/>
              </p:cNvPr>
              <p:cNvSpPr txBox="1"/>
              <p:nvPr/>
            </p:nvSpPr>
            <p:spPr>
              <a:xfrm>
                <a:off x="7838619" y="2367154"/>
                <a:ext cx="544539" cy="230211"/>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59" name="テキスト ボックス 58">
                <a:extLst/>
              </p:cNvPr>
              <p:cNvSpPr txBox="1"/>
              <p:nvPr/>
            </p:nvSpPr>
            <p:spPr>
              <a:xfrm>
                <a:off x="6924175" y="4945518"/>
                <a:ext cx="546126" cy="230211"/>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1" name="テキスト ボックス 60">
                <a:extLst/>
              </p:cNvPr>
              <p:cNvSpPr txBox="1"/>
              <p:nvPr/>
            </p:nvSpPr>
            <p:spPr>
              <a:xfrm>
                <a:off x="6622535" y="1997228"/>
                <a:ext cx="546126" cy="230212"/>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6" name="テキスト ボックス 65">
                <a:extLst/>
              </p:cNvPr>
              <p:cNvSpPr txBox="1"/>
              <p:nvPr/>
            </p:nvSpPr>
            <p:spPr>
              <a:xfrm>
                <a:off x="6051008" y="1500290"/>
                <a:ext cx="546126" cy="230211"/>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13" name="テキスト ボックス 112">
                <a:extLst/>
              </p:cNvPr>
              <p:cNvSpPr txBox="1"/>
              <p:nvPr/>
            </p:nvSpPr>
            <p:spPr>
              <a:xfrm>
                <a:off x="6906712" y="1844812"/>
                <a:ext cx="546126" cy="231799"/>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114" name="テキスト ボックス 113">
                <a:extLst/>
              </p:cNvPr>
              <p:cNvSpPr txBox="1"/>
              <p:nvPr/>
            </p:nvSpPr>
            <p:spPr>
              <a:xfrm>
                <a:off x="6722553" y="4791515"/>
                <a:ext cx="546126" cy="230212"/>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16" name="テキスト ボックス 115">
                <a:extLst/>
              </p:cNvPr>
              <p:cNvSpPr txBox="1"/>
              <p:nvPr/>
            </p:nvSpPr>
            <p:spPr>
              <a:xfrm>
                <a:off x="5816047" y="1709861"/>
                <a:ext cx="546126" cy="231799"/>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28" name="テキスト ボックス 127">
                <a:extLst/>
              </p:cNvPr>
              <p:cNvSpPr txBox="1"/>
              <p:nvPr/>
            </p:nvSpPr>
            <p:spPr>
              <a:xfrm>
                <a:off x="6676513" y="1379627"/>
                <a:ext cx="546126" cy="230211"/>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28714" name="テキスト ボックス 130"/>
              <p:cNvSpPr txBox="1">
                <a:spLocks noChangeArrowheads="1"/>
              </p:cNvSpPr>
              <p:nvPr/>
            </p:nvSpPr>
            <p:spPr bwMode="auto">
              <a:xfrm>
                <a:off x="7686408" y="5272392"/>
                <a:ext cx="955683" cy="246221"/>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grpSp>
            <p:nvGrpSpPr>
              <p:cNvPr id="28715" name="グループ化 132"/>
              <p:cNvGrpSpPr>
                <a:grpSpLocks/>
              </p:cNvGrpSpPr>
              <p:nvPr/>
            </p:nvGrpSpPr>
            <p:grpSpPr bwMode="auto">
              <a:xfrm>
                <a:off x="7775687" y="2405200"/>
                <a:ext cx="608225" cy="107948"/>
                <a:chOff x="6790414" y="564543"/>
                <a:chExt cx="1542553" cy="226032"/>
              </a:xfrm>
            </p:grpSpPr>
            <p:cxnSp>
              <p:nvCxnSpPr>
                <p:cNvPr id="134" name="直線コネクタ 133">
                  <a:extLst/>
                </p:cNvPr>
                <p:cNvCxnSpPr/>
                <p:nvPr/>
              </p:nvCxnSpPr>
              <p:spPr>
                <a:xfrm>
                  <a:off x="6788966" y="564664"/>
                  <a:ext cx="0" cy="2260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a:extLst/>
                </p:cNvPr>
                <p:cNvCxnSpPr/>
                <p:nvPr/>
              </p:nvCxnSpPr>
              <p:spPr>
                <a:xfrm>
                  <a:off x="6797018" y="571313"/>
                  <a:ext cx="15340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a:extLst/>
                </p:cNvPr>
                <p:cNvCxnSpPr/>
                <p:nvPr/>
              </p:nvCxnSpPr>
              <p:spPr>
                <a:xfrm>
                  <a:off x="8331055" y="564664"/>
                  <a:ext cx="0" cy="2260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16" name="グループ化 136"/>
              <p:cNvGrpSpPr>
                <a:grpSpLocks/>
              </p:cNvGrpSpPr>
              <p:nvPr/>
            </p:nvGrpSpPr>
            <p:grpSpPr bwMode="auto">
              <a:xfrm>
                <a:off x="5557852" y="1724445"/>
                <a:ext cx="1046264" cy="127129"/>
                <a:chOff x="6790414" y="564543"/>
                <a:chExt cx="1542553" cy="226032"/>
              </a:xfrm>
            </p:grpSpPr>
            <p:cxnSp>
              <p:nvCxnSpPr>
                <p:cNvPr id="138" name="直線コネクタ 137">
                  <a:extLst/>
                </p:cNvPr>
                <p:cNvCxnSpPr/>
                <p:nvPr/>
              </p:nvCxnSpPr>
              <p:spPr>
                <a:xfrm>
                  <a:off x="6789559" y="564018"/>
                  <a:ext cx="0" cy="225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a:extLst/>
                </p:cNvPr>
                <p:cNvCxnSpPr/>
                <p:nvPr/>
              </p:nvCxnSpPr>
              <p:spPr>
                <a:xfrm>
                  <a:off x="6796580" y="572488"/>
                  <a:ext cx="15354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a:extLst/>
                </p:cNvPr>
                <p:cNvCxnSpPr/>
                <p:nvPr/>
              </p:nvCxnSpPr>
              <p:spPr>
                <a:xfrm>
                  <a:off x="8332035" y="564018"/>
                  <a:ext cx="0" cy="225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17" name="グループ化 140"/>
              <p:cNvGrpSpPr>
                <a:grpSpLocks/>
              </p:cNvGrpSpPr>
              <p:nvPr/>
            </p:nvGrpSpPr>
            <p:grpSpPr bwMode="auto">
              <a:xfrm>
                <a:off x="5562374" y="1530114"/>
                <a:ext cx="1532757" cy="159364"/>
                <a:chOff x="6790414" y="564543"/>
                <a:chExt cx="1542553" cy="226032"/>
              </a:xfrm>
            </p:grpSpPr>
            <p:cxnSp>
              <p:nvCxnSpPr>
                <p:cNvPr id="142" name="直線コネクタ 141">
                  <a:extLst/>
                </p:cNvPr>
                <p:cNvCxnSpPr/>
                <p:nvPr/>
              </p:nvCxnSpPr>
              <p:spPr>
                <a:xfrm>
                  <a:off x="6790072" y="565027"/>
                  <a:ext cx="0" cy="2251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a:extLst/>
                </p:cNvPr>
                <p:cNvCxnSpPr/>
                <p:nvPr/>
              </p:nvCxnSpPr>
              <p:spPr>
                <a:xfrm>
                  <a:off x="6798061" y="574034"/>
                  <a:ext cx="15354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a:extLst/>
                </p:cNvPr>
                <p:cNvCxnSpPr/>
                <p:nvPr/>
              </p:nvCxnSpPr>
              <p:spPr>
                <a:xfrm>
                  <a:off x="8333472" y="565027"/>
                  <a:ext cx="0" cy="2251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18" name="グループ化 144"/>
              <p:cNvGrpSpPr>
                <a:grpSpLocks/>
              </p:cNvGrpSpPr>
              <p:nvPr/>
            </p:nvGrpSpPr>
            <p:grpSpPr bwMode="auto">
              <a:xfrm>
                <a:off x="5562374" y="1376741"/>
                <a:ext cx="2821541" cy="131691"/>
                <a:chOff x="6790414" y="564543"/>
                <a:chExt cx="1542553" cy="226032"/>
              </a:xfrm>
            </p:grpSpPr>
            <p:cxnSp>
              <p:nvCxnSpPr>
                <p:cNvPr id="146" name="直線コネクタ 145">
                  <a:extLst/>
                </p:cNvPr>
                <p:cNvCxnSpPr/>
                <p:nvPr/>
              </p:nvCxnSpPr>
              <p:spPr>
                <a:xfrm>
                  <a:off x="6790228" y="564047"/>
                  <a:ext cx="0" cy="2261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p:cNvPr>
                <p:cNvCxnSpPr/>
                <p:nvPr/>
              </p:nvCxnSpPr>
              <p:spPr>
                <a:xfrm>
                  <a:off x="6798040" y="572221"/>
                  <a:ext cx="15345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a:extLst/>
                </p:cNvPr>
                <p:cNvCxnSpPr/>
                <p:nvPr/>
              </p:nvCxnSpPr>
              <p:spPr>
                <a:xfrm>
                  <a:off x="8332553" y="564047"/>
                  <a:ext cx="0" cy="2261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9" name="テキスト ボックス 148">
                <a:extLst/>
              </p:cNvPr>
              <p:cNvSpPr txBox="1"/>
              <p:nvPr/>
            </p:nvSpPr>
            <p:spPr>
              <a:xfrm>
                <a:off x="5555684" y="1887680"/>
                <a:ext cx="546126" cy="230211"/>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50" name="テキスト ボックス 149">
                <a:extLst/>
              </p:cNvPr>
              <p:cNvSpPr txBox="1"/>
              <p:nvPr/>
            </p:nvSpPr>
            <p:spPr>
              <a:xfrm>
                <a:off x="7225267" y="2202831"/>
                <a:ext cx="546126" cy="230212"/>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52" name="テキスト ボックス 151">
                <a:extLst/>
              </p:cNvPr>
              <p:cNvSpPr txBox="1"/>
              <p:nvPr/>
            </p:nvSpPr>
            <p:spPr>
              <a:xfrm>
                <a:off x="6385385" y="2155994"/>
                <a:ext cx="546126" cy="230212"/>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28722" name="グループ化 152"/>
              <p:cNvGrpSpPr>
                <a:grpSpLocks/>
              </p:cNvGrpSpPr>
              <p:nvPr/>
            </p:nvGrpSpPr>
            <p:grpSpPr bwMode="auto">
              <a:xfrm rot="10800000">
                <a:off x="6641704" y="5271893"/>
                <a:ext cx="1742209" cy="45719"/>
                <a:chOff x="6790414" y="564543"/>
                <a:chExt cx="1542553" cy="226032"/>
              </a:xfrm>
            </p:grpSpPr>
            <p:cxnSp>
              <p:nvCxnSpPr>
                <p:cNvPr id="154" name="直線コネクタ 153">
                  <a:extLst/>
                </p:cNvPr>
                <p:cNvCxnSpPr/>
                <p:nvPr/>
              </p:nvCxnSpPr>
              <p:spPr>
                <a:xfrm>
                  <a:off x="6788271" y="567411"/>
                  <a:ext cx="0" cy="2197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直線コネクタ 154">
                  <a:extLst/>
                </p:cNvPr>
                <p:cNvCxnSpPr/>
                <p:nvPr/>
              </p:nvCxnSpPr>
              <p:spPr>
                <a:xfrm>
                  <a:off x="6799516" y="575263"/>
                  <a:ext cx="15335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a:extLst/>
                </p:cNvPr>
                <p:cNvCxnSpPr/>
                <p:nvPr/>
              </p:nvCxnSpPr>
              <p:spPr>
                <a:xfrm>
                  <a:off x="8330260" y="567411"/>
                  <a:ext cx="0" cy="2197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23" name="グループ化 156"/>
              <p:cNvGrpSpPr>
                <a:grpSpLocks/>
              </p:cNvGrpSpPr>
              <p:nvPr/>
            </p:nvGrpSpPr>
            <p:grpSpPr bwMode="auto">
              <a:xfrm>
                <a:off x="6092768" y="2196953"/>
                <a:ext cx="1061382" cy="96861"/>
                <a:chOff x="6790414" y="564543"/>
                <a:chExt cx="1542553" cy="226032"/>
              </a:xfrm>
            </p:grpSpPr>
            <p:cxnSp>
              <p:nvCxnSpPr>
                <p:cNvPr id="158" name="直線コネクタ 157">
                  <a:extLst/>
                </p:cNvPr>
                <p:cNvCxnSpPr/>
                <p:nvPr/>
              </p:nvCxnSpPr>
              <p:spPr>
                <a:xfrm>
                  <a:off x="6789712" y="565290"/>
                  <a:ext cx="0" cy="2260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p:cNvPr>
                <p:cNvCxnSpPr/>
                <p:nvPr/>
              </p:nvCxnSpPr>
              <p:spPr>
                <a:xfrm>
                  <a:off x="6796635" y="572700"/>
                  <a:ext cx="15366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a:extLst/>
                </p:cNvPr>
                <p:cNvCxnSpPr/>
                <p:nvPr/>
              </p:nvCxnSpPr>
              <p:spPr>
                <a:xfrm>
                  <a:off x="8333293" y="565290"/>
                  <a:ext cx="0" cy="2260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24" name="グループ化 160"/>
              <p:cNvGrpSpPr>
                <a:grpSpLocks/>
              </p:cNvGrpSpPr>
              <p:nvPr/>
            </p:nvGrpSpPr>
            <p:grpSpPr bwMode="auto">
              <a:xfrm>
                <a:off x="6092768" y="2003934"/>
                <a:ext cx="1687380" cy="98822"/>
                <a:chOff x="6790414" y="564543"/>
                <a:chExt cx="1542553" cy="226032"/>
              </a:xfrm>
            </p:grpSpPr>
            <p:cxnSp>
              <p:nvCxnSpPr>
                <p:cNvPr id="162" name="直線コネクタ 161">
                  <a:extLst/>
                </p:cNvPr>
                <p:cNvCxnSpPr/>
                <p:nvPr/>
              </p:nvCxnSpPr>
              <p:spPr>
                <a:xfrm>
                  <a:off x="6789972" y="563731"/>
                  <a:ext cx="0" cy="2251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直線コネクタ 162">
                  <a:extLst/>
                </p:cNvPr>
                <p:cNvCxnSpPr/>
                <p:nvPr/>
              </p:nvCxnSpPr>
              <p:spPr>
                <a:xfrm>
                  <a:off x="6797229" y="570994"/>
                  <a:ext cx="15354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a:extLst/>
                </p:cNvPr>
                <p:cNvCxnSpPr/>
                <p:nvPr/>
              </p:nvCxnSpPr>
              <p:spPr>
                <a:xfrm>
                  <a:off x="8332721" y="563731"/>
                  <a:ext cx="0" cy="2251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25" name="グループ化 164"/>
              <p:cNvGrpSpPr>
                <a:grpSpLocks/>
              </p:cNvGrpSpPr>
              <p:nvPr/>
            </p:nvGrpSpPr>
            <p:grpSpPr bwMode="auto">
              <a:xfrm>
                <a:off x="6083680" y="1860909"/>
                <a:ext cx="2300235" cy="225045"/>
                <a:chOff x="6790414" y="564543"/>
                <a:chExt cx="1542553" cy="226032"/>
              </a:xfrm>
            </p:grpSpPr>
            <p:cxnSp>
              <p:nvCxnSpPr>
                <p:cNvPr id="166" name="直線コネクタ 165">
                  <a:extLst/>
                </p:cNvPr>
                <p:cNvCxnSpPr/>
                <p:nvPr/>
              </p:nvCxnSpPr>
              <p:spPr>
                <a:xfrm>
                  <a:off x="6790861" y="564322"/>
                  <a:ext cx="0" cy="226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a:extLst/>
                </p:cNvPr>
                <p:cNvCxnSpPr/>
                <p:nvPr/>
              </p:nvCxnSpPr>
              <p:spPr>
                <a:xfrm>
                  <a:off x="6798313" y="572296"/>
                  <a:ext cx="153414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a:extLst/>
                </p:cNvPr>
                <p:cNvCxnSpPr/>
                <p:nvPr/>
              </p:nvCxnSpPr>
              <p:spPr>
                <a:xfrm>
                  <a:off x="8332459" y="564322"/>
                  <a:ext cx="0" cy="226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26" name="グループ化 168"/>
              <p:cNvGrpSpPr>
                <a:grpSpLocks/>
              </p:cNvGrpSpPr>
              <p:nvPr/>
            </p:nvGrpSpPr>
            <p:grpSpPr bwMode="auto">
              <a:xfrm>
                <a:off x="5559117" y="1876513"/>
                <a:ext cx="506024" cy="112416"/>
                <a:chOff x="6790414" y="564543"/>
                <a:chExt cx="1542553" cy="226032"/>
              </a:xfrm>
            </p:grpSpPr>
            <p:cxnSp>
              <p:nvCxnSpPr>
                <p:cNvPr id="170" name="直線コネクタ 169">
                  <a:extLst/>
                </p:cNvPr>
                <p:cNvCxnSpPr/>
                <p:nvPr/>
              </p:nvCxnSpPr>
              <p:spPr>
                <a:xfrm>
                  <a:off x="6789627" y="564648"/>
                  <a:ext cx="0" cy="2266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線コネクタ 170">
                  <a:extLst/>
                </p:cNvPr>
                <p:cNvCxnSpPr/>
                <p:nvPr/>
              </p:nvCxnSpPr>
              <p:spPr>
                <a:xfrm>
                  <a:off x="6799307" y="571032"/>
                  <a:ext cx="15341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a:extLst/>
                </p:cNvPr>
                <p:cNvCxnSpPr/>
                <p:nvPr/>
              </p:nvCxnSpPr>
              <p:spPr>
                <a:xfrm>
                  <a:off x="8333440" y="564648"/>
                  <a:ext cx="0" cy="2266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3" name="テキスト ボックス 172">
                <a:extLst/>
              </p:cNvPr>
              <p:cNvSpPr txBox="1"/>
              <p:nvPr/>
            </p:nvSpPr>
            <p:spPr>
              <a:xfrm>
                <a:off x="7251216" y="5132863"/>
                <a:ext cx="544539" cy="230211"/>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grpSp>
            <p:nvGrpSpPr>
              <p:cNvPr id="28728" name="グループ化 173"/>
              <p:cNvGrpSpPr>
                <a:grpSpLocks/>
              </p:cNvGrpSpPr>
              <p:nvPr/>
            </p:nvGrpSpPr>
            <p:grpSpPr bwMode="auto">
              <a:xfrm>
                <a:off x="7262974" y="2211290"/>
                <a:ext cx="526915" cy="118197"/>
                <a:chOff x="6790414" y="564543"/>
                <a:chExt cx="1542553" cy="226032"/>
              </a:xfrm>
            </p:grpSpPr>
            <p:cxnSp>
              <p:nvCxnSpPr>
                <p:cNvPr id="175" name="直線コネクタ 174">
                  <a:extLst/>
                </p:cNvPr>
                <p:cNvCxnSpPr/>
                <p:nvPr/>
              </p:nvCxnSpPr>
              <p:spPr>
                <a:xfrm>
                  <a:off x="6788526" y="565065"/>
                  <a:ext cx="0" cy="2246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直線コネクタ 175">
                  <a:extLst/>
                </p:cNvPr>
                <p:cNvCxnSpPr/>
                <p:nvPr/>
              </p:nvCxnSpPr>
              <p:spPr>
                <a:xfrm>
                  <a:off x="6797821" y="574173"/>
                  <a:ext cx="15337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a:extLst/>
                </p:cNvPr>
                <p:cNvCxnSpPr/>
                <p:nvPr/>
              </p:nvCxnSpPr>
              <p:spPr>
                <a:xfrm>
                  <a:off x="8331547" y="565065"/>
                  <a:ext cx="0" cy="2246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729" name="グループ化 177"/>
              <p:cNvGrpSpPr>
                <a:grpSpLocks/>
              </p:cNvGrpSpPr>
              <p:nvPr/>
            </p:nvGrpSpPr>
            <p:grpSpPr bwMode="auto">
              <a:xfrm rot="10800000">
                <a:off x="6696630" y="4901829"/>
                <a:ext cx="553846" cy="83084"/>
                <a:chOff x="6790414" y="564543"/>
                <a:chExt cx="1542553" cy="226032"/>
              </a:xfrm>
            </p:grpSpPr>
            <p:cxnSp>
              <p:nvCxnSpPr>
                <p:cNvPr id="179" name="直線コネクタ 178">
                  <a:extLst/>
                </p:cNvPr>
                <p:cNvCxnSpPr/>
                <p:nvPr/>
              </p:nvCxnSpPr>
              <p:spPr>
                <a:xfrm>
                  <a:off x="6779510" y="563735"/>
                  <a:ext cx="0" cy="2289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a:extLst/>
                </p:cNvPr>
                <p:cNvCxnSpPr/>
                <p:nvPr/>
              </p:nvCxnSpPr>
              <p:spPr>
                <a:xfrm>
                  <a:off x="6797196" y="563735"/>
                  <a:ext cx="153431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a:extLst/>
                </p:cNvPr>
                <p:cNvCxnSpPr/>
                <p:nvPr/>
              </p:nvCxnSpPr>
              <p:spPr>
                <a:xfrm>
                  <a:off x="8322670" y="563735"/>
                  <a:ext cx="0" cy="2289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61" name="グループ化 160">
              <a:extLst>
                <a:ext uri="{FF2B5EF4-FFF2-40B4-BE49-F238E27FC236}">
                  <a16:creationId xmlns:a16="http://schemas.microsoft.com/office/drawing/2014/main" xmlns="" id="{D18168E6-8F8B-4E37-8889-9549F7B6F640}"/>
                </a:ext>
              </a:extLst>
            </p:cNvPr>
            <p:cNvGrpSpPr/>
            <p:nvPr/>
          </p:nvGrpSpPr>
          <p:grpSpPr>
            <a:xfrm>
              <a:off x="5272063" y="5725190"/>
              <a:ext cx="3648124" cy="263976"/>
              <a:chOff x="4947818" y="472637"/>
              <a:chExt cx="2890957" cy="263976"/>
            </a:xfrm>
          </p:grpSpPr>
          <p:sp>
            <p:nvSpPr>
              <p:cNvPr id="165" name="テキスト ボックス 1">
                <a:extLst>
                  <a:ext uri="{FF2B5EF4-FFF2-40B4-BE49-F238E27FC236}">
                    <a16:creationId xmlns:a16="http://schemas.microsoft.com/office/drawing/2014/main" xmlns="" id="{599D4254-2C8E-4FCA-9224-EF6CF213E343}"/>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69" name="テキスト ボックス 1">
                <a:extLst>
                  <a:ext uri="{FF2B5EF4-FFF2-40B4-BE49-F238E27FC236}">
                    <a16:creationId xmlns:a16="http://schemas.microsoft.com/office/drawing/2014/main" xmlns="" id="{AA671820-1B8C-481B-BB7C-827DCBAB3EF8}"/>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85" name="テキスト ボックス 1">
                <a:extLst>
                  <a:ext uri="{FF2B5EF4-FFF2-40B4-BE49-F238E27FC236}">
                    <a16:creationId xmlns:a16="http://schemas.microsoft.com/office/drawing/2014/main" xmlns="" id="{86F1338B-CF74-470C-8B96-6970E39A1935}"/>
                  </a:ext>
                </a:extLst>
              </p:cNvPr>
              <p:cNvSpPr txBox="1">
                <a:spLocks noChangeArrowheads="1"/>
              </p:cNvSpPr>
              <p:nvPr/>
            </p:nvSpPr>
            <p:spPr bwMode="auto">
              <a:xfrm>
                <a:off x="7136681" y="472637"/>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86" name="テキスト ボックス 1">
                <a:extLst>
                  <a:ext uri="{FF2B5EF4-FFF2-40B4-BE49-F238E27FC236}">
                    <a16:creationId xmlns:a16="http://schemas.microsoft.com/office/drawing/2014/main" xmlns="" id="{CAF636C7-75E3-46EA-BA28-DA01E788742A}"/>
                  </a:ext>
                </a:extLst>
              </p:cNvPr>
              <p:cNvSpPr txBox="1">
                <a:spLocks noChangeArrowheads="1"/>
              </p:cNvSpPr>
              <p:nvPr/>
            </p:nvSpPr>
            <p:spPr bwMode="auto">
              <a:xfrm>
                <a:off x="6323632" y="48564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87" name="テキスト ボックス 1">
                <a:extLst>
                  <a:ext uri="{FF2B5EF4-FFF2-40B4-BE49-F238E27FC236}">
                    <a16:creationId xmlns:a16="http://schemas.microsoft.com/office/drawing/2014/main" xmlns="" id="{31DEBC5C-C255-47FC-8446-A8280A5E7159}"/>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88" name="テキスト ボックス 1">
                <a:extLst>
                  <a:ext uri="{FF2B5EF4-FFF2-40B4-BE49-F238E27FC236}">
                    <a16:creationId xmlns:a16="http://schemas.microsoft.com/office/drawing/2014/main" xmlns="" id="{882F60B5-A7D6-4CE9-B995-4459A886A38F}"/>
                  </a:ext>
                </a:extLst>
              </p:cNvPr>
              <p:cNvSpPr txBox="1">
                <a:spLocks noChangeArrowheads="1"/>
              </p:cNvSpPr>
              <p:nvPr/>
            </p:nvSpPr>
            <p:spPr bwMode="auto">
              <a:xfrm>
                <a:off x="6725394" y="478816"/>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562"/>
    </mc:Choice>
    <mc:Fallback>
      <p:transition spd="slow" advTm="15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7" name="Group 11"/>
          <p:cNvGrpSpPr>
            <a:grpSpLocks/>
          </p:cNvGrpSpPr>
          <p:nvPr/>
        </p:nvGrpSpPr>
        <p:grpSpPr bwMode="auto">
          <a:xfrm>
            <a:off x="0" y="6264275"/>
            <a:ext cx="9144000" cy="593725"/>
            <a:chOff x="0" y="3946"/>
            <a:chExt cx="5760" cy="374"/>
          </a:xfrm>
        </p:grpSpPr>
        <p:grpSp>
          <p:nvGrpSpPr>
            <p:cNvPr id="29765" name="Group 12"/>
            <p:cNvGrpSpPr>
              <a:grpSpLocks/>
            </p:cNvGrpSpPr>
            <p:nvPr/>
          </p:nvGrpSpPr>
          <p:grpSpPr bwMode="auto">
            <a:xfrm>
              <a:off x="0" y="4170"/>
              <a:ext cx="5760" cy="150"/>
              <a:chOff x="0" y="4170"/>
              <a:chExt cx="5760" cy="150"/>
            </a:xfrm>
          </p:grpSpPr>
          <p:sp>
            <p:nvSpPr>
              <p:cNvPr id="29767"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9768"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9766"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29698" name="Group 16"/>
          <p:cNvGrpSpPr>
            <a:grpSpLocks/>
          </p:cNvGrpSpPr>
          <p:nvPr/>
        </p:nvGrpSpPr>
        <p:grpSpPr bwMode="auto">
          <a:xfrm rot="10800000">
            <a:off x="0" y="0"/>
            <a:ext cx="9144000" cy="238125"/>
            <a:chOff x="0" y="4170"/>
            <a:chExt cx="5760" cy="150"/>
          </a:xfrm>
        </p:grpSpPr>
        <p:sp>
          <p:nvSpPr>
            <p:cNvPr id="29763"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9764"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29736" name="タイトル 1"/>
          <p:cNvSpPr txBox="1">
            <a:spLocks/>
          </p:cNvSpPr>
          <p:nvPr/>
        </p:nvSpPr>
        <p:spPr bwMode="auto">
          <a:xfrm>
            <a:off x="390525" y="236538"/>
            <a:ext cx="2270125" cy="542925"/>
          </a:xfrm>
          <a:prstGeom prst="rect">
            <a:avLst/>
          </a:prstGeom>
          <a:noFill/>
          <a:ln w="9525">
            <a:noFill/>
            <a:miter lim="800000"/>
            <a:headEnd/>
            <a:tailEnd/>
          </a:ln>
        </p:spPr>
        <p:txBody>
          <a:bodyPr anchor="b"/>
          <a:lstStyle/>
          <a:p>
            <a:pPr defTabSz="914400">
              <a:lnSpc>
                <a:spcPct val="90000"/>
              </a:lnSpc>
            </a:pPr>
            <a:r>
              <a:rPr lang="en-US" altLang="ja-JP" sz="3200" b="1">
                <a:solidFill>
                  <a:srgbClr val="002060"/>
                </a:solidFill>
                <a:latin typeface="Century" pitchFamily="18" charset="0"/>
                <a:ea typeface="HGP明朝B" pitchFamily="18" charset="-128"/>
              </a:rPr>
              <a:t>P</a:t>
            </a:r>
            <a:r>
              <a:rPr lang="ja-JP" altLang="en-US" sz="3200" b="1">
                <a:solidFill>
                  <a:srgbClr val="002060"/>
                </a:solidFill>
                <a:latin typeface="Century" pitchFamily="18" charset="0"/>
                <a:ea typeface="HGP明朝B" pitchFamily="18" charset="-128"/>
              </a:rPr>
              <a:t>・補正</a:t>
            </a:r>
            <a:r>
              <a:rPr lang="en-US" altLang="ja-JP" sz="3200" b="1">
                <a:solidFill>
                  <a:srgbClr val="002060"/>
                </a:solidFill>
                <a:latin typeface="Century" pitchFamily="18" charset="0"/>
                <a:ea typeface="HGP明朝B" pitchFamily="18" charset="-128"/>
              </a:rPr>
              <a:t>Ca</a:t>
            </a:r>
            <a:endParaRPr lang="ja-JP" altLang="en-US" sz="3200" b="1">
              <a:solidFill>
                <a:srgbClr val="002060"/>
              </a:solidFill>
              <a:latin typeface="Century" pitchFamily="18" charset="0"/>
              <a:ea typeface="HGP明朝B" pitchFamily="18" charset="-128"/>
            </a:endParaRPr>
          </a:p>
        </p:txBody>
      </p:sp>
      <p:grpSp>
        <p:nvGrpSpPr>
          <p:cNvPr id="2" name="グループ化 1">
            <a:extLst>
              <a:ext uri="{FF2B5EF4-FFF2-40B4-BE49-F238E27FC236}">
                <a16:creationId xmlns:a16="http://schemas.microsoft.com/office/drawing/2014/main" xmlns="" id="{BB4F4D08-AFF7-4493-A95B-9BB0596137FB}"/>
              </a:ext>
            </a:extLst>
          </p:cNvPr>
          <p:cNvGrpSpPr/>
          <p:nvPr/>
        </p:nvGrpSpPr>
        <p:grpSpPr>
          <a:xfrm>
            <a:off x="390525" y="915988"/>
            <a:ext cx="3942517" cy="5000625"/>
            <a:chOff x="390525" y="915988"/>
            <a:chExt cx="3942517" cy="5000625"/>
          </a:xfrm>
        </p:grpSpPr>
        <p:graphicFrame>
          <p:nvGraphicFramePr>
            <p:cNvPr id="13" name="グラフ 12">
              <a:extLst/>
            </p:cNvPr>
            <p:cNvGraphicFramePr>
              <a:graphicFrameLocks/>
            </p:cNvGraphicFramePr>
            <p:nvPr>
              <p:extLst>
                <p:ext uri="{D42A27DB-BD31-4B8C-83A1-F6EECF244321}">
                  <p14:modId xmlns:p14="http://schemas.microsoft.com/office/powerpoint/2010/main" xmlns="" val="3633196253"/>
                </p:ext>
              </p:extLst>
            </p:nvPr>
          </p:nvGraphicFramePr>
          <p:xfrm>
            <a:off x="390525" y="915988"/>
            <a:ext cx="3942517" cy="5000625"/>
          </p:xfrm>
          <a:graphic>
            <a:graphicData uri="http://schemas.openxmlformats.org/drawingml/2006/chart">
              <c:chart xmlns:c="http://schemas.openxmlformats.org/drawingml/2006/chart" xmlns:r="http://schemas.openxmlformats.org/officeDocument/2006/relationships" r:id="rId4"/>
            </a:graphicData>
          </a:graphic>
        </p:graphicFrame>
        <p:sp>
          <p:nvSpPr>
            <p:cNvPr id="29701" name="テキスト ボックス 14"/>
            <p:cNvSpPr txBox="1">
              <a:spLocks noChangeArrowheads="1"/>
            </p:cNvSpPr>
            <p:nvPr/>
          </p:nvSpPr>
          <p:spPr bwMode="auto">
            <a:xfrm>
              <a:off x="2698873" y="5258716"/>
              <a:ext cx="1524000" cy="246063"/>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sp>
          <p:nvSpPr>
            <p:cNvPr id="65" name="テキスト ボックス 64">
              <a:extLst/>
            </p:cNvPr>
            <p:cNvSpPr txBox="1"/>
            <p:nvPr/>
          </p:nvSpPr>
          <p:spPr>
            <a:xfrm>
              <a:off x="3406244" y="4515287"/>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6" name="テキスト ボックス 65">
              <a:extLst/>
            </p:cNvPr>
            <p:cNvSpPr txBox="1"/>
            <p:nvPr/>
          </p:nvSpPr>
          <p:spPr>
            <a:xfrm>
              <a:off x="2812980" y="2138952"/>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7" name="テキスト ボックス 66">
              <a:extLst/>
            </p:cNvPr>
            <p:cNvSpPr txBox="1"/>
            <p:nvPr/>
          </p:nvSpPr>
          <p:spPr>
            <a:xfrm>
              <a:off x="1681957" y="1946573"/>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8" name="テキスト ボックス 67">
              <a:extLst/>
            </p:cNvPr>
            <p:cNvSpPr txBox="1"/>
            <p:nvPr/>
          </p:nvSpPr>
          <p:spPr>
            <a:xfrm>
              <a:off x="2474436" y="1804784"/>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29735" name="テキスト ボックス 69"/>
            <p:cNvSpPr txBox="1">
              <a:spLocks noChangeArrowheads="1"/>
            </p:cNvSpPr>
            <p:nvPr/>
          </p:nvSpPr>
          <p:spPr bwMode="auto">
            <a:xfrm>
              <a:off x="518229" y="1023796"/>
              <a:ext cx="718958" cy="246221"/>
            </a:xfrm>
            <a:prstGeom prst="rect">
              <a:avLst/>
            </a:prstGeom>
            <a:noFill/>
            <a:ln w="9525">
              <a:noFill/>
              <a:miter lim="800000"/>
              <a:headEnd/>
              <a:tailEnd/>
            </a:ln>
          </p:spPr>
          <p:txBody>
            <a:bodyPr wrap="square">
              <a:spAutoFit/>
            </a:bodyPr>
            <a:lstStyle/>
            <a:p>
              <a:r>
                <a:rPr lang="en-US" altLang="ja-JP" sz="1000" b="1" dirty="0"/>
                <a:t>(mg/dl)</a:t>
              </a:r>
              <a:endParaRPr lang="ja-JP" altLang="en-US" sz="1000" b="1" dirty="0"/>
            </a:p>
          </p:txBody>
        </p:sp>
        <p:grpSp>
          <p:nvGrpSpPr>
            <p:cNvPr id="77" name="グループ化 44">
              <a:extLst>
                <a:ext uri="{FF2B5EF4-FFF2-40B4-BE49-F238E27FC236}">
                  <a16:creationId xmlns:a16="http://schemas.microsoft.com/office/drawing/2014/main" xmlns="" id="{5A0DFCCB-B9AC-4437-906C-D1D89B4B60F1}"/>
                </a:ext>
              </a:extLst>
            </p:cNvPr>
            <p:cNvGrpSpPr>
              <a:grpSpLocks/>
            </p:cNvGrpSpPr>
            <p:nvPr/>
          </p:nvGrpSpPr>
          <p:grpSpPr bwMode="auto">
            <a:xfrm>
              <a:off x="1117600" y="1448525"/>
              <a:ext cx="2767014" cy="85810"/>
              <a:chOff x="6790414" y="564543"/>
              <a:chExt cx="1542553" cy="226032"/>
            </a:xfrm>
          </p:grpSpPr>
          <p:cxnSp>
            <p:nvCxnSpPr>
              <p:cNvPr id="78" name="直線コネクタ 77">
                <a:extLst>
                  <a:ext uri="{FF2B5EF4-FFF2-40B4-BE49-F238E27FC236}">
                    <a16:creationId xmlns:a16="http://schemas.microsoft.com/office/drawing/2014/main" xmlns="" id="{6ED4462B-13E1-46FF-8491-822AE22F3581}"/>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xmlns="" id="{A36C3EE5-640B-4919-8EF3-433F7DB3E61F}"/>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xmlns="" id="{38828851-8181-440B-ADF1-1EB0588988D8}"/>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1" name="テキスト ボックス 80">
              <a:extLst>
                <a:ext uri="{FF2B5EF4-FFF2-40B4-BE49-F238E27FC236}">
                  <a16:creationId xmlns:a16="http://schemas.microsoft.com/office/drawing/2014/main" xmlns="" id="{FD068DA9-A313-4383-9BE6-40F15371F572}"/>
                </a:ext>
              </a:extLst>
            </p:cNvPr>
            <p:cNvSpPr txBox="1"/>
            <p:nvPr/>
          </p:nvSpPr>
          <p:spPr>
            <a:xfrm>
              <a:off x="2228057" y="1457325"/>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82" name="グループ化 44">
              <a:extLst>
                <a:ext uri="{FF2B5EF4-FFF2-40B4-BE49-F238E27FC236}">
                  <a16:creationId xmlns:a16="http://schemas.microsoft.com/office/drawing/2014/main" xmlns="" id="{7CF74841-106D-47E5-98F2-C23B923EE0D9}"/>
                </a:ext>
              </a:extLst>
            </p:cNvPr>
            <p:cNvGrpSpPr>
              <a:grpSpLocks/>
            </p:cNvGrpSpPr>
            <p:nvPr/>
          </p:nvGrpSpPr>
          <p:grpSpPr bwMode="auto">
            <a:xfrm>
              <a:off x="1117600" y="1616074"/>
              <a:ext cx="528320" cy="142875"/>
              <a:chOff x="6790414" y="564543"/>
              <a:chExt cx="1542553" cy="226032"/>
            </a:xfrm>
          </p:grpSpPr>
          <p:cxnSp>
            <p:nvCxnSpPr>
              <p:cNvPr id="83" name="直線コネクタ 82">
                <a:extLst>
                  <a:ext uri="{FF2B5EF4-FFF2-40B4-BE49-F238E27FC236}">
                    <a16:creationId xmlns:a16="http://schemas.microsoft.com/office/drawing/2014/main" xmlns="" id="{53DE2290-5241-44CE-9CA8-58A7185028C5}"/>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xmlns="" id="{4020403B-E2FE-4EB7-BB5E-241E728C1422}"/>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xmlns="" id="{C657FF7F-3ABC-4A7B-8132-A29F9A1C0436}"/>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a:extLst>
                <a:ext uri="{FF2B5EF4-FFF2-40B4-BE49-F238E27FC236}">
                  <a16:creationId xmlns:a16="http://schemas.microsoft.com/office/drawing/2014/main" xmlns="" id="{14108793-0980-4257-B5F9-8F735D2ECD0D}"/>
                </a:ext>
              </a:extLst>
            </p:cNvPr>
            <p:cNvSpPr txBox="1"/>
            <p:nvPr/>
          </p:nvSpPr>
          <p:spPr>
            <a:xfrm>
              <a:off x="1081802" y="1616634"/>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 </a:t>
              </a:r>
              <a:endParaRPr lang="ja-JP" altLang="en-US" sz="900" b="1" dirty="0">
                <a:solidFill>
                  <a:srgbClr val="FF0000"/>
                </a:solidFill>
                <a:latin typeface="+mn-ea"/>
                <a:ea typeface="+mn-ea"/>
              </a:endParaRPr>
            </a:p>
          </p:txBody>
        </p:sp>
        <p:grpSp>
          <p:nvGrpSpPr>
            <p:cNvPr id="87" name="グループ化 44">
              <a:extLst>
                <a:ext uri="{FF2B5EF4-FFF2-40B4-BE49-F238E27FC236}">
                  <a16:creationId xmlns:a16="http://schemas.microsoft.com/office/drawing/2014/main" xmlns="" id="{5886684A-8301-4EED-950B-1170D89B1BC0}"/>
                </a:ext>
              </a:extLst>
            </p:cNvPr>
            <p:cNvGrpSpPr>
              <a:grpSpLocks/>
            </p:cNvGrpSpPr>
            <p:nvPr/>
          </p:nvGrpSpPr>
          <p:grpSpPr bwMode="auto">
            <a:xfrm>
              <a:off x="1656961" y="1798331"/>
              <a:ext cx="2239170" cy="91604"/>
              <a:chOff x="6790414" y="564543"/>
              <a:chExt cx="1542553" cy="226032"/>
            </a:xfrm>
          </p:grpSpPr>
          <p:cxnSp>
            <p:nvCxnSpPr>
              <p:cNvPr id="88" name="直線コネクタ 87">
                <a:extLst>
                  <a:ext uri="{FF2B5EF4-FFF2-40B4-BE49-F238E27FC236}">
                    <a16:creationId xmlns:a16="http://schemas.microsoft.com/office/drawing/2014/main" xmlns="" id="{F693194C-DB55-48B9-8689-A0CE65BE3E9E}"/>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xmlns="" id="{98A536CB-BC49-45D9-94BE-1FB6E406DC6B}"/>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xmlns="" id="{8AA27A33-EC44-4AF0-9587-24530DD731DB}"/>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1" name="グループ化 44">
              <a:extLst>
                <a:ext uri="{FF2B5EF4-FFF2-40B4-BE49-F238E27FC236}">
                  <a16:creationId xmlns:a16="http://schemas.microsoft.com/office/drawing/2014/main" xmlns="" id="{BC1037A8-EE2B-4E97-A190-BEC8DB060228}"/>
                </a:ext>
              </a:extLst>
            </p:cNvPr>
            <p:cNvGrpSpPr>
              <a:grpSpLocks/>
            </p:cNvGrpSpPr>
            <p:nvPr/>
          </p:nvGrpSpPr>
          <p:grpSpPr bwMode="auto">
            <a:xfrm>
              <a:off x="1656961" y="1947627"/>
              <a:ext cx="571096" cy="105277"/>
              <a:chOff x="6790414" y="564543"/>
              <a:chExt cx="1542553" cy="226032"/>
            </a:xfrm>
          </p:grpSpPr>
          <p:cxnSp>
            <p:nvCxnSpPr>
              <p:cNvPr id="92" name="直線コネクタ 91">
                <a:extLst>
                  <a:ext uri="{FF2B5EF4-FFF2-40B4-BE49-F238E27FC236}">
                    <a16:creationId xmlns:a16="http://schemas.microsoft.com/office/drawing/2014/main" xmlns="" id="{614D6C08-A4CB-46E1-8046-A4F460C478DC}"/>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xmlns="" id="{B6BF5CAC-B117-4ED6-AC5A-476B2A56B0D8}"/>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xmlns="" id="{BEE3E976-EF91-4236-8B6B-C7AB0715DD54}"/>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9" name="グループ化 44">
              <a:extLst>
                <a:ext uri="{FF2B5EF4-FFF2-40B4-BE49-F238E27FC236}">
                  <a16:creationId xmlns:a16="http://schemas.microsoft.com/office/drawing/2014/main" xmlns="" id="{F2CE4259-F57A-497A-BD27-1E394595903B}"/>
                </a:ext>
              </a:extLst>
            </p:cNvPr>
            <p:cNvGrpSpPr>
              <a:grpSpLocks/>
            </p:cNvGrpSpPr>
            <p:nvPr/>
          </p:nvGrpSpPr>
          <p:grpSpPr bwMode="auto">
            <a:xfrm>
              <a:off x="2228056" y="2146109"/>
              <a:ext cx="1656557" cy="167176"/>
              <a:chOff x="6790414" y="564543"/>
              <a:chExt cx="1542553" cy="226032"/>
            </a:xfrm>
          </p:grpSpPr>
          <p:cxnSp>
            <p:nvCxnSpPr>
              <p:cNvPr id="100" name="直線コネクタ 99">
                <a:extLst>
                  <a:ext uri="{FF2B5EF4-FFF2-40B4-BE49-F238E27FC236}">
                    <a16:creationId xmlns:a16="http://schemas.microsoft.com/office/drawing/2014/main" xmlns="" id="{95EFEEAD-1344-4FA7-8898-5A383297DEFB}"/>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xmlns="" id="{0DEB4203-3957-4938-97CC-485904ED05EC}"/>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xmlns="" id="{0AED90FF-B5BE-42D4-95B3-2AEBE51DBED2}"/>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3" name="グループ化 44">
              <a:extLst>
                <a:ext uri="{FF2B5EF4-FFF2-40B4-BE49-F238E27FC236}">
                  <a16:creationId xmlns:a16="http://schemas.microsoft.com/office/drawing/2014/main" xmlns="" id="{BB9E5AD1-FD4A-471C-B586-162BBC320192}"/>
                </a:ext>
              </a:extLst>
            </p:cNvPr>
            <p:cNvGrpSpPr>
              <a:grpSpLocks/>
            </p:cNvGrpSpPr>
            <p:nvPr/>
          </p:nvGrpSpPr>
          <p:grpSpPr bwMode="auto">
            <a:xfrm rot="10800000">
              <a:off x="2774157" y="4830588"/>
              <a:ext cx="1221582" cy="194488"/>
              <a:chOff x="6790414" y="564543"/>
              <a:chExt cx="1542553" cy="226032"/>
            </a:xfrm>
          </p:grpSpPr>
          <p:cxnSp>
            <p:nvCxnSpPr>
              <p:cNvPr id="104" name="直線コネクタ 103">
                <a:extLst>
                  <a:ext uri="{FF2B5EF4-FFF2-40B4-BE49-F238E27FC236}">
                    <a16:creationId xmlns:a16="http://schemas.microsoft.com/office/drawing/2014/main" xmlns="" id="{D9D85F23-CD54-464A-9BC9-7A767F690644}"/>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xmlns="" id="{3CFBCB51-9D67-4E56-BBD5-AED1C128CC81}"/>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xmlns="" id="{1D445C49-0A42-47FA-A448-F44691681CBE}"/>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7" name="テキスト ボックス 106">
              <a:extLst>
                <a:ext uri="{FF2B5EF4-FFF2-40B4-BE49-F238E27FC236}">
                  <a16:creationId xmlns:a16="http://schemas.microsoft.com/office/drawing/2014/main" xmlns="" id="{77D072B5-B4C3-4DA6-8E96-C72893D91E46}"/>
                </a:ext>
              </a:extLst>
            </p:cNvPr>
            <p:cNvSpPr txBox="1"/>
            <p:nvPr/>
          </p:nvSpPr>
          <p:spPr>
            <a:xfrm>
              <a:off x="3159833" y="4844036"/>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grpSp>
          <p:nvGrpSpPr>
            <p:cNvPr id="108" name="グループ化 44">
              <a:extLst>
                <a:ext uri="{FF2B5EF4-FFF2-40B4-BE49-F238E27FC236}">
                  <a16:creationId xmlns:a16="http://schemas.microsoft.com/office/drawing/2014/main" xmlns="" id="{6084A307-2740-4F5C-98B6-49F075C7607B}"/>
                </a:ext>
              </a:extLst>
            </p:cNvPr>
            <p:cNvGrpSpPr>
              <a:grpSpLocks/>
            </p:cNvGrpSpPr>
            <p:nvPr/>
          </p:nvGrpSpPr>
          <p:grpSpPr bwMode="auto">
            <a:xfrm rot="10800000">
              <a:off x="3339313" y="4520429"/>
              <a:ext cx="650143" cy="164994"/>
              <a:chOff x="6790414" y="564543"/>
              <a:chExt cx="1542553" cy="226032"/>
            </a:xfrm>
          </p:grpSpPr>
          <p:cxnSp>
            <p:nvCxnSpPr>
              <p:cNvPr id="109" name="直線コネクタ 108">
                <a:extLst>
                  <a:ext uri="{FF2B5EF4-FFF2-40B4-BE49-F238E27FC236}">
                    <a16:creationId xmlns:a16="http://schemas.microsoft.com/office/drawing/2014/main" xmlns="" id="{C54AB0E2-D20A-4641-9EA2-C737AB34DFB3}"/>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xmlns="" id="{1D380B43-50AC-47CD-B486-A4E0F5DCC11A}"/>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xmlns="" id="{24B8C182-2C6F-4CA5-9D90-6AD767BA6074}"/>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29" name="グループ化 11">
            <a:extLst>
              <a:ext uri="{FF2B5EF4-FFF2-40B4-BE49-F238E27FC236}">
                <a16:creationId xmlns:a16="http://schemas.microsoft.com/office/drawing/2014/main" xmlns="" id="{E50DA58B-DC2A-4E55-9E51-052305B82846}"/>
              </a:ext>
            </a:extLst>
          </p:cNvPr>
          <p:cNvGrpSpPr>
            <a:grpSpLocks/>
          </p:cNvGrpSpPr>
          <p:nvPr/>
        </p:nvGrpSpPr>
        <p:grpSpPr bwMode="auto">
          <a:xfrm>
            <a:off x="2924175" y="6120363"/>
            <a:ext cx="3630226" cy="287556"/>
            <a:chOff x="2648427" y="6199623"/>
            <a:chExt cx="3630108" cy="287924"/>
          </a:xfrm>
        </p:grpSpPr>
        <p:sp>
          <p:nvSpPr>
            <p:cNvPr id="130" name="正方形/長方形 1">
              <a:extLst>
                <a:ext uri="{FF2B5EF4-FFF2-40B4-BE49-F238E27FC236}">
                  <a16:creationId xmlns:a16="http://schemas.microsoft.com/office/drawing/2014/main" xmlns="" id="{4143D738-DE96-4DC4-AE1D-59D1C7472199}"/>
                </a:ext>
              </a:extLst>
            </p:cNvPr>
            <p:cNvSpPr>
              <a:spLocks noChangeArrowheads="1"/>
            </p:cNvSpPr>
            <p:nvPr/>
          </p:nvSpPr>
          <p:spPr bwMode="auto">
            <a:xfrm>
              <a:off x="2648427" y="6210193"/>
              <a:ext cx="905987" cy="277354"/>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p&lt;0.05</a:t>
              </a:r>
              <a:r>
                <a:rPr lang="ja-JP" altLang="en-US" sz="1200" b="1" baseline="30000" dirty="0">
                  <a:solidFill>
                    <a:srgbClr val="FF0000"/>
                  </a:solidFill>
                  <a:latin typeface="+mn-ea"/>
                  <a:ea typeface="+mn-ea"/>
                </a:rPr>
                <a:t>＊１</a:t>
              </a:r>
              <a:endParaRPr lang="ja-JP" altLang="en-US" sz="1200" baseline="30000" dirty="0">
                <a:solidFill>
                  <a:srgbClr val="FF0000"/>
                </a:solidFill>
                <a:latin typeface="+mn-ea"/>
                <a:ea typeface="+mn-ea"/>
              </a:endParaRPr>
            </a:p>
          </p:txBody>
        </p:sp>
        <p:sp>
          <p:nvSpPr>
            <p:cNvPr id="131" name="正方形/長方形 1">
              <a:extLst>
                <a:ext uri="{FF2B5EF4-FFF2-40B4-BE49-F238E27FC236}">
                  <a16:creationId xmlns:a16="http://schemas.microsoft.com/office/drawing/2014/main" xmlns="" id="{DD4C18A4-07EC-4F24-8FD0-DDE555C3D4C1}"/>
                </a:ext>
              </a:extLst>
            </p:cNvPr>
            <p:cNvSpPr>
              <a:spLocks noChangeArrowheads="1"/>
            </p:cNvSpPr>
            <p:nvPr/>
          </p:nvSpPr>
          <p:spPr bwMode="auto">
            <a:xfrm>
              <a:off x="3540573" y="6210193"/>
              <a:ext cx="862709"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p&lt;0.01</a:t>
              </a:r>
              <a:r>
                <a:rPr lang="ja-JP" altLang="en-US" sz="1200" b="1" baseline="30000" dirty="0">
                  <a:solidFill>
                    <a:srgbClr val="FF0000"/>
                  </a:solidFill>
                  <a:latin typeface="+mn-ea"/>
                  <a:ea typeface="+mn-ea"/>
                </a:rPr>
                <a:t>＊</a:t>
              </a:r>
              <a:r>
                <a:rPr lang="en-US" altLang="ja-JP" sz="1200" b="1" baseline="30000" dirty="0">
                  <a:solidFill>
                    <a:srgbClr val="FF0000"/>
                  </a:solidFill>
                  <a:latin typeface="+mn-ea"/>
                  <a:ea typeface="+mn-ea"/>
                </a:rPr>
                <a:t>2</a:t>
              </a:r>
              <a:endParaRPr lang="ja-JP" altLang="en-US" sz="1200" baseline="30000" dirty="0">
                <a:solidFill>
                  <a:srgbClr val="FF0000"/>
                </a:solidFill>
                <a:latin typeface="+mn-ea"/>
                <a:ea typeface="+mn-ea"/>
              </a:endParaRPr>
            </a:p>
          </p:txBody>
        </p:sp>
        <p:sp>
          <p:nvSpPr>
            <p:cNvPr id="132" name="正方形/長方形 1">
              <a:extLst>
                <a:ext uri="{FF2B5EF4-FFF2-40B4-BE49-F238E27FC236}">
                  <a16:creationId xmlns:a16="http://schemas.microsoft.com/office/drawing/2014/main" xmlns="" id="{98A3307D-A33B-4FDF-8634-3BD2C2D07880}"/>
                </a:ext>
              </a:extLst>
            </p:cNvPr>
            <p:cNvSpPr>
              <a:spLocks noChangeArrowheads="1"/>
            </p:cNvSpPr>
            <p:nvPr/>
          </p:nvSpPr>
          <p:spPr bwMode="auto">
            <a:xfrm>
              <a:off x="5284384" y="619962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p&lt;0.001</a:t>
              </a:r>
              <a:r>
                <a:rPr lang="ja-JP" altLang="en-US" sz="1200" b="1" baseline="30000" dirty="0">
                  <a:solidFill>
                    <a:srgbClr val="FF0000"/>
                  </a:solidFill>
                  <a:latin typeface="+mn-ea"/>
                  <a:ea typeface="+mn-ea"/>
                </a:rPr>
                <a:t>＊４</a:t>
              </a:r>
              <a:endParaRPr lang="ja-JP" altLang="en-US" sz="1200" baseline="30000" dirty="0">
                <a:solidFill>
                  <a:srgbClr val="FF0000"/>
                </a:solidFill>
                <a:latin typeface="+mn-ea"/>
                <a:ea typeface="+mn-ea"/>
              </a:endParaRPr>
            </a:p>
          </p:txBody>
        </p:sp>
        <p:sp>
          <p:nvSpPr>
            <p:cNvPr id="133" name="正方形/長方形 1">
              <a:extLst>
                <a:ext uri="{FF2B5EF4-FFF2-40B4-BE49-F238E27FC236}">
                  <a16:creationId xmlns:a16="http://schemas.microsoft.com/office/drawing/2014/main" xmlns="" id="{0EA46177-9780-44BB-907C-6C55A2AF219F}"/>
                </a:ext>
              </a:extLst>
            </p:cNvPr>
            <p:cNvSpPr>
              <a:spLocks noChangeArrowheads="1"/>
            </p:cNvSpPr>
            <p:nvPr/>
          </p:nvSpPr>
          <p:spPr bwMode="auto">
            <a:xfrm>
              <a:off x="4312073" y="621019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p&lt;0.005</a:t>
              </a:r>
              <a:r>
                <a:rPr lang="ja-JP" altLang="en-US" sz="1200" b="1" baseline="30000" dirty="0">
                  <a:solidFill>
                    <a:srgbClr val="FF0000"/>
                  </a:solidFill>
                  <a:latin typeface="+mn-ea"/>
                  <a:ea typeface="+mn-ea"/>
                </a:rPr>
                <a:t>＊３</a:t>
              </a:r>
              <a:endParaRPr lang="ja-JP" altLang="en-US" sz="1200" baseline="30000" dirty="0">
                <a:solidFill>
                  <a:srgbClr val="FF0000"/>
                </a:solidFill>
                <a:latin typeface="+mn-ea"/>
                <a:ea typeface="+mn-ea"/>
              </a:endParaRPr>
            </a:p>
          </p:txBody>
        </p:sp>
      </p:grpSp>
      <p:grpSp>
        <p:nvGrpSpPr>
          <p:cNvPr id="141" name="グループ化 140">
            <a:extLst>
              <a:ext uri="{FF2B5EF4-FFF2-40B4-BE49-F238E27FC236}">
                <a16:creationId xmlns:a16="http://schemas.microsoft.com/office/drawing/2014/main" xmlns="" id="{2E8AA72E-C3F1-47A7-B87C-3F98B7A33294}"/>
              </a:ext>
            </a:extLst>
          </p:cNvPr>
          <p:cNvGrpSpPr/>
          <p:nvPr/>
        </p:nvGrpSpPr>
        <p:grpSpPr>
          <a:xfrm>
            <a:off x="846856" y="5756260"/>
            <a:ext cx="3675050" cy="255114"/>
            <a:chOff x="4947818" y="488157"/>
            <a:chExt cx="2834512" cy="255114"/>
          </a:xfrm>
        </p:grpSpPr>
        <p:sp>
          <p:nvSpPr>
            <p:cNvPr id="142" name="テキスト ボックス 1">
              <a:extLst>
                <a:ext uri="{FF2B5EF4-FFF2-40B4-BE49-F238E27FC236}">
                  <a16:creationId xmlns:a16="http://schemas.microsoft.com/office/drawing/2014/main" xmlns="" id="{8F468DD1-A5D5-4DE4-AA39-68A7CC2D5057}"/>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43" name="テキスト ボックス 1">
              <a:extLst>
                <a:ext uri="{FF2B5EF4-FFF2-40B4-BE49-F238E27FC236}">
                  <a16:creationId xmlns:a16="http://schemas.microsoft.com/office/drawing/2014/main" xmlns="" id="{AF5A7D55-65C4-4D60-9C5A-9ADD742954D8}"/>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44" name="テキスト ボックス 1">
              <a:extLst>
                <a:ext uri="{FF2B5EF4-FFF2-40B4-BE49-F238E27FC236}">
                  <a16:creationId xmlns:a16="http://schemas.microsoft.com/office/drawing/2014/main" xmlns="" id="{6928E1FF-A947-4785-8F17-4C3EFE685904}"/>
                </a:ext>
              </a:extLst>
            </p:cNvPr>
            <p:cNvSpPr txBox="1">
              <a:spLocks noChangeArrowheads="1"/>
            </p:cNvSpPr>
            <p:nvPr/>
          </p:nvSpPr>
          <p:spPr bwMode="auto">
            <a:xfrm>
              <a:off x="7080236" y="4970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45" name="テキスト ボックス 1">
              <a:extLst>
                <a:ext uri="{FF2B5EF4-FFF2-40B4-BE49-F238E27FC236}">
                  <a16:creationId xmlns:a16="http://schemas.microsoft.com/office/drawing/2014/main" xmlns="" id="{2D89F793-65E5-4FA6-98BE-917B4B0F4E0F}"/>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46" name="テキスト ボックス 1">
              <a:extLst>
                <a:ext uri="{FF2B5EF4-FFF2-40B4-BE49-F238E27FC236}">
                  <a16:creationId xmlns:a16="http://schemas.microsoft.com/office/drawing/2014/main" xmlns="" id="{F77D8742-D10A-4C39-8246-2AB79C400DDB}"/>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47" name="テキスト ボックス 1">
              <a:extLst>
                <a:ext uri="{FF2B5EF4-FFF2-40B4-BE49-F238E27FC236}">
                  <a16:creationId xmlns:a16="http://schemas.microsoft.com/office/drawing/2014/main" xmlns="" id="{5C2BD972-A3D5-4E5B-8B29-CD117D54FD7A}"/>
                </a:ext>
              </a:extLst>
            </p:cNvPr>
            <p:cNvSpPr txBox="1">
              <a:spLocks noChangeArrowheads="1"/>
            </p:cNvSpPr>
            <p:nvPr/>
          </p:nvSpPr>
          <p:spPr bwMode="auto">
            <a:xfrm>
              <a:off x="6698611" y="492270"/>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nvGrpSpPr>
          <p:cNvPr id="4" name="グループ化 3">
            <a:extLst>
              <a:ext uri="{FF2B5EF4-FFF2-40B4-BE49-F238E27FC236}">
                <a16:creationId xmlns:a16="http://schemas.microsoft.com/office/drawing/2014/main" xmlns="" id="{1DBBA418-A5DB-45A2-8AAA-58BABD984515}"/>
              </a:ext>
            </a:extLst>
          </p:cNvPr>
          <p:cNvGrpSpPr/>
          <p:nvPr/>
        </p:nvGrpSpPr>
        <p:grpSpPr>
          <a:xfrm>
            <a:off x="4626702" y="828675"/>
            <a:ext cx="4402949" cy="5281613"/>
            <a:chOff x="4626702" y="828675"/>
            <a:chExt cx="4402949" cy="5281613"/>
          </a:xfrm>
        </p:grpSpPr>
        <p:grpSp>
          <p:nvGrpSpPr>
            <p:cNvPr id="3" name="グループ化 2">
              <a:extLst>
                <a:ext uri="{FF2B5EF4-FFF2-40B4-BE49-F238E27FC236}">
                  <a16:creationId xmlns:a16="http://schemas.microsoft.com/office/drawing/2014/main" xmlns="" id="{BD9E7EE7-5873-4C67-85A2-9FC4206B2157}"/>
                </a:ext>
              </a:extLst>
            </p:cNvPr>
            <p:cNvGrpSpPr/>
            <p:nvPr/>
          </p:nvGrpSpPr>
          <p:grpSpPr>
            <a:xfrm>
              <a:off x="4626702" y="828675"/>
              <a:ext cx="4141923" cy="5281613"/>
              <a:chOff x="4626702" y="828675"/>
              <a:chExt cx="4141923" cy="5281613"/>
            </a:xfrm>
          </p:grpSpPr>
          <p:graphicFrame>
            <p:nvGraphicFramePr>
              <p:cNvPr id="14" name="グラフ 13">
                <a:extLst/>
              </p:cNvPr>
              <p:cNvGraphicFramePr>
                <a:graphicFrameLocks/>
              </p:cNvGraphicFramePr>
              <p:nvPr>
                <p:extLst>
                  <p:ext uri="{D42A27DB-BD31-4B8C-83A1-F6EECF244321}">
                    <p14:modId xmlns:p14="http://schemas.microsoft.com/office/powerpoint/2010/main" xmlns="" val="45615591"/>
                  </p:ext>
                </p:extLst>
              </p:nvPr>
            </p:nvGraphicFramePr>
            <p:xfrm>
              <a:off x="4626702" y="828675"/>
              <a:ext cx="4141923" cy="5281613"/>
            </p:xfrm>
            <a:graphic>
              <a:graphicData uri="http://schemas.openxmlformats.org/drawingml/2006/chart">
                <c:chart xmlns:c="http://schemas.openxmlformats.org/drawingml/2006/chart" xmlns:r="http://schemas.openxmlformats.org/officeDocument/2006/relationships" r:id="rId5"/>
              </a:graphicData>
            </a:graphic>
          </p:graphicFrame>
          <p:sp>
            <p:nvSpPr>
              <p:cNvPr id="29702" name="テキスト ボックス 15"/>
              <p:cNvSpPr txBox="1">
                <a:spLocks noChangeArrowheads="1"/>
              </p:cNvSpPr>
              <p:nvPr/>
            </p:nvSpPr>
            <p:spPr bwMode="auto">
              <a:xfrm>
                <a:off x="7113588" y="5256212"/>
                <a:ext cx="1524000" cy="246063"/>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nvGrpSpPr>
              <p:cNvPr id="29712" name="グループ化 40"/>
              <p:cNvGrpSpPr>
                <a:grpSpLocks/>
              </p:cNvGrpSpPr>
              <p:nvPr/>
            </p:nvGrpSpPr>
            <p:grpSpPr bwMode="auto">
              <a:xfrm>
                <a:off x="6135300" y="1750082"/>
                <a:ext cx="1641076" cy="121308"/>
                <a:chOff x="6790414" y="564543"/>
                <a:chExt cx="1542553" cy="226032"/>
              </a:xfrm>
            </p:grpSpPr>
            <p:cxnSp>
              <p:nvCxnSpPr>
                <p:cNvPr id="42" name="直線コネクタ 41">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713" name="グループ化 44"/>
              <p:cNvGrpSpPr>
                <a:grpSpLocks/>
              </p:cNvGrpSpPr>
              <p:nvPr/>
            </p:nvGrpSpPr>
            <p:grpSpPr bwMode="auto">
              <a:xfrm>
                <a:off x="5559425" y="1628511"/>
                <a:ext cx="564359" cy="73948"/>
                <a:chOff x="6790414" y="564543"/>
                <a:chExt cx="1542553" cy="226032"/>
              </a:xfrm>
            </p:grpSpPr>
            <p:cxnSp>
              <p:nvCxnSpPr>
                <p:cNvPr id="46" name="直線コネクタ 45">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4" name="テキスト ボックス 63">
                <a:extLst/>
              </p:cNvPr>
              <p:cNvSpPr txBox="1"/>
              <p:nvPr/>
            </p:nvSpPr>
            <p:spPr>
              <a:xfrm>
                <a:off x="6061868" y="1476909"/>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29734" name="テキスト ボックス 68"/>
              <p:cNvSpPr txBox="1">
                <a:spLocks noChangeArrowheads="1"/>
              </p:cNvSpPr>
              <p:nvPr/>
            </p:nvSpPr>
            <p:spPr bwMode="auto">
              <a:xfrm>
                <a:off x="4931569" y="1074737"/>
                <a:ext cx="707597" cy="246221"/>
              </a:xfrm>
              <a:prstGeom prst="rect">
                <a:avLst/>
              </a:prstGeom>
              <a:noFill/>
              <a:ln w="9525">
                <a:noFill/>
                <a:miter lim="800000"/>
                <a:headEnd/>
                <a:tailEnd/>
              </a:ln>
            </p:spPr>
            <p:txBody>
              <a:bodyPr wrap="square">
                <a:spAutoFit/>
              </a:bodyPr>
              <a:lstStyle/>
              <a:p>
                <a:r>
                  <a:rPr lang="en-US" altLang="ja-JP" sz="1000" b="1" dirty="0"/>
                  <a:t>(mg/dl)</a:t>
                </a:r>
                <a:endParaRPr lang="ja-JP" altLang="en-US" sz="1000" b="1" dirty="0"/>
              </a:p>
            </p:txBody>
          </p:sp>
          <p:grpSp>
            <p:nvGrpSpPr>
              <p:cNvPr id="95" name="グループ化 44">
                <a:extLst>
                  <a:ext uri="{FF2B5EF4-FFF2-40B4-BE49-F238E27FC236}">
                    <a16:creationId xmlns:a16="http://schemas.microsoft.com/office/drawing/2014/main" xmlns="" id="{F729F5E4-5890-4692-87B2-15DACF1D3A75}"/>
                  </a:ext>
                </a:extLst>
              </p:cNvPr>
              <p:cNvGrpSpPr>
                <a:grpSpLocks/>
              </p:cNvGrpSpPr>
              <p:nvPr/>
            </p:nvGrpSpPr>
            <p:grpSpPr bwMode="auto">
              <a:xfrm>
                <a:off x="5559425" y="1479814"/>
                <a:ext cx="1543050" cy="101338"/>
                <a:chOff x="6790414" y="564543"/>
                <a:chExt cx="1542553" cy="226032"/>
              </a:xfrm>
            </p:grpSpPr>
            <p:cxnSp>
              <p:nvCxnSpPr>
                <p:cNvPr id="96" name="直線コネクタ 95">
                  <a:extLst>
                    <a:ext uri="{FF2B5EF4-FFF2-40B4-BE49-F238E27FC236}">
                      <a16:creationId xmlns:a16="http://schemas.microsoft.com/office/drawing/2014/main" xmlns="" id="{7EE0BDB8-CEA2-4CF7-817C-F1B619D81F58}"/>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xmlns="" id="{15D48522-B15D-41A2-BB46-C1BC840AFB95}"/>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xmlns="" id="{107BACF1-DC47-4197-AEA7-9C4336C69C7B}"/>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2" name="グループ化 36">
                <a:extLst>
                  <a:ext uri="{FF2B5EF4-FFF2-40B4-BE49-F238E27FC236}">
                    <a16:creationId xmlns:a16="http://schemas.microsoft.com/office/drawing/2014/main" xmlns="" id="{64E23E31-2F91-4CD2-AAFB-EC21EE242DC1}"/>
                  </a:ext>
                </a:extLst>
              </p:cNvPr>
              <p:cNvGrpSpPr>
                <a:grpSpLocks/>
              </p:cNvGrpSpPr>
              <p:nvPr/>
            </p:nvGrpSpPr>
            <p:grpSpPr bwMode="auto">
              <a:xfrm>
                <a:off x="6135300" y="1898401"/>
                <a:ext cx="1044728" cy="122933"/>
                <a:chOff x="6790414" y="564543"/>
                <a:chExt cx="1542553" cy="226032"/>
              </a:xfrm>
            </p:grpSpPr>
            <p:cxnSp>
              <p:nvCxnSpPr>
                <p:cNvPr id="113" name="直線コネクタ 112">
                  <a:extLst>
                    <a:ext uri="{FF2B5EF4-FFF2-40B4-BE49-F238E27FC236}">
                      <a16:creationId xmlns:a16="http://schemas.microsoft.com/office/drawing/2014/main" xmlns="" id="{A3076AC1-A56C-48BB-A4C2-B373BF608196}"/>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xmlns="" id="{78059924-09B8-4403-93FE-7514E4B582AF}"/>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xmlns="" id="{C88A6386-B67B-445E-8C14-B9EF1C1346C3}"/>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6" name="グループ化 36">
                <a:extLst>
                  <a:ext uri="{FF2B5EF4-FFF2-40B4-BE49-F238E27FC236}">
                    <a16:creationId xmlns:a16="http://schemas.microsoft.com/office/drawing/2014/main" xmlns="" id="{2CC5E23B-C522-4B86-B979-6B0540E264EA}"/>
                  </a:ext>
                </a:extLst>
              </p:cNvPr>
              <p:cNvGrpSpPr>
                <a:grpSpLocks/>
              </p:cNvGrpSpPr>
              <p:nvPr/>
            </p:nvGrpSpPr>
            <p:grpSpPr bwMode="auto">
              <a:xfrm>
                <a:off x="6135300" y="2059434"/>
                <a:ext cx="519942" cy="94069"/>
                <a:chOff x="6790414" y="564543"/>
                <a:chExt cx="1542553" cy="226032"/>
              </a:xfrm>
            </p:grpSpPr>
            <p:cxnSp>
              <p:nvCxnSpPr>
                <p:cNvPr id="117" name="直線コネクタ 116">
                  <a:extLst>
                    <a:ext uri="{FF2B5EF4-FFF2-40B4-BE49-F238E27FC236}">
                      <a16:creationId xmlns:a16="http://schemas.microsoft.com/office/drawing/2014/main" xmlns="" id="{2DBCD5AE-FC2C-4780-8290-9E5494280C6A}"/>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xmlns="" id="{3A4F5E40-4530-48CF-9E2A-C0195BB7E215}"/>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xmlns="" id="{0FA1DA74-B08B-4435-9F35-854B64A51618}"/>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0" name="テキスト ボックス 119">
                <a:extLst>
                  <a:ext uri="{FF2B5EF4-FFF2-40B4-BE49-F238E27FC236}">
                    <a16:creationId xmlns:a16="http://schemas.microsoft.com/office/drawing/2014/main" xmlns="" id="{F2A6527E-0A1B-44B3-AC05-C64A2524C847}"/>
                  </a:ext>
                </a:extLst>
              </p:cNvPr>
              <p:cNvSpPr txBox="1"/>
              <p:nvPr/>
            </p:nvSpPr>
            <p:spPr>
              <a:xfrm>
                <a:off x="5594573" y="1605508"/>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21" name="テキスト ボックス 120">
                <a:extLst>
                  <a:ext uri="{FF2B5EF4-FFF2-40B4-BE49-F238E27FC236}">
                    <a16:creationId xmlns:a16="http://schemas.microsoft.com/office/drawing/2014/main" xmlns="" id="{4B484917-FDE7-44F5-9730-41FDE46BAA53}"/>
                  </a:ext>
                </a:extLst>
              </p:cNvPr>
              <p:cNvSpPr txBox="1"/>
              <p:nvPr/>
            </p:nvSpPr>
            <p:spPr>
              <a:xfrm>
                <a:off x="6426794" y="1898542"/>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22" name="テキスト ボックス 121">
                <a:extLst>
                  <a:ext uri="{FF2B5EF4-FFF2-40B4-BE49-F238E27FC236}">
                    <a16:creationId xmlns:a16="http://schemas.microsoft.com/office/drawing/2014/main" xmlns="" id="{46BC5573-77DE-4ADF-A215-ED63D7202FC7}"/>
                  </a:ext>
                </a:extLst>
              </p:cNvPr>
              <p:cNvSpPr txBox="1"/>
              <p:nvPr/>
            </p:nvSpPr>
            <p:spPr>
              <a:xfrm>
                <a:off x="6143062" y="2058778"/>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23" name="テキスト ボックス 122">
                <a:extLst>
                  <a:ext uri="{FF2B5EF4-FFF2-40B4-BE49-F238E27FC236}">
                    <a16:creationId xmlns:a16="http://schemas.microsoft.com/office/drawing/2014/main" xmlns="" id="{CAF998AF-0672-4028-A5EF-34142FE10FBE}"/>
                  </a:ext>
                </a:extLst>
              </p:cNvPr>
              <p:cNvSpPr txBox="1"/>
              <p:nvPr/>
            </p:nvSpPr>
            <p:spPr>
              <a:xfrm>
                <a:off x="6677025" y="1738972"/>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124" name="グループ化 36">
                <a:extLst>
                  <a:ext uri="{FF2B5EF4-FFF2-40B4-BE49-F238E27FC236}">
                    <a16:creationId xmlns:a16="http://schemas.microsoft.com/office/drawing/2014/main" xmlns="" id="{E53BFE8F-C615-4567-9215-C9B0B1641F00}"/>
                  </a:ext>
                </a:extLst>
              </p:cNvPr>
              <p:cNvGrpSpPr>
                <a:grpSpLocks/>
              </p:cNvGrpSpPr>
              <p:nvPr/>
            </p:nvGrpSpPr>
            <p:grpSpPr bwMode="auto">
              <a:xfrm>
                <a:off x="6655242" y="2202704"/>
                <a:ext cx="524786" cy="102930"/>
                <a:chOff x="6790414" y="564543"/>
                <a:chExt cx="1542553" cy="226032"/>
              </a:xfrm>
            </p:grpSpPr>
            <p:cxnSp>
              <p:nvCxnSpPr>
                <p:cNvPr id="125" name="直線コネクタ 124">
                  <a:extLst>
                    <a:ext uri="{FF2B5EF4-FFF2-40B4-BE49-F238E27FC236}">
                      <a16:creationId xmlns:a16="http://schemas.microsoft.com/office/drawing/2014/main" xmlns="" id="{8704E4B4-30BF-4D58-A232-06635ADA7EB3}"/>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xmlns="" id="{ADBA6A72-F82B-41C3-B3DB-4E22C94115B6}"/>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a:extLst>
                    <a:ext uri="{FF2B5EF4-FFF2-40B4-BE49-F238E27FC236}">
                      <a16:creationId xmlns:a16="http://schemas.microsoft.com/office/drawing/2014/main" xmlns="" id="{30F096A7-EE02-48FE-8304-AA2BEE2C1D75}"/>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8" name="テキスト ボックス 127">
                <a:extLst>
                  <a:ext uri="{FF2B5EF4-FFF2-40B4-BE49-F238E27FC236}">
                    <a16:creationId xmlns:a16="http://schemas.microsoft.com/office/drawing/2014/main" xmlns="" id="{CD540B70-F796-496E-8BBA-C12B07A9A14C}"/>
                  </a:ext>
                </a:extLst>
              </p:cNvPr>
              <p:cNvSpPr txBox="1"/>
              <p:nvPr/>
            </p:nvSpPr>
            <p:spPr>
              <a:xfrm>
                <a:off x="6687008" y="216932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grpSp>
          <p:nvGrpSpPr>
            <p:cNvPr id="148" name="グループ化 147">
              <a:extLst>
                <a:ext uri="{FF2B5EF4-FFF2-40B4-BE49-F238E27FC236}">
                  <a16:creationId xmlns:a16="http://schemas.microsoft.com/office/drawing/2014/main" xmlns="" id="{A1639AAF-C955-4BD0-93DD-CB2D2049C879}"/>
                </a:ext>
              </a:extLst>
            </p:cNvPr>
            <p:cNvGrpSpPr/>
            <p:nvPr/>
          </p:nvGrpSpPr>
          <p:grpSpPr>
            <a:xfrm>
              <a:off x="5354601" y="5774501"/>
              <a:ext cx="3675050" cy="255114"/>
              <a:chOff x="4947818" y="488157"/>
              <a:chExt cx="2834512" cy="255114"/>
            </a:xfrm>
          </p:grpSpPr>
          <p:sp>
            <p:nvSpPr>
              <p:cNvPr id="149" name="テキスト ボックス 1">
                <a:extLst>
                  <a:ext uri="{FF2B5EF4-FFF2-40B4-BE49-F238E27FC236}">
                    <a16:creationId xmlns:a16="http://schemas.microsoft.com/office/drawing/2014/main" xmlns="" id="{CE819E0F-C928-4F86-AEE0-85A795A1C07A}"/>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50" name="テキスト ボックス 1">
                <a:extLst>
                  <a:ext uri="{FF2B5EF4-FFF2-40B4-BE49-F238E27FC236}">
                    <a16:creationId xmlns:a16="http://schemas.microsoft.com/office/drawing/2014/main" xmlns="" id="{BDF3159B-C680-4F10-823C-7CDE03ACCAC3}"/>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51" name="テキスト ボックス 1">
                <a:extLst>
                  <a:ext uri="{FF2B5EF4-FFF2-40B4-BE49-F238E27FC236}">
                    <a16:creationId xmlns:a16="http://schemas.microsoft.com/office/drawing/2014/main" xmlns="" id="{55647D8C-915D-42F3-B33A-5CD8A93116DA}"/>
                  </a:ext>
                </a:extLst>
              </p:cNvPr>
              <p:cNvSpPr txBox="1">
                <a:spLocks noChangeArrowheads="1"/>
              </p:cNvSpPr>
              <p:nvPr/>
            </p:nvSpPr>
            <p:spPr bwMode="auto">
              <a:xfrm>
                <a:off x="7080236" y="4970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52" name="テキスト ボックス 1">
                <a:extLst>
                  <a:ext uri="{FF2B5EF4-FFF2-40B4-BE49-F238E27FC236}">
                    <a16:creationId xmlns:a16="http://schemas.microsoft.com/office/drawing/2014/main" xmlns="" id="{7EBBC373-6B52-44C7-8706-C70EE4B6FDF1}"/>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53" name="テキスト ボックス 1">
                <a:extLst>
                  <a:ext uri="{FF2B5EF4-FFF2-40B4-BE49-F238E27FC236}">
                    <a16:creationId xmlns:a16="http://schemas.microsoft.com/office/drawing/2014/main" xmlns="" id="{B0608114-8077-41A1-9BA4-7CA943CA1B00}"/>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54" name="テキスト ボックス 1">
                <a:extLst>
                  <a:ext uri="{FF2B5EF4-FFF2-40B4-BE49-F238E27FC236}">
                    <a16:creationId xmlns:a16="http://schemas.microsoft.com/office/drawing/2014/main" xmlns="" id="{CDAC2D02-4E9F-45A1-821F-F8FC2D7BCB92}"/>
                  </a:ext>
                </a:extLst>
              </p:cNvPr>
              <p:cNvSpPr txBox="1">
                <a:spLocks noChangeArrowheads="1"/>
              </p:cNvSpPr>
              <p:nvPr/>
            </p:nvSpPr>
            <p:spPr bwMode="auto">
              <a:xfrm>
                <a:off x="6698611" y="492270"/>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373"/>
    </mc:Choice>
    <mc:Fallback>
      <p:transition spd="slow" advTm="13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ctrTitle"/>
          </p:nvPr>
        </p:nvSpPr>
        <p:spPr>
          <a:xfrm>
            <a:off x="412750" y="260350"/>
            <a:ext cx="3090863" cy="542925"/>
          </a:xfrm>
        </p:spPr>
        <p:txBody>
          <a:bodyPr/>
          <a:lstStyle/>
          <a:p>
            <a:pPr algn="l" eaLnBrk="1" hangingPunct="1"/>
            <a:r>
              <a:rPr lang="ja-JP" altLang="en-US" sz="3200" b="1">
                <a:solidFill>
                  <a:srgbClr val="002060"/>
                </a:solidFill>
                <a:latin typeface="Century" pitchFamily="18" charset="0"/>
                <a:ea typeface="HGP明朝B" pitchFamily="18" charset="-128"/>
              </a:rPr>
              <a:t>鉄状態</a:t>
            </a:r>
          </a:p>
        </p:txBody>
      </p:sp>
      <p:grpSp>
        <p:nvGrpSpPr>
          <p:cNvPr id="30722" name="Group 11"/>
          <p:cNvGrpSpPr>
            <a:grpSpLocks/>
          </p:cNvGrpSpPr>
          <p:nvPr/>
        </p:nvGrpSpPr>
        <p:grpSpPr bwMode="auto">
          <a:xfrm>
            <a:off x="0" y="6264275"/>
            <a:ext cx="9144000" cy="593725"/>
            <a:chOff x="0" y="3946"/>
            <a:chExt cx="5760" cy="374"/>
          </a:xfrm>
        </p:grpSpPr>
        <p:grpSp>
          <p:nvGrpSpPr>
            <p:cNvPr id="30794" name="Group 12"/>
            <p:cNvGrpSpPr>
              <a:grpSpLocks/>
            </p:cNvGrpSpPr>
            <p:nvPr/>
          </p:nvGrpSpPr>
          <p:grpSpPr bwMode="auto">
            <a:xfrm>
              <a:off x="0" y="4170"/>
              <a:ext cx="5760" cy="150"/>
              <a:chOff x="0" y="4170"/>
              <a:chExt cx="5760" cy="150"/>
            </a:xfrm>
          </p:grpSpPr>
          <p:sp>
            <p:nvSpPr>
              <p:cNvPr id="30796"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0797"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0795"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30723" name="Group 16"/>
          <p:cNvGrpSpPr>
            <a:grpSpLocks/>
          </p:cNvGrpSpPr>
          <p:nvPr/>
        </p:nvGrpSpPr>
        <p:grpSpPr bwMode="auto">
          <a:xfrm rot="10800000">
            <a:off x="0" y="0"/>
            <a:ext cx="9144000" cy="238125"/>
            <a:chOff x="0" y="4170"/>
            <a:chExt cx="5760" cy="150"/>
          </a:xfrm>
        </p:grpSpPr>
        <p:sp>
          <p:nvSpPr>
            <p:cNvPr id="30792"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0793"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82" name="グループ化 11">
            <a:extLst>
              <a:ext uri="{FF2B5EF4-FFF2-40B4-BE49-F238E27FC236}">
                <a16:creationId xmlns:a16="http://schemas.microsoft.com/office/drawing/2014/main" xmlns="" id="{729B6A96-7681-430F-8ACB-A26E35DDF038}"/>
              </a:ext>
            </a:extLst>
          </p:cNvPr>
          <p:cNvGrpSpPr>
            <a:grpSpLocks/>
          </p:cNvGrpSpPr>
          <p:nvPr/>
        </p:nvGrpSpPr>
        <p:grpSpPr bwMode="auto">
          <a:xfrm>
            <a:off x="2963872" y="6292749"/>
            <a:ext cx="3630226" cy="287556"/>
            <a:chOff x="2648427" y="6199623"/>
            <a:chExt cx="3630108" cy="287924"/>
          </a:xfrm>
        </p:grpSpPr>
        <p:sp>
          <p:nvSpPr>
            <p:cNvPr id="83" name="正方形/長方形 1">
              <a:extLst>
                <a:ext uri="{FF2B5EF4-FFF2-40B4-BE49-F238E27FC236}">
                  <a16:creationId xmlns:a16="http://schemas.microsoft.com/office/drawing/2014/main" xmlns="" id="{A050D13E-5529-4446-90BD-869ED8C0AEC8}"/>
                </a:ext>
              </a:extLst>
            </p:cNvPr>
            <p:cNvSpPr>
              <a:spLocks noChangeArrowheads="1"/>
            </p:cNvSpPr>
            <p:nvPr/>
          </p:nvSpPr>
          <p:spPr bwMode="auto">
            <a:xfrm>
              <a:off x="2648427" y="6210193"/>
              <a:ext cx="905987" cy="277354"/>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p&lt;0.05</a:t>
              </a:r>
              <a:r>
                <a:rPr lang="ja-JP" altLang="en-US" sz="1200" b="1" baseline="30000" dirty="0">
                  <a:solidFill>
                    <a:srgbClr val="FF0000"/>
                  </a:solidFill>
                  <a:latin typeface="+mn-ea"/>
                  <a:ea typeface="+mn-ea"/>
                </a:rPr>
                <a:t>＊１</a:t>
              </a:r>
              <a:endParaRPr lang="ja-JP" altLang="en-US" sz="1200" baseline="30000" dirty="0">
                <a:solidFill>
                  <a:srgbClr val="FF0000"/>
                </a:solidFill>
                <a:latin typeface="+mn-ea"/>
                <a:ea typeface="+mn-ea"/>
              </a:endParaRPr>
            </a:p>
          </p:txBody>
        </p:sp>
        <p:sp>
          <p:nvSpPr>
            <p:cNvPr id="84" name="正方形/長方形 1">
              <a:extLst>
                <a:ext uri="{FF2B5EF4-FFF2-40B4-BE49-F238E27FC236}">
                  <a16:creationId xmlns:a16="http://schemas.microsoft.com/office/drawing/2014/main" xmlns="" id="{49139961-D44E-47EE-A0ED-A36ABE84105B}"/>
                </a:ext>
              </a:extLst>
            </p:cNvPr>
            <p:cNvSpPr>
              <a:spLocks noChangeArrowheads="1"/>
            </p:cNvSpPr>
            <p:nvPr/>
          </p:nvSpPr>
          <p:spPr bwMode="auto">
            <a:xfrm>
              <a:off x="3540573" y="6210193"/>
              <a:ext cx="862709"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p&lt;0.01</a:t>
              </a:r>
              <a:r>
                <a:rPr lang="ja-JP" altLang="en-US" sz="1200" b="1" baseline="30000" dirty="0">
                  <a:solidFill>
                    <a:srgbClr val="FF0000"/>
                  </a:solidFill>
                  <a:latin typeface="+mn-ea"/>
                  <a:ea typeface="+mn-ea"/>
                </a:rPr>
                <a:t>＊</a:t>
              </a:r>
              <a:r>
                <a:rPr lang="en-US" altLang="ja-JP" sz="1200" b="1" baseline="30000" dirty="0">
                  <a:solidFill>
                    <a:srgbClr val="FF0000"/>
                  </a:solidFill>
                  <a:latin typeface="+mn-ea"/>
                  <a:ea typeface="+mn-ea"/>
                </a:rPr>
                <a:t>2</a:t>
              </a:r>
              <a:endParaRPr lang="ja-JP" altLang="en-US" sz="1200" baseline="30000" dirty="0">
                <a:solidFill>
                  <a:srgbClr val="FF0000"/>
                </a:solidFill>
                <a:latin typeface="+mn-ea"/>
                <a:ea typeface="+mn-ea"/>
              </a:endParaRPr>
            </a:p>
          </p:txBody>
        </p:sp>
        <p:sp>
          <p:nvSpPr>
            <p:cNvPr id="85" name="正方形/長方形 1">
              <a:extLst>
                <a:ext uri="{FF2B5EF4-FFF2-40B4-BE49-F238E27FC236}">
                  <a16:creationId xmlns:a16="http://schemas.microsoft.com/office/drawing/2014/main" xmlns="" id="{1A5100A4-873E-4FDF-AEF3-95687CE34B01}"/>
                </a:ext>
              </a:extLst>
            </p:cNvPr>
            <p:cNvSpPr>
              <a:spLocks noChangeArrowheads="1"/>
            </p:cNvSpPr>
            <p:nvPr/>
          </p:nvSpPr>
          <p:spPr bwMode="auto">
            <a:xfrm>
              <a:off x="5284384" y="619962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p&lt;0.001</a:t>
              </a:r>
              <a:r>
                <a:rPr lang="ja-JP" altLang="en-US" sz="1200" b="1" baseline="30000" dirty="0">
                  <a:solidFill>
                    <a:srgbClr val="FF0000"/>
                  </a:solidFill>
                  <a:latin typeface="+mn-ea"/>
                  <a:ea typeface="+mn-ea"/>
                </a:rPr>
                <a:t>＊４</a:t>
              </a:r>
              <a:endParaRPr lang="ja-JP" altLang="en-US" sz="1200" baseline="30000" dirty="0">
                <a:solidFill>
                  <a:srgbClr val="FF0000"/>
                </a:solidFill>
                <a:latin typeface="+mn-ea"/>
                <a:ea typeface="+mn-ea"/>
              </a:endParaRPr>
            </a:p>
          </p:txBody>
        </p:sp>
        <p:sp>
          <p:nvSpPr>
            <p:cNvPr id="86" name="正方形/長方形 1">
              <a:extLst>
                <a:ext uri="{FF2B5EF4-FFF2-40B4-BE49-F238E27FC236}">
                  <a16:creationId xmlns:a16="http://schemas.microsoft.com/office/drawing/2014/main" xmlns="" id="{DDC3BA25-3A0A-4F7C-A0A1-E67C12BE3A38}"/>
                </a:ext>
              </a:extLst>
            </p:cNvPr>
            <p:cNvSpPr>
              <a:spLocks noChangeArrowheads="1"/>
            </p:cNvSpPr>
            <p:nvPr/>
          </p:nvSpPr>
          <p:spPr bwMode="auto">
            <a:xfrm>
              <a:off x="4312073" y="621019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p&lt;0.005</a:t>
              </a:r>
              <a:r>
                <a:rPr lang="ja-JP" altLang="en-US" sz="1200" b="1" baseline="30000" dirty="0">
                  <a:solidFill>
                    <a:srgbClr val="FF0000"/>
                  </a:solidFill>
                  <a:latin typeface="+mn-ea"/>
                  <a:ea typeface="+mn-ea"/>
                </a:rPr>
                <a:t>＊３</a:t>
              </a:r>
              <a:endParaRPr lang="ja-JP" altLang="en-US" sz="1200" baseline="30000" dirty="0">
                <a:solidFill>
                  <a:srgbClr val="FF0000"/>
                </a:solidFill>
                <a:latin typeface="+mn-ea"/>
                <a:ea typeface="+mn-ea"/>
              </a:endParaRPr>
            </a:p>
          </p:txBody>
        </p:sp>
      </p:grpSp>
      <p:grpSp>
        <p:nvGrpSpPr>
          <p:cNvPr id="7" name="グループ化 6">
            <a:extLst>
              <a:ext uri="{FF2B5EF4-FFF2-40B4-BE49-F238E27FC236}">
                <a16:creationId xmlns:a16="http://schemas.microsoft.com/office/drawing/2014/main" xmlns="" id="{5C322E47-3D7D-4BB0-860C-56F6221D80BE}"/>
              </a:ext>
            </a:extLst>
          </p:cNvPr>
          <p:cNvGrpSpPr/>
          <p:nvPr/>
        </p:nvGrpSpPr>
        <p:grpSpPr>
          <a:xfrm>
            <a:off x="193318" y="915987"/>
            <a:ext cx="3173407" cy="5375221"/>
            <a:chOff x="193318" y="915987"/>
            <a:chExt cx="3173407" cy="5375221"/>
          </a:xfrm>
        </p:grpSpPr>
        <p:grpSp>
          <p:nvGrpSpPr>
            <p:cNvPr id="4" name="グループ化 3">
              <a:extLst>
                <a:ext uri="{FF2B5EF4-FFF2-40B4-BE49-F238E27FC236}">
                  <a16:creationId xmlns:a16="http://schemas.microsoft.com/office/drawing/2014/main" xmlns="" id="{DF172C8F-7779-4984-B12C-6BD0FC6A7E9F}"/>
                </a:ext>
              </a:extLst>
            </p:cNvPr>
            <p:cNvGrpSpPr/>
            <p:nvPr/>
          </p:nvGrpSpPr>
          <p:grpSpPr>
            <a:xfrm>
              <a:off x="193318" y="915987"/>
              <a:ext cx="2977250" cy="5214925"/>
              <a:chOff x="193318" y="915987"/>
              <a:chExt cx="2977250" cy="5214925"/>
            </a:xfrm>
          </p:grpSpPr>
          <p:graphicFrame>
            <p:nvGraphicFramePr>
              <p:cNvPr id="14" name="グラフ 13">
                <a:extLst/>
              </p:cNvPr>
              <p:cNvGraphicFramePr>
                <a:graphicFrameLocks/>
              </p:cNvGraphicFramePr>
              <p:nvPr>
                <p:extLst>
                  <p:ext uri="{D42A27DB-BD31-4B8C-83A1-F6EECF244321}">
                    <p14:modId xmlns:p14="http://schemas.microsoft.com/office/powerpoint/2010/main" xmlns="" val="1570265369"/>
                  </p:ext>
                </p:extLst>
              </p:nvPr>
            </p:nvGraphicFramePr>
            <p:xfrm>
              <a:off x="193318" y="915987"/>
              <a:ext cx="2977250" cy="5214925"/>
            </p:xfrm>
            <a:graphic>
              <a:graphicData uri="http://schemas.openxmlformats.org/drawingml/2006/chart">
                <c:chart xmlns:c="http://schemas.openxmlformats.org/drawingml/2006/chart" xmlns:r="http://schemas.openxmlformats.org/officeDocument/2006/relationships" r:id="rId4"/>
              </a:graphicData>
            </a:graphic>
          </p:graphicFrame>
          <p:grpSp>
            <p:nvGrpSpPr>
              <p:cNvPr id="30737" name="グループ化 34"/>
              <p:cNvGrpSpPr>
                <a:grpSpLocks/>
              </p:cNvGrpSpPr>
              <p:nvPr/>
            </p:nvGrpSpPr>
            <p:grpSpPr bwMode="auto">
              <a:xfrm>
                <a:off x="1681943" y="2287624"/>
                <a:ext cx="472380" cy="133361"/>
                <a:chOff x="6790414" y="564543"/>
                <a:chExt cx="1542553" cy="226032"/>
              </a:xfrm>
            </p:grpSpPr>
            <p:cxnSp>
              <p:nvCxnSpPr>
                <p:cNvPr id="36" name="直線コネクタ 35">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739" name="グループ化 42"/>
              <p:cNvGrpSpPr>
                <a:grpSpLocks/>
              </p:cNvGrpSpPr>
              <p:nvPr/>
            </p:nvGrpSpPr>
            <p:grpSpPr bwMode="auto">
              <a:xfrm>
                <a:off x="1277000" y="1936751"/>
                <a:ext cx="845714" cy="92700"/>
                <a:chOff x="6790414" y="564543"/>
                <a:chExt cx="1542553" cy="226032"/>
              </a:xfrm>
            </p:grpSpPr>
            <p:cxnSp>
              <p:nvCxnSpPr>
                <p:cNvPr id="44" name="直線コネクタ 43">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740" name="グループ化 46"/>
              <p:cNvGrpSpPr>
                <a:grpSpLocks/>
              </p:cNvGrpSpPr>
              <p:nvPr/>
            </p:nvGrpSpPr>
            <p:grpSpPr bwMode="auto">
              <a:xfrm>
                <a:off x="2146862" y="2601901"/>
                <a:ext cx="320386" cy="92879"/>
                <a:chOff x="6790414" y="564543"/>
                <a:chExt cx="1542553" cy="226032"/>
              </a:xfrm>
            </p:grpSpPr>
            <p:cxnSp>
              <p:nvCxnSpPr>
                <p:cNvPr id="48" name="直線コネクタ 47">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9" name="テキスト ボックス 58">
                <a:extLst/>
              </p:cNvPr>
              <p:cNvSpPr txBox="1"/>
              <p:nvPr/>
            </p:nvSpPr>
            <p:spPr>
              <a:xfrm>
                <a:off x="1641221" y="1403807"/>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60" name="テキスト ボックス 59">
                <a:extLst/>
              </p:cNvPr>
              <p:cNvSpPr txBox="1"/>
              <p:nvPr/>
            </p:nvSpPr>
            <p:spPr>
              <a:xfrm>
                <a:off x="1418870" y="1921931"/>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61" name="テキスト ボックス 60">
                <a:extLst/>
              </p:cNvPr>
              <p:cNvSpPr txBox="1"/>
              <p:nvPr/>
            </p:nvSpPr>
            <p:spPr>
              <a:xfrm>
                <a:off x="1028161" y="1529017"/>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62" name="テキスト ボックス 61">
                <a:extLst/>
              </p:cNvPr>
              <p:cNvSpPr txBox="1"/>
              <p:nvPr/>
            </p:nvSpPr>
            <p:spPr>
              <a:xfrm>
                <a:off x="2378075" y="270037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63" name="テキスト ボックス 62">
                <a:extLst/>
              </p:cNvPr>
              <p:cNvSpPr txBox="1"/>
              <p:nvPr/>
            </p:nvSpPr>
            <p:spPr>
              <a:xfrm>
                <a:off x="1709690" y="1727463"/>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64" name="テキスト ボックス 63">
                <a:extLst/>
              </p:cNvPr>
              <p:cNvSpPr txBox="1"/>
              <p:nvPr/>
            </p:nvSpPr>
            <p:spPr>
              <a:xfrm>
                <a:off x="2275113" y="2450545"/>
                <a:ext cx="471487" cy="230832"/>
              </a:xfrm>
              <a:prstGeom prst="rect">
                <a:avLst/>
              </a:prstGeom>
              <a:noFill/>
            </p:spPr>
            <p:txBody>
              <a:bodyPr wrap="square">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65" name="テキスト ボックス 64">
                <a:extLst/>
              </p:cNvPr>
              <p:cNvSpPr txBox="1"/>
              <p:nvPr/>
            </p:nvSpPr>
            <p:spPr>
              <a:xfrm>
                <a:off x="2050805" y="2584257"/>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71" name="テキスト ボックス 70">
                <a:extLst/>
              </p:cNvPr>
              <p:cNvSpPr txBox="1"/>
              <p:nvPr/>
            </p:nvSpPr>
            <p:spPr>
              <a:xfrm>
                <a:off x="1674898" y="2271970"/>
                <a:ext cx="447816" cy="230832"/>
              </a:xfrm>
              <a:prstGeom prst="rect">
                <a:avLst/>
              </a:prstGeom>
              <a:noFill/>
            </p:spPr>
            <p:txBody>
              <a:bodyPr wrap="square">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72" name="テキスト ボックス 71">
                <a:extLst/>
              </p:cNvPr>
              <p:cNvSpPr txBox="1"/>
              <p:nvPr/>
            </p:nvSpPr>
            <p:spPr>
              <a:xfrm>
                <a:off x="1921148" y="211481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30765" name="テキスト ボックス 74"/>
              <p:cNvSpPr txBox="1">
                <a:spLocks noChangeArrowheads="1"/>
              </p:cNvSpPr>
              <p:nvPr/>
            </p:nvSpPr>
            <p:spPr bwMode="auto">
              <a:xfrm>
                <a:off x="462894" y="1101345"/>
                <a:ext cx="664838" cy="246221"/>
              </a:xfrm>
              <a:prstGeom prst="rect">
                <a:avLst/>
              </a:prstGeom>
              <a:noFill/>
              <a:ln w="9525">
                <a:noFill/>
                <a:miter lim="800000"/>
                <a:headEnd/>
                <a:tailEnd/>
              </a:ln>
            </p:spPr>
            <p:txBody>
              <a:bodyPr wrap="square">
                <a:spAutoFit/>
              </a:bodyPr>
              <a:lstStyle/>
              <a:p>
                <a:r>
                  <a:rPr lang="en-US" altLang="ja-JP" sz="1000" b="1" dirty="0"/>
                  <a:t>(ng/ml)</a:t>
                </a:r>
                <a:endParaRPr lang="ja-JP" altLang="en-US" sz="1000" b="1" dirty="0"/>
              </a:p>
            </p:txBody>
          </p:sp>
          <p:grpSp>
            <p:nvGrpSpPr>
              <p:cNvPr id="87" name="グループ化 42">
                <a:extLst>
                  <a:ext uri="{FF2B5EF4-FFF2-40B4-BE49-F238E27FC236}">
                    <a16:creationId xmlns:a16="http://schemas.microsoft.com/office/drawing/2014/main" xmlns="" id="{509846E9-E325-4D13-9544-E8DED7B57261}"/>
                  </a:ext>
                </a:extLst>
              </p:cNvPr>
              <p:cNvGrpSpPr>
                <a:grpSpLocks/>
              </p:cNvGrpSpPr>
              <p:nvPr/>
            </p:nvGrpSpPr>
            <p:grpSpPr bwMode="auto">
              <a:xfrm>
                <a:off x="898677" y="1403807"/>
                <a:ext cx="1886802" cy="77330"/>
                <a:chOff x="6790414" y="564543"/>
                <a:chExt cx="1542553" cy="226032"/>
              </a:xfrm>
            </p:grpSpPr>
            <p:cxnSp>
              <p:nvCxnSpPr>
                <p:cNvPr id="88" name="直線コネクタ 87">
                  <a:extLst>
                    <a:ext uri="{FF2B5EF4-FFF2-40B4-BE49-F238E27FC236}">
                      <a16:creationId xmlns:a16="http://schemas.microsoft.com/office/drawing/2014/main" xmlns="" id="{EB4B4D28-7FDA-4B40-AA34-6C7780A3B0A6}"/>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xmlns="" id="{18523772-E0C0-4213-B558-62225408F0EF}"/>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xmlns="" id="{74E92205-67D7-40FA-B746-108C3E11EE70}"/>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2" name="グループ化 42">
                <a:extLst>
                  <a:ext uri="{FF2B5EF4-FFF2-40B4-BE49-F238E27FC236}">
                    <a16:creationId xmlns:a16="http://schemas.microsoft.com/office/drawing/2014/main" xmlns="" id="{71223904-9569-4213-A7AE-00934453AA08}"/>
                  </a:ext>
                </a:extLst>
              </p:cNvPr>
              <p:cNvGrpSpPr>
                <a:grpSpLocks/>
              </p:cNvGrpSpPr>
              <p:nvPr/>
            </p:nvGrpSpPr>
            <p:grpSpPr bwMode="auto">
              <a:xfrm>
                <a:off x="898677" y="1536706"/>
                <a:ext cx="788921" cy="107405"/>
                <a:chOff x="6790414" y="564543"/>
                <a:chExt cx="1542553" cy="226032"/>
              </a:xfrm>
            </p:grpSpPr>
            <p:cxnSp>
              <p:nvCxnSpPr>
                <p:cNvPr id="93" name="直線コネクタ 92">
                  <a:extLst>
                    <a:ext uri="{FF2B5EF4-FFF2-40B4-BE49-F238E27FC236}">
                      <a16:creationId xmlns:a16="http://schemas.microsoft.com/office/drawing/2014/main" xmlns="" id="{FAC6AC9D-BD61-46C1-B903-DB7ACD869FFB}"/>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xmlns="" id="{0DC0296E-B446-4D1B-A3FF-EFB44F9A4BC9}"/>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xmlns="" id="{C10AAA4B-85B7-462B-9998-EBEED3CF1816}"/>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1" name="グループ化 42">
                <a:extLst>
                  <a:ext uri="{FF2B5EF4-FFF2-40B4-BE49-F238E27FC236}">
                    <a16:creationId xmlns:a16="http://schemas.microsoft.com/office/drawing/2014/main" xmlns="" id="{8B008CAC-5263-40DA-83E8-A3828AD2C138}"/>
                  </a:ext>
                </a:extLst>
              </p:cNvPr>
              <p:cNvGrpSpPr>
                <a:grpSpLocks/>
              </p:cNvGrpSpPr>
              <p:nvPr/>
            </p:nvGrpSpPr>
            <p:grpSpPr bwMode="auto">
              <a:xfrm>
                <a:off x="1278027" y="1740431"/>
                <a:ext cx="1519857" cy="141260"/>
                <a:chOff x="6790414" y="564543"/>
                <a:chExt cx="1542553" cy="226032"/>
              </a:xfrm>
            </p:grpSpPr>
            <p:cxnSp>
              <p:nvCxnSpPr>
                <p:cNvPr id="102" name="直線コネクタ 101">
                  <a:extLst>
                    <a:ext uri="{FF2B5EF4-FFF2-40B4-BE49-F238E27FC236}">
                      <a16:creationId xmlns:a16="http://schemas.microsoft.com/office/drawing/2014/main" xmlns="" id="{A2226CDC-8F64-4675-B0B3-5FF31B727994}"/>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xmlns="" id="{4376020B-B228-4F13-8AFE-6ADF1D0CAF4D}"/>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xmlns="" id="{C5F0B5E2-80BB-4104-827C-9054D88F685C}"/>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2" name="グループ化 42">
                <a:extLst>
                  <a:ext uri="{FF2B5EF4-FFF2-40B4-BE49-F238E27FC236}">
                    <a16:creationId xmlns:a16="http://schemas.microsoft.com/office/drawing/2014/main" xmlns="" id="{5CC5A320-6896-4755-855F-56D82214E8D0}"/>
                  </a:ext>
                </a:extLst>
              </p:cNvPr>
              <p:cNvGrpSpPr>
                <a:grpSpLocks/>
              </p:cNvGrpSpPr>
              <p:nvPr/>
            </p:nvGrpSpPr>
            <p:grpSpPr bwMode="auto">
              <a:xfrm>
                <a:off x="2467248" y="2722307"/>
                <a:ext cx="330636" cy="119935"/>
                <a:chOff x="6790414" y="564543"/>
                <a:chExt cx="1542553" cy="226032"/>
              </a:xfrm>
            </p:grpSpPr>
            <p:cxnSp>
              <p:nvCxnSpPr>
                <p:cNvPr id="113" name="直線コネクタ 112">
                  <a:extLst>
                    <a:ext uri="{FF2B5EF4-FFF2-40B4-BE49-F238E27FC236}">
                      <a16:creationId xmlns:a16="http://schemas.microsoft.com/office/drawing/2014/main" xmlns="" id="{1206083E-4178-4154-A975-46FD6ECB158C}"/>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xmlns="" id="{2DEE23C8-C9E6-4AC5-9D12-D519A67B6BFC}"/>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xmlns="" id="{C189146A-9F9F-4D44-81E4-46D51F9BA528}"/>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6" name="グループ化 42">
                <a:extLst>
                  <a:ext uri="{FF2B5EF4-FFF2-40B4-BE49-F238E27FC236}">
                    <a16:creationId xmlns:a16="http://schemas.microsoft.com/office/drawing/2014/main" xmlns="" id="{66834EB7-F923-4AB9-A29B-D06D9658D46D}"/>
                  </a:ext>
                </a:extLst>
              </p:cNvPr>
              <p:cNvGrpSpPr>
                <a:grpSpLocks/>
              </p:cNvGrpSpPr>
              <p:nvPr/>
            </p:nvGrpSpPr>
            <p:grpSpPr bwMode="auto">
              <a:xfrm>
                <a:off x="1691920" y="2114810"/>
                <a:ext cx="1105964" cy="141665"/>
                <a:chOff x="6790414" y="564543"/>
                <a:chExt cx="1542553" cy="226032"/>
              </a:xfrm>
            </p:grpSpPr>
            <p:cxnSp>
              <p:nvCxnSpPr>
                <p:cNvPr id="117" name="直線コネクタ 116">
                  <a:extLst>
                    <a:ext uri="{FF2B5EF4-FFF2-40B4-BE49-F238E27FC236}">
                      <a16:creationId xmlns:a16="http://schemas.microsoft.com/office/drawing/2014/main" xmlns="" id="{00DDBF22-270A-48E9-84E0-818889818E26}"/>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xmlns="" id="{763190F3-91E7-42F5-BF0D-11637FD7B9B5}"/>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xmlns="" id="{A9709E3E-04AA-435E-B550-8E0694726571}"/>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0" name="グループ化 38">
                <a:extLst>
                  <a:ext uri="{FF2B5EF4-FFF2-40B4-BE49-F238E27FC236}">
                    <a16:creationId xmlns:a16="http://schemas.microsoft.com/office/drawing/2014/main" xmlns="" id="{6B18894B-0245-4E11-8D69-2165B8A86947}"/>
                  </a:ext>
                </a:extLst>
              </p:cNvPr>
              <p:cNvGrpSpPr>
                <a:grpSpLocks/>
              </p:cNvGrpSpPr>
              <p:nvPr/>
            </p:nvGrpSpPr>
            <p:grpSpPr bwMode="auto">
              <a:xfrm>
                <a:off x="2157291" y="2475172"/>
                <a:ext cx="640593" cy="106896"/>
                <a:chOff x="6790414" y="564543"/>
                <a:chExt cx="1542553" cy="226032"/>
              </a:xfrm>
            </p:grpSpPr>
            <p:cxnSp>
              <p:nvCxnSpPr>
                <p:cNvPr id="131" name="直線コネクタ 130">
                  <a:extLst>
                    <a:ext uri="{FF2B5EF4-FFF2-40B4-BE49-F238E27FC236}">
                      <a16:creationId xmlns:a16="http://schemas.microsoft.com/office/drawing/2014/main" xmlns="" id="{B96DE654-6CF0-449A-A567-90EF6533DA41}"/>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xmlns="" id="{CF66510A-B43D-4AEF-9201-E22CEE14C9C1}"/>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a:extLst>
                    <a:ext uri="{FF2B5EF4-FFF2-40B4-BE49-F238E27FC236}">
                      <a16:creationId xmlns:a16="http://schemas.microsoft.com/office/drawing/2014/main" xmlns="" id="{580155A0-8241-48AE-8D5C-D4C8C465F89E}"/>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6" name="テキスト ボックス 16">
                <a:extLst>
                  <a:ext uri="{FF2B5EF4-FFF2-40B4-BE49-F238E27FC236}">
                    <a16:creationId xmlns:a16="http://schemas.microsoft.com/office/drawing/2014/main" xmlns="" id="{3DEAF4C4-9747-44F0-A27F-A1056782390D}"/>
                  </a:ext>
                </a:extLst>
              </p:cNvPr>
              <p:cNvSpPr txBox="1">
                <a:spLocks noChangeArrowheads="1"/>
              </p:cNvSpPr>
              <p:nvPr/>
            </p:nvSpPr>
            <p:spPr bwMode="auto">
              <a:xfrm>
                <a:off x="857284" y="5204051"/>
                <a:ext cx="1524000" cy="246063"/>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grpSp>
          <p:nvGrpSpPr>
            <p:cNvPr id="158" name="グループ化 157">
              <a:extLst>
                <a:ext uri="{FF2B5EF4-FFF2-40B4-BE49-F238E27FC236}">
                  <a16:creationId xmlns:a16="http://schemas.microsoft.com/office/drawing/2014/main" xmlns="" id="{1010B198-71A5-4A58-8D94-07DBCC00BA17}"/>
                </a:ext>
              </a:extLst>
            </p:cNvPr>
            <p:cNvGrpSpPr/>
            <p:nvPr/>
          </p:nvGrpSpPr>
          <p:grpSpPr>
            <a:xfrm>
              <a:off x="612085" y="6036639"/>
              <a:ext cx="2754640" cy="254569"/>
              <a:chOff x="4947818" y="485650"/>
              <a:chExt cx="2754640" cy="254569"/>
            </a:xfrm>
          </p:grpSpPr>
          <p:sp>
            <p:nvSpPr>
              <p:cNvPr id="159" name="テキスト ボックス 1">
                <a:extLst>
                  <a:ext uri="{FF2B5EF4-FFF2-40B4-BE49-F238E27FC236}">
                    <a16:creationId xmlns:a16="http://schemas.microsoft.com/office/drawing/2014/main" xmlns="" id="{0CC10F82-B79B-478C-923C-3B57CA5046F3}"/>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60" name="テキスト ボックス 1">
                <a:extLst>
                  <a:ext uri="{FF2B5EF4-FFF2-40B4-BE49-F238E27FC236}">
                    <a16:creationId xmlns:a16="http://schemas.microsoft.com/office/drawing/2014/main" xmlns="" id="{E696D6BC-74B9-48FE-AAD0-E1AC64D172C4}"/>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61" name="テキスト ボックス 1">
                <a:extLst>
                  <a:ext uri="{FF2B5EF4-FFF2-40B4-BE49-F238E27FC236}">
                    <a16:creationId xmlns:a16="http://schemas.microsoft.com/office/drawing/2014/main" xmlns="" id="{A195F23C-6E17-483A-B3B4-78476659E0AE}"/>
                  </a:ext>
                </a:extLst>
              </p:cNvPr>
              <p:cNvSpPr txBox="1">
                <a:spLocks noChangeArrowheads="1"/>
              </p:cNvSpPr>
              <p:nvPr/>
            </p:nvSpPr>
            <p:spPr bwMode="auto">
              <a:xfrm>
                <a:off x="7000364" y="4856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62" name="テキスト ボックス 1">
                <a:extLst>
                  <a:ext uri="{FF2B5EF4-FFF2-40B4-BE49-F238E27FC236}">
                    <a16:creationId xmlns:a16="http://schemas.microsoft.com/office/drawing/2014/main" xmlns="" id="{1B68E7ED-B4E6-4D82-8BD2-8D9B7D83D82E}"/>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63" name="テキスト ボックス 1">
                <a:extLst>
                  <a:ext uri="{FF2B5EF4-FFF2-40B4-BE49-F238E27FC236}">
                    <a16:creationId xmlns:a16="http://schemas.microsoft.com/office/drawing/2014/main" xmlns="" id="{7E086ADC-C9FF-4CD9-B3F1-0EF31E1A7B61}"/>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64" name="テキスト ボックス 1">
                <a:extLst>
                  <a:ext uri="{FF2B5EF4-FFF2-40B4-BE49-F238E27FC236}">
                    <a16:creationId xmlns:a16="http://schemas.microsoft.com/office/drawing/2014/main" xmlns="" id="{D533D03B-D0AA-4356-97A5-B2D4616DE9DB}"/>
                  </a:ext>
                </a:extLst>
              </p:cNvPr>
              <p:cNvSpPr txBox="1">
                <a:spLocks noChangeArrowheads="1"/>
              </p:cNvSpPr>
              <p:nvPr/>
            </p:nvSpPr>
            <p:spPr bwMode="auto">
              <a:xfrm>
                <a:off x="6638306" y="492477"/>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5" name="グループ化 4">
            <a:extLst>
              <a:ext uri="{FF2B5EF4-FFF2-40B4-BE49-F238E27FC236}">
                <a16:creationId xmlns:a16="http://schemas.microsoft.com/office/drawing/2014/main" xmlns="" id="{FDE104B2-F968-4A00-BD9A-BC73A8CF84C0}"/>
              </a:ext>
            </a:extLst>
          </p:cNvPr>
          <p:cNvGrpSpPr/>
          <p:nvPr/>
        </p:nvGrpSpPr>
        <p:grpSpPr>
          <a:xfrm>
            <a:off x="3118706" y="917733"/>
            <a:ext cx="3074841" cy="5381823"/>
            <a:chOff x="3118706" y="917733"/>
            <a:chExt cx="3074841" cy="5381823"/>
          </a:xfrm>
        </p:grpSpPr>
        <p:grpSp>
          <p:nvGrpSpPr>
            <p:cNvPr id="3" name="グループ化 2">
              <a:extLst>
                <a:ext uri="{FF2B5EF4-FFF2-40B4-BE49-F238E27FC236}">
                  <a16:creationId xmlns:a16="http://schemas.microsoft.com/office/drawing/2014/main" xmlns="" id="{99444E23-184A-46BA-B781-551952E0D130}"/>
                </a:ext>
              </a:extLst>
            </p:cNvPr>
            <p:cNvGrpSpPr/>
            <p:nvPr/>
          </p:nvGrpSpPr>
          <p:grpSpPr>
            <a:xfrm>
              <a:off x="3118706" y="917733"/>
              <a:ext cx="2857550" cy="5224305"/>
              <a:chOff x="3104905" y="917733"/>
              <a:chExt cx="2871351" cy="5224305"/>
            </a:xfrm>
          </p:grpSpPr>
          <p:graphicFrame>
            <p:nvGraphicFramePr>
              <p:cNvPr id="15" name="グラフ 14">
                <a:extLst/>
              </p:cNvPr>
              <p:cNvGraphicFramePr>
                <a:graphicFrameLocks/>
              </p:cNvGraphicFramePr>
              <p:nvPr>
                <p:extLst>
                  <p:ext uri="{D42A27DB-BD31-4B8C-83A1-F6EECF244321}">
                    <p14:modId xmlns:p14="http://schemas.microsoft.com/office/powerpoint/2010/main" xmlns="" val="567336992"/>
                  </p:ext>
                </p:extLst>
              </p:nvPr>
            </p:nvGraphicFramePr>
            <p:xfrm>
              <a:off x="3104905" y="917733"/>
              <a:ext cx="2871351" cy="5224305"/>
            </p:xfrm>
            <a:graphic>
              <a:graphicData uri="http://schemas.openxmlformats.org/drawingml/2006/chart">
                <c:chart xmlns:c="http://schemas.openxmlformats.org/drawingml/2006/chart" xmlns:r="http://schemas.openxmlformats.org/officeDocument/2006/relationships" r:id="rId5"/>
              </a:graphicData>
            </a:graphic>
          </p:graphicFrame>
          <p:grpSp>
            <p:nvGrpSpPr>
              <p:cNvPr id="30735" name="グループ化 26"/>
              <p:cNvGrpSpPr>
                <a:grpSpLocks/>
              </p:cNvGrpSpPr>
              <p:nvPr/>
            </p:nvGrpSpPr>
            <p:grpSpPr bwMode="auto">
              <a:xfrm>
                <a:off x="4146776" y="2004991"/>
                <a:ext cx="373168" cy="91372"/>
                <a:chOff x="6790414" y="564543"/>
                <a:chExt cx="1542553" cy="226032"/>
              </a:xfrm>
            </p:grpSpPr>
            <p:cxnSp>
              <p:nvCxnSpPr>
                <p:cNvPr id="28" name="直線コネクタ 27">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736" name="グループ化 30"/>
              <p:cNvGrpSpPr>
                <a:grpSpLocks/>
              </p:cNvGrpSpPr>
              <p:nvPr/>
            </p:nvGrpSpPr>
            <p:grpSpPr bwMode="auto">
              <a:xfrm>
                <a:off x="3721833" y="1559013"/>
                <a:ext cx="430925" cy="138280"/>
                <a:chOff x="6790414" y="564543"/>
                <a:chExt cx="1542553" cy="226032"/>
              </a:xfrm>
            </p:grpSpPr>
            <p:cxnSp>
              <p:nvCxnSpPr>
                <p:cNvPr id="32" name="直線コネクタ 31">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738" name="グループ化 38"/>
              <p:cNvGrpSpPr>
                <a:grpSpLocks/>
              </p:cNvGrpSpPr>
              <p:nvPr/>
            </p:nvGrpSpPr>
            <p:grpSpPr bwMode="auto">
              <a:xfrm>
                <a:off x="4519944" y="2162942"/>
                <a:ext cx="1113413" cy="101696"/>
                <a:chOff x="6790414" y="564543"/>
                <a:chExt cx="1542553" cy="226032"/>
              </a:xfrm>
            </p:grpSpPr>
            <p:cxnSp>
              <p:nvCxnSpPr>
                <p:cNvPr id="40" name="直線コネクタ 39">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763" name="テキスト ボックス 72"/>
              <p:cNvSpPr txBox="1">
                <a:spLocks noChangeArrowheads="1"/>
              </p:cNvSpPr>
              <p:nvPr/>
            </p:nvSpPr>
            <p:spPr bwMode="auto">
              <a:xfrm>
                <a:off x="3351298" y="1148719"/>
                <a:ext cx="566737" cy="246062"/>
              </a:xfrm>
              <a:prstGeom prst="rect">
                <a:avLst/>
              </a:prstGeom>
              <a:noFill/>
              <a:ln w="9525">
                <a:noFill/>
                <a:miter lim="800000"/>
                <a:headEnd/>
                <a:tailEnd/>
              </a:ln>
            </p:spPr>
            <p:txBody>
              <a:bodyPr>
                <a:spAutoFit/>
              </a:bodyPr>
              <a:lstStyle/>
              <a:p>
                <a:r>
                  <a:rPr lang="en-US" altLang="ja-JP" sz="1000" b="1" dirty="0"/>
                  <a:t>(%)</a:t>
                </a:r>
                <a:endParaRPr lang="ja-JP" altLang="en-US" sz="1000" b="1" dirty="0"/>
              </a:p>
            </p:txBody>
          </p:sp>
          <p:sp>
            <p:nvSpPr>
              <p:cNvPr id="91" name="テキスト ボックス 90">
                <a:extLst>
                  <a:ext uri="{FF2B5EF4-FFF2-40B4-BE49-F238E27FC236}">
                    <a16:creationId xmlns:a16="http://schemas.microsoft.com/office/drawing/2014/main" xmlns="" id="{7A40F05C-E809-4C17-9530-9A277ADD3CB5}"/>
                  </a:ext>
                </a:extLst>
              </p:cNvPr>
              <p:cNvSpPr txBox="1"/>
              <p:nvPr/>
            </p:nvSpPr>
            <p:spPr>
              <a:xfrm>
                <a:off x="4470731" y="2315517"/>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96" name="テキスト ボックス 95">
                <a:extLst>
                  <a:ext uri="{FF2B5EF4-FFF2-40B4-BE49-F238E27FC236}">
                    <a16:creationId xmlns:a16="http://schemas.microsoft.com/office/drawing/2014/main" xmlns="" id="{891EBE42-B540-41EB-8656-4E69970FF891}"/>
                  </a:ext>
                </a:extLst>
              </p:cNvPr>
              <p:cNvSpPr txBox="1"/>
              <p:nvPr/>
            </p:nvSpPr>
            <p:spPr>
              <a:xfrm>
                <a:off x="5218445" y="266718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grpSp>
            <p:nvGrpSpPr>
              <p:cNvPr id="97" name="グループ化 42">
                <a:extLst>
                  <a:ext uri="{FF2B5EF4-FFF2-40B4-BE49-F238E27FC236}">
                    <a16:creationId xmlns:a16="http://schemas.microsoft.com/office/drawing/2014/main" xmlns="" id="{0276CE5E-A8CF-40CC-A8E4-5AAA53F71DD0}"/>
                  </a:ext>
                </a:extLst>
              </p:cNvPr>
              <p:cNvGrpSpPr>
                <a:grpSpLocks/>
              </p:cNvGrpSpPr>
              <p:nvPr/>
            </p:nvGrpSpPr>
            <p:grpSpPr bwMode="auto">
              <a:xfrm>
                <a:off x="5250454" y="2688092"/>
                <a:ext cx="372473" cy="88639"/>
                <a:chOff x="6790414" y="564543"/>
                <a:chExt cx="1542553" cy="226032"/>
              </a:xfrm>
            </p:grpSpPr>
            <p:cxnSp>
              <p:nvCxnSpPr>
                <p:cNvPr id="98" name="直線コネクタ 97">
                  <a:extLst>
                    <a:ext uri="{FF2B5EF4-FFF2-40B4-BE49-F238E27FC236}">
                      <a16:creationId xmlns:a16="http://schemas.microsoft.com/office/drawing/2014/main" xmlns="" id="{EC710E34-ECC3-4214-945E-5FEF24F63FEC}"/>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xmlns="" id="{F54D09AF-EC0A-48B1-9B5E-9CF006C0CB25}"/>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xmlns="" id="{89B72FED-4F01-49F8-A62F-191115AC2AA8}"/>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6" name="テキスト ボックス 105">
                <a:extLst>
                  <a:ext uri="{FF2B5EF4-FFF2-40B4-BE49-F238E27FC236}">
                    <a16:creationId xmlns:a16="http://schemas.microsoft.com/office/drawing/2014/main" xmlns="" id="{CA6AF19F-6DB5-4F46-B8E7-B04356E47900}"/>
                  </a:ext>
                </a:extLst>
              </p:cNvPr>
              <p:cNvSpPr txBox="1"/>
              <p:nvPr/>
            </p:nvSpPr>
            <p:spPr>
              <a:xfrm>
                <a:off x="3702318" y="154937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108" name="グループ化 42">
                <a:extLst>
                  <a:ext uri="{FF2B5EF4-FFF2-40B4-BE49-F238E27FC236}">
                    <a16:creationId xmlns:a16="http://schemas.microsoft.com/office/drawing/2014/main" xmlns="" id="{6D09C983-8CFA-4987-8159-3E16889604C7}"/>
                  </a:ext>
                </a:extLst>
              </p:cNvPr>
              <p:cNvGrpSpPr>
                <a:grpSpLocks/>
              </p:cNvGrpSpPr>
              <p:nvPr/>
            </p:nvGrpSpPr>
            <p:grpSpPr bwMode="auto">
              <a:xfrm>
                <a:off x="4863592" y="2517051"/>
                <a:ext cx="769765" cy="103188"/>
                <a:chOff x="6790414" y="564543"/>
                <a:chExt cx="1542553" cy="226032"/>
              </a:xfrm>
            </p:grpSpPr>
            <p:cxnSp>
              <p:nvCxnSpPr>
                <p:cNvPr id="109" name="直線コネクタ 108">
                  <a:extLst>
                    <a:ext uri="{FF2B5EF4-FFF2-40B4-BE49-F238E27FC236}">
                      <a16:creationId xmlns:a16="http://schemas.microsoft.com/office/drawing/2014/main" xmlns="" id="{0D9318E1-B30A-4B61-9F4B-99DDD30E9D41}"/>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xmlns="" id="{3502C827-DEB8-40C4-AC8C-5763255F0632}"/>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xmlns="" id="{09CE478E-EF0B-49F0-957D-D98D4B4FAA4E}"/>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2" name="グループ化 38">
                <a:extLst>
                  <a:ext uri="{FF2B5EF4-FFF2-40B4-BE49-F238E27FC236}">
                    <a16:creationId xmlns:a16="http://schemas.microsoft.com/office/drawing/2014/main" xmlns="" id="{D5D4AACB-9C63-4AE3-9426-32D9DF287EFB}"/>
                  </a:ext>
                </a:extLst>
              </p:cNvPr>
              <p:cNvGrpSpPr>
                <a:grpSpLocks/>
              </p:cNvGrpSpPr>
              <p:nvPr/>
            </p:nvGrpSpPr>
            <p:grpSpPr bwMode="auto">
              <a:xfrm>
                <a:off x="4152758" y="1737369"/>
                <a:ext cx="1480599" cy="96365"/>
                <a:chOff x="6790414" y="564543"/>
                <a:chExt cx="1542553" cy="226032"/>
              </a:xfrm>
            </p:grpSpPr>
            <p:cxnSp>
              <p:nvCxnSpPr>
                <p:cNvPr id="123" name="直線コネクタ 122">
                  <a:extLst>
                    <a:ext uri="{FF2B5EF4-FFF2-40B4-BE49-F238E27FC236}">
                      <a16:creationId xmlns:a16="http://schemas.microsoft.com/office/drawing/2014/main" xmlns="" id="{A51A0626-D71F-4395-BDE3-F8B89C853422}"/>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a:extLst>
                    <a:ext uri="{FF2B5EF4-FFF2-40B4-BE49-F238E27FC236}">
                      <a16:creationId xmlns:a16="http://schemas.microsoft.com/office/drawing/2014/main" xmlns="" id="{DC572A96-99AF-44B5-AE68-D743312B1B38}"/>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xmlns="" id="{60807FC9-8528-4C27-B218-ACAB66FE375F}"/>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5" name="グループ化 19">
                <a:extLst>
                  <a:ext uri="{FF2B5EF4-FFF2-40B4-BE49-F238E27FC236}">
                    <a16:creationId xmlns:a16="http://schemas.microsoft.com/office/drawing/2014/main" xmlns="" id="{17BBFF30-A311-4FD0-9E39-F165EC1F02CE}"/>
                  </a:ext>
                </a:extLst>
              </p:cNvPr>
              <p:cNvGrpSpPr>
                <a:grpSpLocks/>
              </p:cNvGrpSpPr>
              <p:nvPr/>
            </p:nvGrpSpPr>
            <p:grpSpPr bwMode="auto">
              <a:xfrm>
                <a:off x="4152758" y="1870938"/>
                <a:ext cx="703877" cy="99438"/>
                <a:chOff x="6790414" y="564543"/>
                <a:chExt cx="1542553" cy="226032"/>
              </a:xfrm>
            </p:grpSpPr>
            <p:cxnSp>
              <p:nvCxnSpPr>
                <p:cNvPr id="146" name="直線コネクタ 145">
                  <a:extLst>
                    <a:ext uri="{FF2B5EF4-FFF2-40B4-BE49-F238E27FC236}">
                      <a16:creationId xmlns:a16="http://schemas.microsoft.com/office/drawing/2014/main" xmlns="" id="{ADECE2CC-6455-4B46-9EAE-F833A316639D}"/>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xmlns="" id="{AFBF5397-3271-4B8F-82A5-D51DB8D32A13}"/>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a:extLst>
                    <a:ext uri="{FF2B5EF4-FFF2-40B4-BE49-F238E27FC236}">
                      <a16:creationId xmlns:a16="http://schemas.microsoft.com/office/drawing/2014/main" xmlns="" id="{8D8B39B4-5246-45ED-80BE-20EB3F55066F}"/>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9" name="グループ化 19">
                <a:extLst>
                  <a:ext uri="{FF2B5EF4-FFF2-40B4-BE49-F238E27FC236}">
                    <a16:creationId xmlns:a16="http://schemas.microsoft.com/office/drawing/2014/main" xmlns="" id="{2D87EA5B-EA6F-4614-B06B-120B59D40FF3}"/>
                  </a:ext>
                </a:extLst>
              </p:cNvPr>
              <p:cNvGrpSpPr>
                <a:grpSpLocks/>
              </p:cNvGrpSpPr>
              <p:nvPr/>
            </p:nvGrpSpPr>
            <p:grpSpPr bwMode="auto">
              <a:xfrm>
                <a:off x="3725809" y="1418686"/>
                <a:ext cx="1907548" cy="110332"/>
                <a:chOff x="6790414" y="564543"/>
                <a:chExt cx="1542553" cy="226032"/>
              </a:xfrm>
            </p:grpSpPr>
            <p:cxnSp>
              <p:nvCxnSpPr>
                <p:cNvPr id="150" name="直線コネクタ 149">
                  <a:extLst>
                    <a:ext uri="{FF2B5EF4-FFF2-40B4-BE49-F238E27FC236}">
                      <a16:creationId xmlns:a16="http://schemas.microsoft.com/office/drawing/2014/main" xmlns="" id="{6C9B6FA5-6B24-400B-A44B-5F5F3529C506}"/>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a:extLst>
                    <a:ext uri="{FF2B5EF4-FFF2-40B4-BE49-F238E27FC236}">
                      <a16:creationId xmlns:a16="http://schemas.microsoft.com/office/drawing/2014/main" xmlns="" id="{6F541BB3-5AE0-4111-8062-DB34FB6B63A6}"/>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a:extLst>
                    <a:ext uri="{FF2B5EF4-FFF2-40B4-BE49-F238E27FC236}">
                      <a16:creationId xmlns:a16="http://schemas.microsoft.com/office/drawing/2014/main" xmlns="" id="{D95F5770-794D-4F13-B61C-E89C4D13A0AC}"/>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5" name="グループ化 42">
                <a:extLst>
                  <a:ext uri="{FF2B5EF4-FFF2-40B4-BE49-F238E27FC236}">
                    <a16:creationId xmlns:a16="http://schemas.microsoft.com/office/drawing/2014/main" xmlns="" id="{71D6746F-0DB7-4641-9C32-A3F8A11E8A04}"/>
                  </a:ext>
                </a:extLst>
              </p:cNvPr>
              <p:cNvGrpSpPr>
                <a:grpSpLocks/>
              </p:cNvGrpSpPr>
              <p:nvPr/>
            </p:nvGrpSpPr>
            <p:grpSpPr bwMode="auto">
              <a:xfrm>
                <a:off x="4531091" y="2315769"/>
                <a:ext cx="325544" cy="104602"/>
                <a:chOff x="6790414" y="564543"/>
                <a:chExt cx="1542553" cy="226032"/>
              </a:xfrm>
            </p:grpSpPr>
            <p:cxnSp>
              <p:nvCxnSpPr>
                <p:cNvPr id="166" name="直線コネクタ 165">
                  <a:extLst>
                    <a:ext uri="{FF2B5EF4-FFF2-40B4-BE49-F238E27FC236}">
                      <a16:creationId xmlns:a16="http://schemas.microsoft.com/office/drawing/2014/main" xmlns="" id="{6D6C5C10-68C6-4D00-8035-F17EBE36C9E8}"/>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a:extLst>
                    <a:ext uri="{FF2B5EF4-FFF2-40B4-BE49-F238E27FC236}">
                      <a16:creationId xmlns:a16="http://schemas.microsoft.com/office/drawing/2014/main" xmlns="" id="{554C345A-756A-4A9D-81F4-BCDABFA98ADA}"/>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a:extLst>
                    <a:ext uri="{FF2B5EF4-FFF2-40B4-BE49-F238E27FC236}">
                      <a16:creationId xmlns:a16="http://schemas.microsoft.com/office/drawing/2014/main" xmlns="" id="{96E57284-EF20-48D7-8D6B-8DFF5C5D995A}"/>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4" name="テキスト ボックス 173">
                <a:extLst>
                  <a:ext uri="{FF2B5EF4-FFF2-40B4-BE49-F238E27FC236}">
                    <a16:creationId xmlns:a16="http://schemas.microsoft.com/office/drawing/2014/main" xmlns="" id="{304F5DC9-EFD4-4A1E-93C3-B430308BD1B1}"/>
                  </a:ext>
                </a:extLst>
              </p:cNvPr>
              <p:cNvSpPr txBox="1"/>
              <p:nvPr/>
            </p:nvSpPr>
            <p:spPr>
              <a:xfrm>
                <a:off x="4458186" y="1410369"/>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175" name="テキスト ボックス 174">
                <a:extLst>
                  <a:ext uri="{FF2B5EF4-FFF2-40B4-BE49-F238E27FC236}">
                    <a16:creationId xmlns:a16="http://schemas.microsoft.com/office/drawing/2014/main" xmlns="" id="{E38E63F3-5D41-49C9-A380-07F5561AAB02}"/>
                  </a:ext>
                </a:extLst>
              </p:cNvPr>
              <p:cNvSpPr txBox="1"/>
              <p:nvPr/>
            </p:nvSpPr>
            <p:spPr>
              <a:xfrm>
                <a:off x="4768162" y="215163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176" name="テキスト ボックス 175">
                <a:extLst>
                  <a:ext uri="{FF2B5EF4-FFF2-40B4-BE49-F238E27FC236}">
                    <a16:creationId xmlns:a16="http://schemas.microsoft.com/office/drawing/2014/main" xmlns="" id="{0554F903-9436-4E09-97C2-4FD3956F590B}"/>
                  </a:ext>
                </a:extLst>
              </p:cNvPr>
              <p:cNvSpPr txBox="1"/>
              <p:nvPr/>
            </p:nvSpPr>
            <p:spPr>
              <a:xfrm>
                <a:off x="4104364" y="1984445"/>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177" name="テキスト ボックス 176">
                <a:extLst>
                  <a:ext uri="{FF2B5EF4-FFF2-40B4-BE49-F238E27FC236}">
                    <a16:creationId xmlns:a16="http://schemas.microsoft.com/office/drawing/2014/main" xmlns="" id="{6E0BAE23-B5F3-4C86-94BD-9DD89EC014A9}"/>
                  </a:ext>
                </a:extLst>
              </p:cNvPr>
              <p:cNvSpPr txBox="1"/>
              <p:nvPr/>
            </p:nvSpPr>
            <p:spPr>
              <a:xfrm>
                <a:off x="4590542" y="1713472"/>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181" name="テキスト ボックス 180">
                <a:extLst>
                  <a:ext uri="{FF2B5EF4-FFF2-40B4-BE49-F238E27FC236}">
                    <a16:creationId xmlns:a16="http://schemas.microsoft.com/office/drawing/2014/main" xmlns="" id="{D7FA70DE-617E-4AAA-93D0-CD52D9A75394}"/>
                  </a:ext>
                </a:extLst>
              </p:cNvPr>
              <p:cNvSpPr txBox="1"/>
              <p:nvPr/>
            </p:nvSpPr>
            <p:spPr>
              <a:xfrm>
                <a:off x="4992510" y="2498469"/>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185" name="テキスト ボックス 184">
                <a:extLst>
                  <a:ext uri="{FF2B5EF4-FFF2-40B4-BE49-F238E27FC236}">
                    <a16:creationId xmlns:a16="http://schemas.microsoft.com/office/drawing/2014/main" xmlns="" id="{BE0A2FF9-2195-4851-B750-3DB3117E7BB3}"/>
                  </a:ext>
                </a:extLst>
              </p:cNvPr>
              <p:cNvSpPr txBox="1"/>
              <p:nvPr/>
            </p:nvSpPr>
            <p:spPr>
              <a:xfrm>
                <a:off x="4238014" y="185250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215" name="テキスト ボックス 16">
                <a:extLst>
                  <a:ext uri="{FF2B5EF4-FFF2-40B4-BE49-F238E27FC236}">
                    <a16:creationId xmlns:a16="http://schemas.microsoft.com/office/drawing/2014/main" xmlns="" id="{4A6122DE-4DDE-4807-A1E1-D70FFC2C39B5}"/>
                  </a:ext>
                </a:extLst>
              </p:cNvPr>
              <p:cNvSpPr txBox="1">
                <a:spLocks noChangeArrowheads="1"/>
              </p:cNvSpPr>
              <p:nvPr/>
            </p:nvSpPr>
            <p:spPr bwMode="auto">
              <a:xfrm>
                <a:off x="3612642" y="5222884"/>
                <a:ext cx="1524000" cy="246063"/>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grpSp>
          <p:nvGrpSpPr>
            <p:cNvPr id="169" name="グループ化 168">
              <a:extLst>
                <a:ext uri="{FF2B5EF4-FFF2-40B4-BE49-F238E27FC236}">
                  <a16:creationId xmlns:a16="http://schemas.microsoft.com/office/drawing/2014/main" xmlns="" id="{71C977C7-C3E2-45D2-87C4-43F90E80658D}"/>
                </a:ext>
              </a:extLst>
            </p:cNvPr>
            <p:cNvGrpSpPr/>
            <p:nvPr/>
          </p:nvGrpSpPr>
          <p:grpSpPr>
            <a:xfrm>
              <a:off x="3438907" y="6044987"/>
              <a:ext cx="2754640" cy="254569"/>
              <a:chOff x="4947818" y="485650"/>
              <a:chExt cx="2754640" cy="254569"/>
            </a:xfrm>
          </p:grpSpPr>
          <p:sp>
            <p:nvSpPr>
              <p:cNvPr id="170" name="テキスト ボックス 1">
                <a:extLst>
                  <a:ext uri="{FF2B5EF4-FFF2-40B4-BE49-F238E27FC236}">
                    <a16:creationId xmlns:a16="http://schemas.microsoft.com/office/drawing/2014/main" xmlns="" id="{EDE2C549-4CE6-46D2-9E50-3257C06B32FA}"/>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171" name="テキスト ボックス 1">
                <a:extLst>
                  <a:ext uri="{FF2B5EF4-FFF2-40B4-BE49-F238E27FC236}">
                    <a16:creationId xmlns:a16="http://schemas.microsoft.com/office/drawing/2014/main" xmlns="" id="{7A907734-F9EB-432B-9C25-64F22A0C9CE2}"/>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172" name="テキスト ボックス 1">
                <a:extLst>
                  <a:ext uri="{FF2B5EF4-FFF2-40B4-BE49-F238E27FC236}">
                    <a16:creationId xmlns:a16="http://schemas.microsoft.com/office/drawing/2014/main" xmlns="" id="{37D7ECBC-7760-415E-BDA0-F32A58E97BCE}"/>
                  </a:ext>
                </a:extLst>
              </p:cNvPr>
              <p:cNvSpPr txBox="1">
                <a:spLocks noChangeArrowheads="1"/>
              </p:cNvSpPr>
              <p:nvPr/>
            </p:nvSpPr>
            <p:spPr bwMode="auto">
              <a:xfrm>
                <a:off x="7000364" y="4856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173" name="テキスト ボックス 1">
                <a:extLst>
                  <a:ext uri="{FF2B5EF4-FFF2-40B4-BE49-F238E27FC236}">
                    <a16:creationId xmlns:a16="http://schemas.microsoft.com/office/drawing/2014/main" xmlns="" id="{E2E93025-685A-43A0-B1D3-CD5564FD45B8}"/>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178" name="テキスト ボックス 1">
                <a:extLst>
                  <a:ext uri="{FF2B5EF4-FFF2-40B4-BE49-F238E27FC236}">
                    <a16:creationId xmlns:a16="http://schemas.microsoft.com/office/drawing/2014/main" xmlns="" id="{5A4E24D0-0903-4C52-8E7C-35C253117A29}"/>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179" name="テキスト ボックス 1">
                <a:extLst>
                  <a:ext uri="{FF2B5EF4-FFF2-40B4-BE49-F238E27FC236}">
                    <a16:creationId xmlns:a16="http://schemas.microsoft.com/office/drawing/2014/main" xmlns="" id="{16797CA3-1950-49D6-ADC7-86FAE35AE021}"/>
                  </a:ext>
                </a:extLst>
              </p:cNvPr>
              <p:cNvSpPr txBox="1">
                <a:spLocks noChangeArrowheads="1"/>
              </p:cNvSpPr>
              <p:nvPr/>
            </p:nvSpPr>
            <p:spPr bwMode="auto">
              <a:xfrm>
                <a:off x="6638306" y="492477"/>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6" name="グループ化 5">
            <a:extLst>
              <a:ext uri="{FF2B5EF4-FFF2-40B4-BE49-F238E27FC236}">
                <a16:creationId xmlns:a16="http://schemas.microsoft.com/office/drawing/2014/main" xmlns="" id="{B137D765-137B-46F8-A9BA-03DBECDB4449}"/>
              </a:ext>
            </a:extLst>
          </p:cNvPr>
          <p:cNvGrpSpPr/>
          <p:nvPr/>
        </p:nvGrpSpPr>
        <p:grpSpPr>
          <a:xfrm>
            <a:off x="5805302" y="749458"/>
            <a:ext cx="3243986" cy="5545704"/>
            <a:chOff x="5805302" y="749458"/>
            <a:chExt cx="3243986" cy="5545704"/>
          </a:xfrm>
        </p:grpSpPr>
        <p:grpSp>
          <p:nvGrpSpPr>
            <p:cNvPr id="2" name="グループ化 1">
              <a:extLst>
                <a:ext uri="{FF2B5EF4-FFF2-40B4-BE49-F238E27FC236}">
                  <a16:creationId xmlns:a16="http://schemas.microsoft.com/office/drawing/2014/main" xmlns="" id="{7C9E1362-2D67-4CA1-99C5-93F0775648DE}"/>
                </a:ext>
              </a:extLst>
            </p:cNvPr>
            <p:cNvGrpSpPr/>
            <p:nvPr/>
          </p:nvGrpSpPr>
          <p:grpSpPr>
            <a:xfrm>
              <a:off x="5805302" y="749458"/>
              <a:ext cx="3148529" cy="5381455"/>
              <a:chOff x="5805302" y="749458"/>
              <a:chExt cx="3148529" cy="5381455"/>
            </a:xfrm>
          </p:grpSpPr>
          <p:graphicFrame>
            <p:nvGraphicFramePr>
              <p:cNvPr id="13" name="グラフ 12">
                <a:extLst/>
              </p:cNvPr>
              <p:cNvGraphicFramePr>
                <a:graphicFrameLocks/>
              </p:cNvGraphicFramePr>
              <p:nvPr>
                <p:extLst>
                  <p:ext uri="{D42A27DB-BD31-4B8C-83A1-F6EECF244321}">
                    <p14:modId xmlns:p14="http://schemas.microsoft.com/office/powerpoint/2010/main" xmlns="" val="3765553874"/>
                  </p:ext>
                </p:extLst>
              </p:nvPr>
            </p:nvGraphicFramePr>
            <p:xfrm>
              <a:off x="5838826" y="749458"/>
              <a:ext cx="3115005" cy="5381455"/>
            </p:xfrm>
            <a:graphic>
              <a:graphicData uri="http://schemas.openxmlformats.org/drawingml/2006/chart">
                <c:chart xmlns:c="http://schemas.openxmlformats.org/drawingml/2006/chart" xmlns:r="http://schemas.openxmlformats.org/officeDocument/2006/relationships" r:id="rId6"/>
              </a:graphicData>
            </a:graphic>
          </p:graphicFrame>
          <p:sp>
            <p:nvSpPr>
              <p:cNvPr id="69" name="テキスト ボックス 68">
                <a:extLst/>
              </p:cNvPr>
              <p:cNvSpPr txBox="1"/>
              <p:nvPr/>
            </p:nvSpPr>
            <p:spPr>
              <a:xfrm>
                <a:off x="6783202" y="1555805"/>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70" name="テキスト ボックス 69">
                <a:extLst/>
              </p:cNvPr>
              <p:cNvSpPr txBox="1"/>
              <p:nvPr/>
            </p:nvSpPr>
            <p:spPr>
              <a:xfrm>
                <a:off x="7300285" y="1889413"/>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30764" name="テキスト ボックス 73"/>
              <p:cNvSpPr txBox="1">
                <a:spLocks noChangeArrowheads="1"/>
              </p:cNvSpPr>
              <p:nvPr/>
            </p:nvSpPr>
            <p:spPr bwMode="auto">
              <a:xfrm>
                <a:off x="6242529" y="1095299"/>
                <a:ext cx="818854" cy="246221"/>
              </a:xfrm>
              <a:prstGeom prst="rect">
                <a:avLst/>
              </a:prstGeom>
              <a:noFill/>
              <a:ln w="9525">
                <a:noFill/>
                <a:miter lim="800000"/>
                <a:headEnd/>
                <a:tailEnd/>
              </a:ln>
            </p:spPr>
            <p:txBody>
              <a:bodyPr wrap="square">
                <a:spAutoFit/>
              </a:bodyPr>
              <a:lstStyle/>
              <a:p>
                <a:r>
                  <a:rPr lang="en-US" altLang="ja-JP" sz="1000" b="1" dirty="0"/>
                  <a:t>(mg/</a:t>
                </a:r>
                <a:r>
                  <a:rPr lang="ja-JP" altLang="en-US" sz="900" b="1" dirty="0"/>
                  <a:t>月</a:t>
                </a:r>
                <a:r>
                  <a:rPr lang="en-US" altLang="ja-JP" sz="1000" b="1" dirty="0"/>
                  <a:t>)</a:t>
                </a:r>
                <a:endParaRPr lang="ja-JP" altLang="en-US" sz="1000" b="1" dirty="0"/>
              </a:p>
            </p:txBody>
          </p:sp>
          <p:sp>
            <p:nvSpPr>
              <p:cNvPr id="105" name="テキスト ボックス 104">
                <a:extLst>
                  <a:ext uri="{FF2B5EF4-FFF2-40B4-BE49-F238E27FC236}">
                    <a16:creationId xmlns:a16="http://schemas.microsoft.com/office/drawing/2014/main" xmlns="" id="{ED74D352-675B-44C8-90BC-543EA84C8830}"/>
                  </a:ext>
                </a:extLst>
              </p:cNvPr>
              <p:cNvSpPr txBox="1"/>
              <p:nvPr/>
            </p:nvSpPr>
            <p:spPr>
              <a:xfrm>
                <a:off x="7689223" y="2209214"/>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grpSp>
            <p:nvGrpSpPr>
              <p:cNvPr id="126" name="グループ化 38">
                <a:extLst>
                  <a:ext uri="{FF2B5EF4-FFF2-40B4-BE49-F238E27FC236}">
                    <a16:creationId xmlns:a16="http://schemas.microsoft.com/office/drawing/2014/main" xmlns="" id="{9F2D45E8-9BD8-4D81-B31B-7CBD6076CF35}"/>
                  </a:ext>
                </a:extLst>
              </p:cNvPr>
              <p:cNvGrpSpPr>
                <a:grpSpLocks/>
              </p:cNvGrpSpPr>
              <p:nvPr/>
            </p:nvGrpSpPr>
            <p:grpSpPr bwMode="auto">
              <a:xfrm>
                <a:off x="6583631" y="1578395"/>
                <a:ext cx="888224" cy="111274"/>
                <a:chOff x="6790414" y="564543"/>
                <a:chExt cx="1542553" cy="226032"/>
              </a:xfrm>
            </p:grpSpPr>
            <p:cxnSp>
              <p:nvCxnSpPr>
                <p:cNvPr id="127" name="直線コネクタ 126">
                  <a:extLst>
                    <a:ext uri="{FF2B5EF4-FFF2-40B4-BE49-F238E27FC236}">
                      <a16:creationId xmlns:a16="http://schemas.microsoft.com/office/drawing/2014/main" xmlns="" id="{9ABCA7DC-4F96-4BE5-827E-A47A3E083653}"/>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xmlns="" id="{0B70643F-E5FB-4057-A9F9-A220B5DDE73E}"/>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a:extLst>
                    <a:ext uri="{FF2B5EF4-FFF2-40B4-BE49-F238E27FC236}">
                      <a16:creationId xmlns:a16="http://schemas.microsoft.com/office/drawing/2014/main" xmlns="" id="{64747DE9-41E5-47DC-A383-0F4CAAB2DF10}"/>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5" name="テキスト ボックス 134">
                <a:extLst>
                  <a:ext uri="{FF2B5EF4-FFF2-40B4-BE49-F238E27FC236}">
                    <a16:creationId xmlns:a16="http://schemas.microsoft.com/office/drawing/2014/main" xmlns="" id="{EBABBE1E-90B2-45F2-AA34-BE418F34BA1A}"/>
                  </a:ext>
                </a:extLst>
              </p:cNvPr>
              <p:cNvSpPr txBox="1"/>
              <p:nvPr/>
            </p:nvSpPr>
            <p:spPr>
              <a:xfrm>
                <a:off x="7396230" y="2505145"/>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36" name="テキスト ボックス 135">
                <a:extLst>
                  <a:ext uri="{FF2B5EF4-FFF2-40B4-BE49-F238E27FC236}">
                    <a16:creationId xmlns:a16="http://schemas.microsoft.com/office/drawing/2014/main" xmlns="" id="{A482E042-E89C-4D86-BEE9-17723C2BC213}"/>
                  </a:ext>
                </a:extLst>
              </p:cNvPr>
              <p:cNvSpPr txBox="1"/>
              <p:nvPr/>
            </p:nvSpPr>
            <p:spPr>
              <a:xfrm>
                <a:off x="7573335" y="2348627"/>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80" name="テキスト ボックス 179">
                <a:extLst>
                  <a:ext uri="{FF2B5EF4-FFF2-40B4-BE49-F238E27FC236}">
                    <a16:creationId xmlns:a16="http://schemas.microsoft.com/office/drawing/2014/main" xmlns="" id="{46017A60-A9A2-445A-BF45-CA51FCF1EE84}"/>
                  </a:ext>
                </a:extLst>
              </p:cNvPr>
              <p:cNvSpPr txBox="1"/>
              <p:nvPr/>
            </p:nvSpPr>
            <p:spPr>
              <a:xfrm>
                <a:off x="7550332" y="1747681"/>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sp>
            <p:nvSpPr>
              <p:cNvPr id="183" name="テキスト ボックス 182">
                <a:extLst>
                  <a:ext uri="{FF2B5EF4-FFF2-40B4-BE49-F238E27FC236}">
                    <a16:creationId xmlns:a16="http://schemas.microsoft.com/office/drawing/2014/main" xmlns="" id="{4A31768A-0538-475F-B925-40F34A0DE00F}"/>
                  </a:ext>
                </a:extLst>
              </p:cNvPr>
              <p:cNvSpPr txBox="1"/>
              <p:nvPr/>
            </p:nvSpPr>
            <p:spPr>
              <a:xfrm>
                <a:off x="7322108" y="1408517"/>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sp>
            <p:nvSpPr>
              <p:cNvPr id="184" name="テキスト ボックス 183">
                <a:extLst>
                  <a:ext uri="{FF2B5EF4-FFF2-40B4-BE49-F238E27FC236}">
                    <a16:creationId xmlns:a16="http://schemas.microsoft.com/office/drawing/2014/main" xmlns="" id="{D201D1C0-DCE2-4B0D-B001-714C2FC6D789}"/>
                  </a:ext>
                </a:extLst>
              </p:cNvPr>
              <p:cNvSpPr txBox="1"/>
              <p:nvPr/>
            </p:nvSpPr>
            <p:spPr>
              <a:xfrm>
                <a:off x="7180716" y="206603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grpSp>
            <p:nvGrpSpPr>
              <p:cNvPr id="186" name="グループ化 38">
                <a:extLst>
                  <a:ext uri="{FF2B5EF4-FFF2-40B4-BE49-F238E27FC236}">
                    <a16:creationId xmlns:a16="http://schemas.microsoft.com/office/drawing/2014/main" xmlns="" id="{880E3D35-D008-40D9-BBA1-40E77F692DDC}"/>
                  </a:ext>
                </a:extLst>
              </p:cNvPr>
              <p:cNvGrpSpPr>
                <a:grpSpLocks/>
              </p:cNvGrpSpPr>
              <p:nvPr/>
            </p:nvGrpSpPr>
            <p:grpSpPr bwMode="auto">
              <a:xfrm>
                <a:off x="6981825" y="2068254"/>
                <a:ext cx="847725" cy="115037"/>
                <a:chOff x="6790414" y="564543"/>
                <a:chExt cx="1542553" cy="226032"/>
              </a:xfrm>
            </p:grpSpPr>
            <p:cxnSp>
              <p:nvCxnSpPr>
                <p:cNvPr id="187" name="直線コネクタ 186">
                  <a:extLst>
                    <a:ext uri="{FF2B5EF4-FFF2-40B4-BE49-F238E27FC236}">
                      <a16:creationId xmlns:a16="http://schemas.microsoft.com/office/drawing/2014/main" xmlns="" id="{1AA54F9C-92B1-4E58-B7F0-F82D9050BE7D}"/>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直線コネクタ 187">
                  <a:extLst>
                    <a:ext uri="{FF2B5EF4-FFF2-40B4-BE49-F238E27FC236}">
                      <a16:creationId xmlns:a16="http://schemas.microsoft.com/office/drawing/2014/main" xmlns="" id="{60F134EF-FE4D-437A-A54C-49899997B1AF}"/>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直線コネクタ 188">
                  <a:extLst>
                    <a:ext uri="{FF2B5EF4-FFF2-40B4-BE49-F238E27FC236}">
                      <a16:creationId xmlns:a16="http://schemas.microsoft.com/office/drawing/2014/main" xmlns="" id="{DA8BB99F-9020-44CE-9F0B-355622CE263E}"/>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0" name="グループ化 38">
                <a:extLst>
                  <a:ext uri="{FF2B5EF4-FFF2-40B4-BE49-F238E27FC236}">
                    <a16:creationId xmlns:a16="http://schemas.microsoft.com/office/drawing/2014/main" xmlns="" id="{F4AAF604-6917-4DB0-B6A7-BC9209A5CE6B}"/>
                  </a:ext>
                </a:extLst>
              </p:cNvPr>
              <p:cNvGrpSpPr>
                <a:grpSpLocks/>
              </p:cNvGrpSpPr>
              <p:nvPr/>
            </p:nvGrpSpPr>
            <p:grpSpPr bwMode="auto">
              <a:xfrm>
                <a:off x="7447294" y="2371558"/>
                <a:ext cx="759574" cy="89001"/>
                <a:chOff x="6790414" y="564543"/>
                <a:chExt cx="1542553" cy="226032"/>
              </a:xfrm>
            </p:grpSpPr>
            <p:cxnSp>
              <p:nvCxnSpPr>
                <p:cNvPr id="191" name="直線コネクタ 190">
                  <a:extLst>
                    <a:ext uri="{FF2B5EF4-FFF2-40B4-BE49-F238E27FC236}">
                      <a16:creationId xmlns:a16="http://schemas.microsoft.com/office/drawing/2014/main" xmlns="" id="{CA503410-CDFB-427C-BE99-6C69CA8DB640}"/>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a:extLst>
                    <a:ext uri="{FF2B5EF4-FFF2-40B4-BE49-F238E27FC236}">
                      <a16:creationId xmlns:a16="http://schemas.microsoft.com/office/drawing/2014/main" xmlns="" id="{4653AF56-1DBD-424D-A153-01ADED7C74DB}"/>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a:extLst>
                    <a:ext uri="{FF2B5EF4-FFF2-40B4-BE49-F238E27FC236}">
                      <a16:creationId xmlns:a16="http://schemas.microsoft.com/office/drawing/2014/main" xmlns="" id="{A69E2394-6515-46C4-AA3A-5393BDE31E86}"/>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4" name="グループ化 38">
                <a:extLst>
                  <a:ext uri="{FF2B5EF4-FFF2-40B4-BE49-F238E27FC236}">
                    <a16:creationId xmlns:a16="http://schemas.microsoft.com/office/drawing/2014/main" xmlns="" id="{E5EA169C-729E-4ADF-879F-68692CC11477}"/>
                  </a:ext>
                </a:extLst>
              </p:cNvPr>
              <p:cNvGrpSpPr>
                <a:grpSpLocks/>
              </p:cNvGrpSpPr>
              <p:nvPr/>
            </p:nvGrpSpPr>
            <p:grpSpPr bwMode="auto">
              <a:xfrm>
                <a:off x="6583632" y="1415132"/>
                <a:ext cx="2034906" cy="102928"/>
                <a:chOff x="6790414" y="564543"/>
                <a:chExt cx="1542553" cy="226032"/>
              </a:xfrm>
            </p:grpSpPr>
            <p:cxnSp>
              <p:nvCxnSpPr>
                <p:cNvPr id="195" name="直線コネクタ 194">
                  <a:extLst>
                    <a:ext uri="{FF2B5EF4-FFF2-40B4-BE49-F238E27FC236}">
                      <a16:creationId xmlns:a16="http://schemas.microsoft.com/office/drawing/2014/main" xmlns="" id="{32A83DE9-49D8-4636-BB4F-3F5FCAE1C799}"/>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直線コネクタ 195">
                  <a:extLst>
                    <a:ext uri="{FF2B5EF4-FFF2-40B4-BE49-F238E27FC236}">
                      <a16:creationId xmlns:a16="http://schemas.microsoft.com/office/drawing/2014/main" xmlns="" id="{38954F81-ECEB-4E31-BFF6-F0F15A3B6A29}"/>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a:extLst>
                    <a:ext uri="{FF2B5EF4-FFF2-40B4-BE49-F238E27FC236}">
                      <a16:creationId xmlns:a16="http://schemas.microsoft.com/office/drawing/2014/main" xmlns="" id="{07C027C7-93C7-47D2-B199-85A261883AE4}"/>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8" name="グループ化 38">
                <a:extLst>
                  <a:ext uri="{FF2B5EF4-FFF2-40B4-BE49-F238E27FC236}">
                    <a16:creationId xmlns:a16="http://schemas.microsoft.com/office/drawing/2014/main" xmlns="" id="{BFB0E52F-8922-4637-AA5D-D69420DAC732}"/>
                  </a:ext>
                </a:extLst>
              </p:cNvPr>
              <p:cNvGrpSpPr>
                <a:grpSpLocks/>
              </p:cNvGrpSpPr>
              <p:nvPr/>
            </p:nvGrpSpPr>
            <p:grpSpPr bwMode="auto">
              <a:xfrm>
                <a:off x="6986543" y="1753213"/>
                <a:ext cx="1636713" cy="112250"/>
                <a:chOff x="6790414" y="564543"/>
                <a:chExt cx="1542553" cy="226032"/>
              </a:xfrm>
            </p:grpSpPr>
            <p:cxnSp>
              <p:nvCxnSpPr>
                <p:cNvPr id="199" name="直線コネクタ 198">
                  <a:extLst>
                    <a:ext uri="{FF2B5EF4-FFF2-40B4-BE49-F238E27FC236}">
                      <a16:creationId xmlns:a16="http://schemas.microsoft.com/office/drawing/2014/main" xmlns="" id="{A74A91A3-75B2-4E46-9F8F-C1324482DD8A}"/>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a:extLst>
                    <a:ext uri="{FF2B5EF4-FFF2-40B4-BE49-F238E27FC236}">
                      <a16:creationId xmlns:a16="http://schemas.microsoft.com/office/drawing/2014/main" xmlns="" id="{99BE4487-7620-4121-B71F-C10A4CC71C3B}"/>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a:extLst>
                    <a:ext uri="{FF2B5EF4-FFF2-40B4-BE49-F238E27FC236}">
                      <a16:creationId xmlns:a16="http://schemas.microsoft.com/office/drawing/2014/main" xmlns="" id="{E981D880-68DF-48DF-9B73-5EC44A803448}"/>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2" name="グループ化 38">
                <a:extLst>
                  <a:ext uri="{FF2B5EF4-FFF2-40B4-BE49-F238E27FC236}">
                    <a16:creationId xmlns:a16="http://schemas.microsoft.com/office/drawing/2014/main" xmlns="" id="{49EB8378-4732-4949-BAF6-9667E5FDDEF0}"/>
                  </a:ext>
                </a:extLst>
              </p:cNvPr>
              <p:cNvGrpSpPr>
                <a:grpSpLocks/>
              </p:cNvGrpSpPr>
              <p:nvPr/>
            </p:nvGrpSpPr>
            <p:grpSpPr bwMode="auto">
              <a:xfrm>
                <a:off x="7455231" y="2528481"/>
                <a:ext cx="357695" cy="68336"/>
                <a:chOff x="6790414" y="564543"/>
                <a:chExt cx="1542553" cy="226032"/>
              </a:xfrm>
            </p:grpSpPr>
            <p:cxnSp>
              <p:nvCxnSpPr>
                <p:cNvPr id="203" name="直線コネクタ 202">
                  <a:extLst>
                    <a:ext uri="{FF2B5EF4-FFF2-40B4-BE49-F238E27FC236}">
                      <a16:creationId xmlns:a16="http://schemas.microsoft.com/office/drawing/2014/main" xmlns="" id="{307068B0-D29C-4311-BF09-8139F4DE5781}"/>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a:extLst>
                    <a:ext uri="{FF2B5EF4-FFF2-40B4-BE49-F238E27FC236}">
                      <a16:creationId xmlns:a16="http://schemas.microsoft.com/office/drawing/2014/main" xmlns="" id="{14FCB5BF-47D3-4151-BC46-CD518A681221}"/>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直線コネクタ 204">
                  <a:extLst>
                    <a:ext uri="{FF2B5EF4-FFF2-40B4-BE49-F238E27FC236}">
                      <a16:creationId xmlns:a16="http://schemas.microsoft.com/office/drawing/2014/main" xmlns="" id="{7F9FA2A0-C413-4A86-A421-36896D2A60D4}"/>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6" name="グループ化 38">
                <a:extLst>
                  <a:ext uri="{FF2B5EF4-FFF2-40B4-BE49-F238E27FC236}">
                    <a16:creationId xmlns:a16="http://schemas.microsoft.com/office/drawing/2014/main" xmlns="" id="{E72B33AA-DC77-4766-BE4B-BC4B5E3C5FA1}"/>
                  </a:ext>
                </a:extLst>
              </p:cNvPr>
              <p:cNvGrpSpPr>
                <a:grpSpLocks/>
              </p:cNvGrpSpPr>
              <p:nvPr/>
            </p:nvGrpSpPr>
            <p:grpSpPr bwMode="auto">
              <a:xfrm>
                <a:off x="7455231" y="2229903"/>
                <a:ext cx="1092776" cy="103119"/>
                <a:chOff x="6790414" y="564543"/>
                <a:chExt cx="1542553" cy="226032"/>
              </a:xfrm>
            </p:grpSpPr>
            <p:cxnSp>
              <p:nvCxnSpPr>
                <p:cNvPr id="207" name="直線コネクタ 206">
                  <a:extLst>
                    <a:ext uri="{FF2B5EF4-FFF2-40B4-BE49-F238E27FC236}">
                      <a16:creationId xmlns:a16="http://schemas.microsoft.com/office/drawing/2014/main" xmlns="" id="{B4DC20A5-5E13-4350-B70D-26906AF3E8AE}"/>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直線コネクタ 207">
                  <a:extLst>
                    <a:ext uri="{FF2B5EF4-FFF2-40B4-BE49-F238E27FC236}">
                      <a16:creationId xmlns:a16="http://schemas.microsoft.com/office/drawing/2014/main" xmlns="" id="{9AA5D140-3541-431F-82BA-9349D54BBCF5}"/>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a:extLst>
                    <a:ext uri="{FF2B5EF4-FFF2-40B4-BE49-F238E27FC236}">
                      <a16:creationId xmlns:a16="http://schemas.microsoft.com/office/drawing/2014/main" xmlns="" id="{930ABFCA-C1DC-441E-A912-29A4119C90BC}"/>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0" name="グループ化 38">
                <a:extLst>
                  <a:ext uri="{FF2B5EF4-FFF2-40B4-BE49-F238E27FC236}">
                    <a16:creationId xmlns:a16="http://schemas.microsoft.com/office/drawing/2014/main" xmlns="" id="{90A5FC56-A663-42AE-8325-A26D7669A01A}"/>
                  </a:ext>
                </a:extLst>
              </p:cNvPr>
              <p:cNvGrpSpPr>
                <a:grpSpLocks/>
              </p:cNvGrpSpPr>
              <p:nvPr/>
            </p:nvGrpSpPr>
            <p:grpSpPr bwMode="auto">
              <a:xfrm>
                <a:off x="6981825" y="1915366"/>
                <a:ext cx="1200658" cy="89626"/>
                <a:chOff x="6790414" y="564543"/>
                <a:chExt cx="1542553" cy="226032"/>
              </a:xfrm>
            </p:grpSpPr>
            <p:cxnSp>
              <p:nvCxnSpPr>
                <p:cNvPr id="211" name="直線コネクタ 210">
                  <a:extLst>
                    <a:ext uri="{FF2B5EF4-FFF2-40B4-BE49-F238E27FC236}">
                      <a16:creationId xmlns:a16="http://schemas.microsoft.com/office/drawing/2014/main" xmlns="" id="{0D3AFD5A-B6E5-461A-95B8-32BA902964C1}"/>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直線コネクタ 211">
                  <a:extLst>
                    <a:ext uri="{FF2B5EF4-FFF2-40B4-BE49-F238E27FC236}">
                      <a16:creationId xmlns:a16="http://schemas.microsoft.com/office/drawing/2014/main" xmlns="" id="{59AE1D5A-8870-499D-940C-36233D2F5F3A}"/>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a:extLst>
                    <a:ext uri="{FF2B5EF4-FFF2-40B4-BE49-F238E27FC236}">
                      <a16:creationId xmlns:a16="http://schemas.microsoft.com/office/drawing/2014/main" xmlns="" id="{85E9863F-2A3B-4653-9B48-E7BEDAA4F8B1}"/>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4" name="テキスト ボックス 16">
                <a:extLst>
                  <a:ext uri="{FF2B5EF4-FFF2-40B4-BE49-F238E27FC236}">
                    <a16:creationId xmlns:a16="http://schemas.microsoft.com/office/drawing/2014/main" xmlns="" id="{18294797-952E-4264-8191-F356B6390A78}"/>
                  </a:ext>
                </a:extLst>
              </p:cNvPr>
              <p:cNvSpPr txBox="1">
                <a:spLocks noChangeArrowheads="1"/>
              </p:cNvSpPr>
              <p:nvPr/>
            </p:nvSpPr>
            <p:spPr bwMode="auto">
              <a:xfrm>
                <a:off x="5805302" y="2777802"/>
                <a:ext cx="1524000" cy="246063"/>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grpSp>
          <p:nvGrpSpPr>
            <p:cNvPr id="182" name="グループ化 181">
              <a:extLst>
                <a:ext uri="{FF2B5EF4-FFF2-40B4-BE49-F238E27FC236}">
                  <a16:creationId xmlns:a16="http://schemas.microsoft.com/office/drawing/2014/main" xmlns="" id="{BDDB3365-C5AD-490E-B473-4B6B9ED13C9C}"/>
                </a:ext>
              </a:extLst>
            </p:cNvPr>
            <p:cNvGrpSpPr/>
            <p:nvPr/>
          </p:nvGrpSpPr>
          <p:grpSpPr>
            <a:xfrm>
              <a:off x="6435606" y="6040593"/>
              <a:ext cx="2613682" cy="254569"/>
              <a:chOff x="4947818" y="485650"/>
              <a:chExt cx="2754640" cy="254569"/>
            </a:xfrm>
          </p:grpSpPr>
          <p:sp>
            <p:nvSpPr>
              <p:cNvPr id="217" name="テキスト ボックス 1">
                <a:extLst>
                  <a:ext uri="{FF2B5EF4-FFF2-40B4-BE49-F238E27FC236}">
                    <a16:creationId xmlns:a16="http://schemas.microsoft.com/office/drawing/2014/main" xmlns="" id="{7A26FD5E-9304-45A3-8F18-0CA7EDB5D751}"/>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218" name="テキスト ボックス 1">
                <a:extLst>
                  <a:ext uri="{FF2B5EF4-FFF2-40B4-BE49-F238E27FC236}">
                    <a16:creationId xmlns:a16="http://schemas.microsoft.com/office/drawing/2014/main" xmlns="" id="{8D676D15-A6CB-4923-B1D2-082A29ACE6C3}"/>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219" name="テキスト ボックス 1">
                <a:extLst>
                  <a:ext uri="{FF2B5EF4-FFF2-40B4-BE49-F238E27FC236}">
                    <a16:creationId xmlns:a16="http://schemas.microsoft.com/office/drawing/2014/main" xmlns="" id="{6069AE68-143E-4071-B46B-D778FDAFE783}"/>
                  </a:ext>
                </a:extLst>
              </p:cNvPr>
              <p:cNvSpPr txBox="1">
                <a:spLocks noChangeArrowheads="1"/>
              </p:cNvSpPr>
              <p:nvPr/>
            </p:nvSpPr>
            <p:spPr bwMode="auto">
              <a:xfrm>
                <a:off x="7000364" y="485650"/>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220" name="テキスト ボックス 1">
                <a:extLst>
                  <a:ext uri="{FF2B5EF4-FFF2-40B4-BE49-F238E27FC236}">
                    <a16:creationId xmlns:a16="http://schemas.microsoft.com/office/drawing/2014/main" xmlns="" id="{C07A2177-6843-4796-A680-3BA1FCCAD9DB}"/>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221" name="テキスト ボックス 1">
                <a:extLst>
                  <a:ext uri="{FF2B5EF4-FFF2-40B4-BE49-F238E27FC236}">
                    <a16:creationId xmlns:a16="http://schemas.microsoft.com/office/drawing/2014/main" xmlns="" id="{56F0BAF9-A8C2-443D-A649-6D0D87F44C23}"/>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222" name="テキスト ボックス 1">
                <a:extLst>
                  <a:ext uri="{FF2B5EF4-FFF2-40B4-BE49-F238E27FC236}">
                    <a16:creationId xmlns:a16="http://schemas.microsoft.com/office/drawing/2014/main" xmlns="" id="{AB000A61-EAB7-4BCC-B070-1D660A5A097A}"/>
                  </a:ext>
                </a:extLst>
              </p:cNvPr>
              <p:cNvSpPr txBox="1">
                <a:spLocks noChangeArrowheads="1"/>
              </p:cNvSpPr>
              <p:nvPr/>
            </p:nvSpPr>
            <p:spPr bwMode="auto">
              <a:xfrm>
                <a:off x="6638306" y="492477"/>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573"/>
    </mc:Choice>
    <mc:Fallback>
      <p:transition spd="slow" advTm="1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タイトル 1"/>
          <p:cNvSpPr>
            <a:spLocks noGrp="1"/>
          </p:cNvSpPr>
          <p:nvPr>
            <p:ph type="ctrTitle"/>
          </p:nvPr>
        </p:nvSpPr>
        <p:spPr>
          <a:xfrm>
            <a:off x="401638" y="266700"/>
            <a:ext cx="3090862" cy="542925"/>
          </a:xfrm>
        </p:spPr>
        <p:txBody>
          <a:bodyPr/>
          <a:lstStyle/>
          <a:p>
            <a:pPr algn="l" eaLnBrk="1" hangingPunct="1"/>
            <a:r>
              <a:rPr lang="ja-JP" altLang="en-US" sz="3200" b="1">
                <a:solidFill>
                  <a:srgbClr val="002060"/>
                </a:solidFill>
                <a:latin typeface="Century" pitchFamily="18" charset="0"/>
                <a:ea typeface="HGP明朝B" pitchFamily="18" charset="-128"/>
              </a:rPr>
              <a:t>炎症状態</a:t>
            </a:r>
          </a:p>
        </p:txBody>
      </p:sp>
      <p:grpSp>
        <p:nvGrpSpPr>
          <p:cNvPr id="31746" name="Group 11"/>
          <p:cNvGrpSpPr>
            <a:grpSpLocks/>
          </p:cNvGrpSpPr>
          <p:nvPr/>
        </p:nvGrpSpPr>
        <p:grpSpPr bwMode="auto">
          <a:xfrm>
            <a:off x="0" y="6264275"/>
            <a:ext cx="9144000" cy="593725"/>
            <a:chOff x="0" y="3946"/>
            <a:chExt cx="5760" cy="374"/>
          </a:xfrm>
        </p:grpSpPr>
        <p:grpSp>
          <p:nvGrpSpPr>
            <p:cNvPr id="31815" name="Group 12"/>
            <p:cNvGrpSpPr>
              <a:grpSpLocks/>
            </p:cNvGrpSpPr>
            <p:nvPr/>
          </p:nvGrpSpPr>
          <p:grpSpPr bwMode="auto">
            <a:xfrm>
              <a:off x="0" y="4170"/>
              <a:ext cx="5760" cy="150"/>
              <a:chOff x="0" y="4170"/>
              <a:chExt cx="5760" cy="150"/>
            </a:xfrm>
          </p:grpSpPr>
          <p:sp>
            <p:nvSpPr>
              <p:cNvPr id="31817"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1818"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1816"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31747" name="Group 16"/>
          <p:cNvGrpSpPr>
            <a:grpSpLocks/>
          </p:cNvGrpSpPr>
          <p:nvPr/>
        </p:nvGrpSpPr>
        <p:grpSpPr bwMode="auto">
          <a:xfrm rot="10800000">
            <a:off x="0" y="0"/>
            <a:ext cx="9144000" cy="238125"/>
            <a:chOff x="0" y="4170"/>
            <a:chExt cx="5760" cy="150"/>
          </a:xfrm>
        </p:grpSpPr>
        <p:sp>
          <p:nvSpPr>
            <p:cNvPr id="31813"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1814"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78" name="グループ化 11">
            <a:extLst>
              <a:ext uri="{FF2B5EF4-FFF2-40B4-BE49-F238E27FC236}">
                <a16:creationId xmlns:a16="http://schemas.microsoft.com/office/drawing/2014/main" xmlns="" id="{09C665A6-DB62-4D60-9D0E-3B6DFF42C283}"/>
              </a:ext>
            </a:extLst>
          </p:cNvPr>
          <p:cNvGrpSpPr>
            <a:grpSpLocks/>
          </p:cNvGrpSpPr>
          <p:nvPr/>
        </p:nvGrpSpPr>
        <p:grpSpPr bwMode="auto">
          <a:xfrm>
            <a:off x="2924175" y="6120363"/>
            <a:ext cx="3630226" cy="287556"/>
            <a:chOff x="2648427" y="6199623"/>
            <a:chExt cx="3630108" cy="287924"/>
          </a:xfrm>
        </p:grpSpPr>
        <p:sp>
          <p:nvSpPr>
            <p:cNvPr id="79" name="正方形/長方形 1">
              <a:extLst>
                <a:ext uri="{FF2B5EF4-FFF2-40B4-BE49-F238E27FC236}">
                  <a16:creationId xmlns:a16="http://schemas.microsoft.com/office/drawing/2014/main" xmlns="" id="{4796BB3D-047C-4D75-98F0-D9B3CB6C53FE}"/>
                </a:ext>
              </a:extLst>
            </p:cNvPr>
            <p:cNvSpPr>
              <a:spLocks noChangeArrowheads="1"/>
            </p:cNvSpPr>
            <p:nvPr/>
          </p:nvSpPr>
          <p:spPr bwMode="auto">
            <a:xfrm>
              <a:off x="2648427" y="6210193"/>
              <a:ext cx="905987" cy="277354"/>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p&lt;0.05</a:t>
              </a:r>
              <a:r>
                <a:rPr lang="ja-JP" altLang="en-US" sz="1200" b="1" baseline="30000" dirty="0">
                  <a:solidFill>
                    <a:srgbClr val="FF0000"/>
                  </a:solidFill>
                  <a:latin typeface="+mn-ea"/>
                  <a:ea typeface="+mn-ea"/>
                </a:rPr>
                <a:t>＊１</a:t>
              </a:r>
              <a:endParaRPr lang="ja-JP" altLang="en-US" sz="1200" baseline="30000" dirty="0">
                <a:solidFill>
                  <a:srgbClr val="FF0000"/>
                </a:solidFill>
                <a:latin typeface="+mn-ea"/>
                <a:ea typeface="+mn-ea"/>
              </a:endParaRPr>
            </a:p>
          </p:txBody>
        </p:sp>
        <p:sp>
          <p:nvSpPr>
            <p:cNvPr id="80" name="正方形/長方形 1">
              <a:extLst>
                <a:ext uri="{FF2B5EF4-FFF2-40B4-BE49-F238E27FC236}">
                  <a16:creationId xmlns:a16="http://schemas.microsoft.com/office/drawing/2014/main" xmlns="" id="{CAD1F5C9-898F-4791-8F7D-1E393E2ECD5F}"/>
                </a:ext>
              </a:extLst>
            </p:cNvPr>
            <p:cNvSpPr>
              <a:spLocks noChangeArrowheads="1"/>
            </p:cNvSpPr>
            <p:nvPr/>
          </p:nvSpPr>
          <p:spPr bwMode="auto">
            <a:xfrm>
              <a:off x="3540573" y="6210193"/>
              <a:ext cx="862709"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p&lt;0.01</a:t>
              </a:r>
              <a:r>
                <a:rPr lang="ja-JP" altLang="en-US" sz="1200" b="1" baseline="30000" dirty="0">
                  <a:solidFill>
                    <a:srgbClr val="FF0000"/>
                  </a:solidFill>
                  <a:latin typeface="+mn-ea"/>
                  <a:ea typeface="+mn-ea"/>
                </a:rPr>
                <a:t>＊</a:t>
              </a:r>
              <a:r>
                <a:rPr lang="en-US" altLang="ja-JP" sz="1200" b="1" baseline="30000" dirty="0">
                  <a:solidFill>
                    <a:srgbClr val="FF0000"/>
                  </a:solidFill>
                  <a:latin typeface="+mn-ea"/>
                  <a:ea typeface="+mn-ea"/>
                </a:rPr>
                <a:t>2</a:t>
              </a:r>
              <a:endParaRPr lang="ja-JP" altLang="en-US" sz="1200" baseline="30000" dirty="0">
                <a:solidFill>
                  <a:srgbClr val="FF0000"/>
                </a:solidFill>
                <a:latin typeface="+mn-ea"/>
                <a:ea typeface="+mn-ea"/>
              </a:endParaRPr>
            </a:p>
          </p:txBody>
        </p:sp>
        <p:sp>
          <p:nvSpPr>
            <p:cNvPr id="81" name="正方形/長方形 1">
              <a:extLst>
                <a:ext uri="{FF2B5EF4-FFF2-40B4-BE49-F238E27FC236}">
                  <a16:creationId xmlns:a16="http://schemas.microsoft.com/office/drawing/2014/main" xmlns="" id="{B1950B66-EAC6-455C-A4FE-742805E4B703}"/>
                </a:ext>
              </a:extLst>
            </p:cNvPr>
            <p:cNvSpPr>
              <a:spLocks noChangeArrowheads="1"/>
            </p:cNvSpPr>
            <p:nvPr/>
          </p:nvSpPr>
          <p:spPr bwMode="auto">
            <a:xfrm>
              <a:off x="5284384" y="619962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p&lt;0.001</a:t>
              </a:r>
              <a:r>
                <a:rPr lang="ja-JP" altLang="en-US" sz="1200" b="1" baseline="30000" dirty="0">
                  <a:solidFill>
                    <a:srgbClr val="FF0000"/>
                  </a:solidFill>
                  <a:latin typeface="+mn-ea"/>
                  <a:ea typeface="+mn-ea"/>
                </a:rPr>
                <a:t>＊４</a:t>
              </a:r>
              <a:endParaRPr lang="ja-JP" altLang="en-US" sz="1200" baseline="30000" dirty="0">
                <a:solidFill>
                  <a:srgbClr val="FF0000"/>
                </a:solidFill>
                <a:latin typeface="+mn-ea"/>
                <a:ea typeface="+mn-ea"/>
              </a:endParaRPr>
            </a:p>
          </p:txBody>
        </p:sp>
        <p:sp>
          <p:nvSpPr>
            <p:cNvPr id="82" name="正方形/長方形 1">
              <a:extLst>
                <a:ext uri="{FF2B5EF4-FFF2-40B4-BE49-F238E27FC236}">
                  <a16:creationId xmlns:a16="http://schemas.microsoft.com/office/drawing/2014/main" xmlns="" id="{7696A641-A92A-4B83-AB21-28CF0D5B374A}"/>
                </a:ext>
              </a:extLst>
            </p:cNvPr>
            <p:cNvSpPr>
              <a:spLocks noChangeArrowheads="1"/>
            </p:cNvSpPr>
            <p:nvPr/>
          </p:nvSpPr>
          <p:spPr bwMode="auto">
            <a:xfrm>
              <a:off x="4312073" y="6210193"/>
              <a:ext cx="994151" cy="277353"/>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p&lt;0.005</a:t>
              </a:r>
              <a:r>
                <a:rPr lang="ja-JP" altLang="en-US" sz="1200" b="1" baseline="30000" dirty="0">
                  <a:solidFill>
                    <a:srgbClr val="FF0000"/>
                  </a:solidFill>
                  <a:latin typeface="+mn-ea"/>
                  <a:ea typeface="+mn-ea"/>
                </a:rPr>
                <a:t>＊３</a:t>
              </a:r>
              <a:endParaRPr lang="ja-JP" altLang="en-US" sz="1200" baseline="30000" dirty="0">
                <a:solidFill>
                  <a:srgbClr val="FF0000"/>
                </a:solidFill>
                <a:latin typeface="+mn-ea"/>
                <a:ea typeface="+mn-ea"/>
              </a:endParaRPr>
            </a:p>
          </p:txBody>
        </p:sp>
      </p:grpSp>
      <p:grpSp>
        <p:nvGrpSpPr>
          <p:cNvPr id="5" name="グループ化 4">
            <a:extLst>
              <a:ext uri="{FF2B5EF4-FFF2-40B4-BE49-F238E27FC236}">
                <a16:creationId xmlns:a16="http://schemas.microsoft.com/office/drawing/2014/main" xmlns="" id="{60D622BB-FC6B-4B2B-993E-C97B9D929A3B}"/>
              </a:ext>
            </a:extLst>
          </p:cNvPr>
          <p:cNvGrpSpPr/>
          <p:nvPr/>
        </p:nvGrpSpPr>
        <p:grpSpPr>
          <a:xfrm>
            <a:off x="430723" y="1107140"/>
            <a:ext cx="4496338" cy="5084558"/>
            <a:chOff x="430723" y="1107140"/>
            <a:chExt cx="4496338" cy="5084558"/>
          </a:xfrm>
        </p:grpSpPr>
        <p:grpSp>
          <p:nvGrpSpPr>
            <p:cNvPr id="3" name="グループ化 2">
              <a:extLst>
                <a:ext uri="{FF2B5EF4-FFF2-40B4-BE49-F238E27FC236}">
                  <a16:creationId xmlns:a16="http://schemas.microsoft.com/office/drawing/2014/main" xmlns="" id="{A48A45FD-5712-4D85-AD54-94BB9331AD42}"/>
                </a:ext>
              </a:extLst>
            </p:cNvPr>
            <p:cNvGrpSpPr/>
            <p:nvPr/>
          </p:nvGrpSpPr>
          <p:grpSpPr>
            <a:xfrm>
              <a:off x="430723" y="1107140"/>
              <a:ext cx="4496338" cy="5084558"/>
              <a:chOff x="430723" y="1107140"/>
              <a:chExt cx="4560570" cy="5084558"/>
            </a:xfrm>
          </p:grpSpPr>
          <p:graphicFrame>
            <p:nvGraphicFramePr>
              <p:cNvPr id="13" name="グラフ 12">
                <a:extLst/>
              </p:cNvPr>
              <p:cNvGraphicFramePr>
                <a:graphicFrameLocks/>
              </p:cNvGraphicFramePr>
              <p:nvPr>
                <p:extLst>
                  <p:ext uri="{D42A27DB-BD31-4B8C-83A1-F6EECF244321}">
                    <p14:modId xmlns:p14="http://schemas.microsoft.com/office/powerpoint/2010/main" xmlns="" val="3588695181"/>
                  </p:ext>
                </p:extLst>
              </p:nvPr>
            </p:nvGraphicFramePr>
            <p:xfrm>
              <a:off x="430723" y="1107140"/>
              <a:ext cx="4560570" cy="5084558"/>
            </p:xfrm>
            <a:graphic>
              <a:graphicData uri="http://schemas.openxmlformats.org/drawingml/2006/chart">
                <c:chart xmlns:c="http://schemas.openxmlformats.org/drawingml/2006/chart" xmlns:r="http://schemas.openxmlformats.org/officeDocument/2006/relationships" r:id="rId4"/>
              </a:graphicData>
            </a:graphic>
          </p:graphicFrame>
          <p:grpSp>
            <p:nvGrpSpPr>
              <p:cNvPr id="31762" name="グループ化 44"/>
              <p:cNvGrpSpPr>
                <a:grpSpLocks/>
              </p:cNvGrpSpPr>
              <p:nvPr/>
            </p:nvGrpSpPr>
            <p:grpSpPr bwMode="auto">
              <a:xfrm>
                <a:off x="2417666" y="1943783"/>
                <a:ext cx="1074833" cy="105680"/>
                <a:chOff x="6790414" y="564543"/>
                <a:chExt cx="1542553" cy="226032"/>
              </a:xfrm>
            </p:grpSpPr>
            <p:cxnSp>
              <p:nvCxnSpPr>
                <p:cNvPr id="46" name="直線コネクタ 45">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7" name="テキスト ボックス 56">
                <a:extLst/>
              </p:cNvPr>
              <p:cNvSpPr txBox="1"/>
              <p:nvPr/>
            </p:nvSpPr>
            <p:spPr>
              <a:xfrm>
                <a:off x="2687980" y="1938581"/>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59" name="テキスト ボックス 58">
                <a:extLst/>
              </p:cNvPr>
              <p:cNvSpPr txBox="1"/>
              <p:nvPr/>
            </p:nvSpPr>
            <p:spPr>
              <a:xfrm>
                <a:off x="1932761" y="1591372"/>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00" name="テキスト ボックス 99">
                <a:extLst>
                  <a:ext uri="{FF2B5EF4-FFF2-40B4-BE49-F238E27FC236}">
                    <a16:creationId xmlns:a16="http://schemas.microsoft.com/office/drawing/2014/main" xmlns="" id="{9FE9B514-45F5-4287-A7E0-5684A4F4B47B}"/>
                  </a:ext>
                </a:extLst>
              </p:cNvPr>
              <p:cNvSpPr txBox="1"/>
              <p:nvPr/>
            </p:nvSpPr>
            <p:spPr>
              <a:xfrm>
                <a:off x="2127353" y="1776423"/>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sp>
            <p:nvSpPr>
              <p:cNvPr id="102" name="テキスト ボックス 72">
                <a:extLst>
                  <a:ext uri="{FF2B5EF4-FFF2-40B4-BE49-F238E27FC236}">
                    <a16:creationId xmlns:a16="http://schemas.microsoft.com/office/drawing/2014/main" xmlns="" id="{9643B4A3-F744-4720-9BF0-A6A5E886446B}"/>
                  </a:ext>
                </a:extLst>
              </p:cNvPr>
              <p:cNvSpPr txBox="1">
                <a:spLocks noChangeArrowheads="1"/>
              </p:cNvSpPr>
              <p:nvPr/>
            </p:nvSpPr>
            <p:spPr bwMode="auto">
              <a:xfrm>
                <a:off x="710180" y="1217488"/>
                <a:ext cx="925953" cy="246221"/>
              </a:xfrm>
              <a:prstGeom prst="rect">
                <a:avLst/>
              </a:prstGeom>
              <a:noFill/>
              <a:ln w="9525">
                <a:noFill/>
                <a:miter lim="800000"/>
                <a:headEnd/>
                <a:tailEnd/>
              </a:ln>
            </p:spPr>
            <p:txBody>
              <a:bodyPr wrap="square">
                <a:spAutoFit/>
              </a:bodyPr>
              <a:lstStyle/>
              <a:p>
                <a:r>
                  <a:rPr lang="en-US" altLang="ja-JP" sz="1000" b="1" dirty="0"/>
                  <a:t>(×10</a:t>
                </a:r>
                <a:r>
                  <a:rPr lang="en-US" altLang="ja-JP" sz="1000" b="1" baseline="30000" dirty="0"/>
                  <a:t>4</a:t>
                </a:r>
                <a:r>
                  <a:rPr lang="en-US" altLang="ja-JP" sz="1000" b="1" dirty="0"/>
                  <a:t>/</a:t>
                </a:r>
                <a:r>
                  <a:rPr lang="en-US" altLang="ja-JP" sz="1000" b="1" dirty="0" err="1"/>
                  <a:t>μl</a:t>
                </a:r>
                <a:r>
                  <a:rPr lang="en-US" altLang="ja-JP" sz="1000" b="1" dirty="0"/>
                  <a:t>)</a:t>
                </a:r>
                <a:endParaRPr lang="ja-JP" altLang="en-US" sz="1000" b="1" dirty="0"/>
              </a:p>
            </p:txBody>
          </p:sp>
          <p:sp>
            <p:nvSpPr>
              <p:cNvPr id="108" name="テキスト ボックス 107">
                <a:extLst>
                  <a:ext uri="{FF2B5EF4-FFF2-40B4-BE49-F238E27FC236}">
                    <a16:creationId xmlns:a16="http://schemas.microsoft.com/office/drawing/2014/main" xmlns="" id="{D7BD7654-FFFB-4E24-BBE8-7AC12C062B1A}"/>
                  </a:ext>
                </a:extLst>
              </p:cNvPr>
              <p:cNvSpPr txBox="1"/>
              <p:nvPr/>
            </p:nvSpPr>
            <p:spPr>
              <a:xfrm>
                <a:off x="2484479" y="2131765"/>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4</a:t>
                </a:r>
                <a:endParaRPr lang="ja-JP" altLang="en-US" sz="900" b="1" dirty="0">
                  <a:solidFill>
                    <a:srgbClr val="FF0000"/>
                  </a:solidFill>
                  <a:latin typeface="+mn-ea"/>
                  <a:ea typeface="+mn-ea"/>
                </a:endParaRPr>
              </a:p>
            </p:txBody>
          </p:sp>
          <p:grpSp>
            <p:nvGrpSpPr>
              <p:cNvPr id="131" name="グループ化 42">
                <a:extLst>
                  <a:ext uri="{FF2B5EF4-FFF2-40B4-BE49-F238E27FC236}">
                    <a16:creationId xmlns:a16="http://schemas.microsoft.com/office/drawing/2014/main" xmlns="" id="{A2508A93-2A15-41B0-AAD2-81E99CB01EBD}"/>
                  </a:ext>
                </a:extLst>
              </p:cNvPr>
              <p:cNvGrpSpPr>
                <a:grpSpLocks/>
              </p:cNvGrpSpPr>
              <p:nvPr/>
            </p:nvGrpSpPr>
            <p:grpSpPr bwMode="auto">
              <a:xfrm>
                <a:off x="1803400" y="1763375"/>
                <a:ext cx="1209221" cy="133688"/>
                <a:chOff x="6790414" y="564543"/>
                <a:chExt cx="1542553" cy="226032"/>
              </a:xfrm>
            </p:grpSpPr>
            <p:cxnSp>
              <p:nvCxnSpPr>
                <p:cNvPr id="132" name="直線コネクタ 131">
                  <a:extLst>
                    <a:ext uri="{FF2B5EF4-FFF2-40B4-BE49-F238E27FC236}">
                      <a16:creationId xmlns:a16="http://schemas.microsoft.com/office/drawing/2014/main" xmlns="" id="{58E391FD-EF24-4432-A14B-ABD963A4AB75}"/>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a:extLst>
                    <a:ext uri="{FF2B5EF4-FFF2-40B4-BE49-F238E27FC236}">
                      <a16:creationId xmlns:a16="http://schemas.microsoft.com/office/drawing/2014/main" xmlns="" id="{373EA02E-5A19-4117-8872-42272181A95E}"/>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a:extLst>
                    <a:ext uri="{FF2B5EF4-FFF2-40B4-BE49-F238E27FC236}">
                      <a16:creationId xmlns:a16="http://schemas.microsoft.com/office/drawing/2014/main" xmlns="" id="{C323547D-0AB6-4A5E-84D5-1235014CCDC3}"/>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5" name="グループ化 42">
                <a:extLst>
                  <a:ext uri="{FF2B5EF4-FFF2-40B4-BE49-F238E27FC236}">
                    <a16:creationId xmlns:a16="http://schemas.microsoft.com/office/drawing/2014/main" xmlns="" id="{07348EC9-9BE0-417D-AB63-33195ABB5D4A}"/>
                  </a:ext>
                </a:extLst>
              </p:cNvPr>
              <p:cNvGrpSpPr>
                <a:grpSpLocks/>
              </p:cNvGrpSpPr>
              <p:nvPr/>
            </p:nvGrpSpPr>
            <p:grpSpPr bwMode="auto">
              <a:xfrm>
                <a:off x="1331749" y="1606640"/>
                <a:ext cx="1680872" cy="94650"/>
                <a:chOff x="6790414" y="564543"/>
                <a:chExt cx="1542553" cy="226032"/>
              </a:xfrm>
            </p:grpSpPr>
            <p:cxnSp>
              <p:nvCxnSpPr>
                <p:cNvPr id="136" name="直線コネクタ 135">
                  <a:extLst>
                    <a:ext uri="{FF2B5EF4-FFF2-40B4-BE49-F238E27FC236}">
                      <a16:creationId xmlns:a16="http://schemas.microsoft.com/office/drawing/2014/main" xmlns="" id="{04C89F3C-A789-466B-A8DB-1D794594231D}"/>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xmlns="" id="{845F37E1-7F15-4987-B249-B8354ED1B2D1}"/>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xmlns="" id="{378AD958-719E-4EBF-B3E7-39669094A759}"/>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6" name="グループ化 38">
                <a:extLst>
                  <a:ext uri="{FF2B5EF4-FFF2-40B4-BE49-F238E27FC236}">
                    <a16:creationId xmlns:a16="http://schemas.microsoft.com/office/drawing/2014/main" xmlns="" id="{DEFF6230-4522-40FB-B8E6-340601510E38}"/>
                  </a:ext>
                </a:extLst>
              </p:cNvPr>
              <p:cNvGrpSpPr>
                <a:grpSpLocks/>
              </p:cNvGrpSpPr>
              <p:nvPr/>
            </p:nvGrpSpPr>
            <p:grpSpPr bwMode="auto">
              <a:xfrm>
                <a:off x="2417666" y="2134643"/>
                <a:ext cx="601501" cy="134984"/>
                <a:chOff x="6790414" y="564543"/>
                <a:chExt cx="1542553" cy="226032"/>
              </a:xfrm>
            </p:grpSpPr>
            <p:cxnSp>
              <p:nvCxnSpPr>
                <p:cNvPr id="157" name="直線コネクタ 156">
                  <a:extLst>
                    <a:ext uri="{FF2B5EF4-FFF2-40B4-BE49-F238E27FC236}">
                      <a16:creationId xmlns:a16="http://schemas.microsoft.com/office/drawing/2014/main" xmlns="" id="{C4FF7A73-DF42-49DF-90F4-AEFB3D2CD917}"/>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xmlns="" id="{59B8E49B-2C09-4128-B5E7-92B2C279284C}"/>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xmlns="" id="{8A873843-B66B-419D-A7D4-0427C00FC330}"/>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6" name="テキスト ボックス 130">
                <a:extLst>
                  <a:ext uri="{FF2B5EF4-FFF2-40B4-BE49-F238E27FC236}">
                    <a16:creationId xmlns:a16="http://schemas.microsoft.com/office/drawing/2014/main" xmlns="" id="{370C3720-1ED4-4769-9FF1-DEB71CA0870C}"/>
                  </a:ext>
                </a:extLst>
              </p:cNvPr>
              <p:cNvSpPr txBox="1">
                <a:spLocks noChangeArrowheads="1"/>
              </p:cNvSpPr>
              <p:nvPr/>
            </p:nvSpPr>
            <p:spPr bwMode="auto">
              <a:xfrm>
                <a:off x="3338531" y="5395001"/>
                <a:ext cx="955637" cy="246196"/>
              </a:xfrm>
              <a:prstGeom prst="rect">
                <a:avLst/>
              </a:prstGeom>
              <a:noFill/>
              <a:ln w="9525">
                <a:noFill/>
                <a:miter lim="800000"/>
                <a:headEnd/>
                <a:tailEnd/>
              </a:ln>
            </p:spPr>
            <p:txBody>
              <a:bodyPr>
                <a:spAutoFit/>
              </a:bodyPr>
              <a:lstStyle/>
              <a:p>
                <a:pPr algn="r"/>
                <a:r>
                  <a:rPr lang="en-US" altLang="ja-JP" sz="1000" b="1">
                    <a:solidFill>
                      <a:srgbClr val="002060"/>
                    </a:solidFill>
                  </a:rPr>
                  <a:t>MEAN±S.D</a:t>
                </a:r>
                <a:endParaRPr lang="ja-JP" altLang="en-US" sz="1000" b="1">
                  <a:solidFill>
                    <a:srgbClr val="002060"/>
                  </a:solidFill>
                </a:endParaRPr>
              </a:p>
            </p:txBody>
          </p:sp>
        </p:grpSp>
        <p:grpSp>
          <p:nvGrpSpPr>
            <p:cNvPr id="67" name="グループ化 66">
              <a:extLst>
                <a:ext uri="{FF2B5EF4-FFF2-40B4-BE49-F238E27FC236}">
                  <a16:creationId xmlns:a16="http://schemas.microsoft.com/office/drawing/2014/main" xmlns="" id="{2351C756-7D89-40D6-B327-60FEEB35D653}"/>
                </a:ext>
              </a:extLst>
            </p:cNvPr>
            <p:cNvGrpSpPr/>
            <p:nvPr/>
          </p:nvGrpSpPr>
          <p:grpSpPr>
            <a:xfrm>
              <a:off x="1023083" y="5896634"/>
              <a:ext cx="3474884" cy="250716"/>
              <a:chOff x="4947818" y="488157"/>
              <a:chExt cx="2907600" cy="252062"/>
            </a:xfrm>
          </p:grpSpPr>
          <p:sp>
            <p:nvSpPr>
              <p:cNvPr id="68" name="テキスト ボックス 1">
                <a:extLst>
                  <a:ext uri="{FF2B5EF4-FFF2-40B4-BE49-F238E27FC236}">
                    <a16:creationId xmlns:a16="http://schemas.microsoft.com/office/drawing/2014/main" xmlns="" id="{EC76C6BF-45F3-4E14-8E48-8F1F15D1F644}"/>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69" name="テキスト ボックス 1">
                <a:extLst>
                  <a:ext uri="{FF2B5EF4-FFF2-40B4-BE49-F238E27FC236}">
                    <a16:creationId xmlns:a16="http://schemas.microsoft.com/office/drawing/2014/main" xmlns="" id="{2D92B0E7-F394-48DB-A432-D9F94F362E22}"/>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70" name="テキスト ボックス 1">
                <a:extLst>
                  <a:ext uri="{FF2B5EF4-FFF2-40B4-BE49-F238E27FC236}">
                    <a16:creationId xmlns:a16="http://schemas.microsoft.com/office/drawing/2014/main" xmlns="" id="{4E0BEF76-DCD5-4C99-A34B-2DC8BBEA2F47}"/>
                  </a:ext>
                </a:extLst>
              </p:cNvPr>
              <p:cNvSpPr txBox="1">
                <a:spLocks noChangeArrowheads="1"/>
              </p:cNvSpPr>
              <p:nvPr/>
            </p:nvSpPr>
            <p:spPr bwMode="auto">
              <a:xfrm>
                <a:off x="7153324" y="492018"/>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71" name="テキスト ボックス 1">
                <a:extLst>
                  <a:ext uri="{FF2B5EF4-FFF2-40B4-BE49-F238E27FC236}">
                    <a16:creationId xmlns:a16="http://schemas.microsoft.com/office/drawing/2014/main" xmlns="" id="{F022E417-4C7D-4912-BC12-22C111C8E4AF}"/>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72" name="テキスト ボックス 1">
                <a:extLst>
                  <a:ext uri="{FF2B5EF4-FFF2-40B4-BE49-F238E27FC236}">
                    <a16:creationId xmlns:a16="http://schemas.microsoft.com/office/drawing/2014/main" xmlns="" id="{978E4A4B-DE08-4005-A893-BA0EBBFBFEC2}"/>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73" name="テキスト ボックス 1">
                <a:extLst>
                  <a:ext uri="{FF2B5EF4-FFF2-40B4-BE49-F238E27FC236}">
                    <a16:creationId xmlns:a16="http://schemas.microsoft.com/office/drawing/2014/main" xmlns="" id="{02300CBA-144A-4AFC-B38F-D6FC335A145A}"/>
                  </a:ext>
                </a:extLst>
              </p:cNvPr>
              <p:cNvSpPr txBox="1">
                <a:spLocks noChangeArrowheads="1"/>
              </p:cNvSpPr>
              <p:nvPr/>
            </p:nvSpPr>
            <p:spPr bwMode="auto">
              <a:xfrm>
                <a:off x="6728150" y="493008"/>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grpSp>
        <p:nvGrpSpPr>
          <p:cNvPr id="4" name="グループ化 3">
            <a:extLst>
              <a:ext uri="{FF2B5EF4-FFF2-40B4-BE49-F238E27FC236}">
                <a16:creationId xmlns:a16="http://schemas.microsoft.com/office/drawing/2014/main" xmlns="" id="{E337CE60-CFE7-42EB-9AAA-AC162F446BF2}"/>
              </a:ext>
            </a:extLst>
          </p:cNvPr>
          <p:cNvGrpSpPr/>
          <p:nvPr/>
        </p:nvGrpSpPr>
        <p:grpSpPr>
          <a:xfrm>
            <a:off x="4562862" y="983706"/>
            <a:ext cx="4572000" cy="5130016"/>
            <a:chOff x="4562862" y="983706"/>
            <a:chExt cx="4572000" cy="5130016"/>
          </a:xfrm>
        </p:grpSpPr>
        <p:grpSp>
          <p:nvGrpSpPr>
            <p:cNvPr id="2" name="グループ化 1">
              <a:extLst>
                <a:ext uri="{FF2B5EF4-FFF2-40B4-BE49-F238E27FC236}">
                  <a16:creationId xmlns:a16="http://schemas.microsoft.com/office/drawing/2014/main" xmlns="" id="{37543028-E066-41BC-9F22-939F5975A002}"/>
                </a:ext>
              </a:extLst>
            </p:cNvPr>
            <p:cNvGrpSpPr/>
            <p:nvPr/>
          </p:nvGrpSpPr>
          <p:grpSpPr>
            <a:xfrm>
              <a:off x="4562862" y="983706"/>
              <a:ext cx="4572000" cy="5067832"/>
              <a:chOff x="4562862" y="983706"/>
              <a:chExt cx="4572000" cy="5067832"/>
            </a:xfrm>
          </p:grpSpPr>
          <p:graphicFrame>
            <p:nvGraphicFramePr>
              <p:cNvPr id="14" name="グラフ 13">
                <a:extLst/>
              </p:cNvPr>
              <p:cNvGraphicFramePr>
                <a:graphicFrameLocks/>
              </p:cNvGraphicFramePr>
              <p:nvPr>
                <p:extLst>
                  <p:ext uri="{D42A27DB-BD31-4B8C-83A1-F6EECF244321}">
                    <p14:modId xmlns:p14="http://schemas.microsoft.com/office/powerpoint/2010/main" xmlns="" val="615149176"/>
                  </p:ext>
                </p:extLst>
              </p:nvPr>
            </p:nvGraphicFramePr>
            <p:xfrm>
              <a:off x="4562862" y="983706"/>
              <a:ext cx="4572000" cy="5067832"/>
            </p:xfrm>
            <a:graphic>
              <a:graphicData uri="http://schemas.openxmlformats.org/drawingml/2006/chart">
                <c:chart xmlns:c="http://schemas.openxmlformats.org/drawingml/2006/chart" xmlns:r="http://schemas.openxmlformats.org/officeDocument/2006/relationships" r:id="rId5"/>
              </a:graphicData>
            </a:graphic>
          </p:graphicFrame>
          <p:sp>
            <p:nvSpPr>
              <p:cNvPr id="104" name="テキスト ボックス 74">
                <a:extLst>
                  <a:ext uri="{FF2B5EF4-FFF2-40B4-BE49-F238E27FC236}">
                    <a16:creationId xmlns:a16="http://schemas.microsoft.com/office/drawing/2014/main" xmlns="" id="{96C7B01D-F327-4786-8942-AAD965498EA2}"/>
                  </a:ext>
                </a:extLst>
              </p:cNvPr>
              <p:cNvSpPr txBox="1">
                <a:spLocks noChangeArrowheads="1"/>
              </p:cNvSpPr>
              <p:nvPr/>
            </p:nvSpPr>
            <p:spPr bwMode="auto">
              <a:xfrm>
                <a:off x="4969037" y="1188199"/>
                <a:ext cx="725163" cy="246221"/>
              </a:xfrm>
              <a:prstGeom prst="rect">
                <a:avLst/>
              </a:prstGeom>
              <a:noFill/>
              <a:ln w="9525">
                <a:noFill/>
                <a:miter lim="800000"/>
                <a:headEnd/>
                <a:tailEnd/>
              </a:ln>
            </p:spPr>
            <p:txBody>
              <a:bodyPr wrap="square">
                <a:spAutoFit/>
              </a:bodyPr>
              <a:lstStyle/>
              <a:p>
                <a:r>
                  <a:rPr lang="en-US" altLang="ja-JP" sz="1000" b="1" dirty="0"/>
                  <a:t>(mg/dl)</a:t>
                </a:r>
                <a:endParaRPr lang="ja-JP" altLang="en-US" sz="1000" b="1" dirty="0"/>
              </a:p>
            </p:txBody>
          </p:sp>
          <p:sp>
            <p:nvSpPr>
              <p:cNvPr id="106" name="テキスト ボックス 105">
                <a:extLst>
                  <a:ext uri="{FF2B5EF4-FFF2-40B4-BE49-F238E27FC236}">
                    <a16:creationId xmlns:a16="http://schemas.microsoft.com/office/drawing/2014/main" xmlns="" id="{C2FFA2BD-3614-4EAD-A836-E8F2237CCA17}"/>
                  </a:ext>
                </a:extLst>
              </p:cNvPr>
              <p:cNvSpPr txBox="1"/>
              <p:nvPr/>
            </p:nvSpPr>
            <p:spPr>
              <a:xfrm>
                <a:off x="6609668" y="1728511"/>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1</a:t>
                </a:r>
                <a:endParaRPr lang="ja-JP" altLang="en-US" sz="900" b="1" dirty="0">
                  <a:solidFill>
                    <a:srgbClr val="FF0000"/>
                  </a:solidFill>
                  <a:latin typeface="+mn-ea"/>
                  <a:ea typeface="+mn-ea"/>
                </a:endParaRPr>
              </a:p>
            </p:txBody>
          </p:sp>
          <p:grpSp>
            <p:nvGrpSpPr>
              <p:cNvPr id="113" name="グループ化 38">
                <a:extLst>
                  <a:ext uri="{FF2B5EF4-FFF2-40B4-BE49-F238E27FC236}">
                    <a16:creationId xmlns:a16="http://schemas.microsoft.com/office/drawing/2014/main" xmlns="" id="{F3E0DBD0-B5E9-4757-8A4B-9B2480A4EE57}"/>
                  </a:ext>
                </a:extLst>
              </p:cNvPr>
              <p:cNvGrpSpPr>
                <a:grpSpLocks/>
              </p:cNvGrpSpPr>
              <p:nvPr/>
            </p:nvGrpSpPr>
            <p:grpSpPr bwMode="auto">
              <a:xfrm>
                <a:off x="5532244" y="1564595"/>
                <a:ext cx="2156730" cy="107405"/>
                <a:chOff x="6790414" y="564543"/>
                <a:chExt cx="1542553" cy="226032"/>
              </a:xfrm>
            </p:grpSpPr>
            <p:cxnSp>
              <p:nvCxnSpPr>
                <p:cNvPr id="114" name="直線コネクタ 113">
                  <a:extLst>
                    <a:ext uri="{FF2B5EF4-FFF2-40B4-BE49-F238E27FC236}">
                      <a16:creationId xmlns:a16="http://schemas.microsoft.com/office/drawing/2014/main" xmlns="" id="{B780C858-F182-4A78-8EBF-A086BCC40222}"/>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xmlns="" id="{6D20AF29-523F-472B-9508-C9AF587C7DCB}"/>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xmlns="" id="{3E578836-D331-4D32-8D35-B4F94C06C794}"/>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7" name="グループ化 42">
                <a:extLst>
                  <a:ext uri="{FF2B5EF4-FFF2-40B4-BE49-F238E27FC236}">
                    <a16:creationId xmlns:a16="http://schemas.microsoft.com/office/drawing/2014/main" xmlns="" id="{70482BBE-137F-4436-ACB5-A8D049CC4240}"/>
                  </a:ext>
                </a:extLst>
              </p:cNvPr>
              <p:cNvGrpSpPr>
                <a:grpSpLocks/>
              </p:cNvGrpSpPr>
              <p:nvPr/>
            </p:nvGrpSpPr>
            <p:grpSpPr bwMode="auto">
              <a:xfrm>
                <a:off x="6629400" y="1938582"/>
                <a:ext cx="1059573" cy="105866"/>
                <a:chOff x="6790414" y="564543"/>
                <a:chExt cx="1542553" cy="226032"/>
              </a:xfrm>
            </p:grpSpPr>
            <p:cxnSp>
              <p:nvCxnSpPr>
                <p:cNvPr id="128" name="直線コネクタ 127">
                  <a:extLst>
                    <a:ext uri="{FF2B5EF4-FFF2-40B4-BE49-F238E27FC236}">
                      <a16:creationId xmlns:a16="http://schemas.microsoft.com/office/drawing/2014/main" xmlns="" id="{6E2BD29F-B817-44D8-ADAB-3AE81181FEA3}"/>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a:extLst>
                    <a:ext uri="{FF2B5EF4-FFF2-40B4-BE49-F238E27FC236}">
                      <a16:creationId xmlns:a16="http://schemas.microsoft.com/office/drawing/2014/main" xmlns="" id="{F46B8600-C771-4D08-BCE9-C08773CDD03E}"/>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a:extLst>
                    <a:ext uri="{FF2B5EF4-FFF2-40B4-BE49-F238E27FC236}">
                      <a16:creationId xmlns:a16="http://schemas.microsoft.com/office/drawing/2014/main" xmlns="" id="{481900A5-7A35-45E2-97C9-EDDCB67FC05E}"/>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3" name="テキスト ボックス 142">
                <a:extLst>
                  <a:ext uri="{FF2B5EF4-FFF2-40B4-BE49-F238E27FC236}">
                    <a16:creationId xmlns:a16="http://schemas.microsoft.com/office/drawing/2014/main" xmlns="" id="{7D79036F-F43C-4B55-BC1D-AE053E2F6E46}"/>
                  </a:ext>
                </a:extLst>
              </p:cNvPr>
              <p:cNvSpPr txBox="1"/>
              <p:nvPr/>
            </p:nvSpPr>
            <p:spPr>
              <a:xfrm>
                <a:off x="6855922" y="1944549"/>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3</a:t>
                </a:r>
                <a:endParaRPr lang="ja-JP" altLang="en-US" sz="900" b="1" dirty="0">
                  <a:solidFill>
                    <a:srgbClr val="FF0000"/>
                  </a:solidFill>
                  <a:latin typeface="+mn-ea"/>
                  <a:ea typeface="+mn-ea"/>
                </a:endParaRPr>
              </a:p>
            </p:txBody>
          </p:sp>
          <p:sp>
            <p:nvSpPr>
              <p:cNvPr id="145" name="テキスト ボックス 144">
                <a:extLst>
                  <a:ext uri="{FF2B5EF4-FFF2-40B4-BE49-F238E27FC236}">
                    <a16:creationId xmlns:a16="http://schemas.microsoft.com/office/drawing/2014/main" xmlns="" id="{04783885-97F9-43DE-A656-8BA2B0900778}"/>
                  </a:ext>
                </a:extLst>
              </p:cNvPr>
              <p:cNvSpPr txBox="1"/>
              <p:nvPr/>
            </p:nvSpPr>
            <p:spPr>
              <a:xfrm>
                <a:off x="6372949" y="1573730"/>
                <a:ext cx="546100" cy="230187"/>
              </a:xfrm>
              <a:prstGeom prst="rect">
                <a:avLst/>
              </a:prstGeom>
              <a:noFill/>
            </p:spPr>
            <p:txBody>
              <a:bodyPr>
                <a:spAutoFit/>
              </a:bodyPr>
              <a:lstStyle/>
              <a:p>
                <a:pPr algn="ctr">
                  <a:defRPr/>
                </a:pPr>
                <a:r>
                  <a:rPr lang="ja-JP" altLang="en-US" sz="900" b="1" dirty="0">
                    <a:solidFill>
                      <a:srgbClr val="FF0000"/>
                    </a:solidFill>
                    <a:latin typeface="+mn-ea"/>
                    <a:ea typeface="+mn-ea"/>
                  </a:rPr>
                  <a:t>＊</a:t>
                </a:r>
                <a:r>
                  <a:rPr lang="en-US" altLang="ja-JP" sz="900" b="1" dirty="0">
                    <a:solidFill>
                      <a:srgbClr val="FF0000"/>
                    </a:solidFill>
                    <a:latin typeface="+mn-ea"/>
                    <a:ea typeface="+mn-ea"/>
                  </a:rPr>
                  <a:t>2</a:t>
                </a:r>
                <a:endParaRPr lang="ja-JP" altLang="en-US" sz="900" b="1" dirty="0">
                  <a:solidFill>
                    <a:srgbClr val="FF0000"/>
                  </a:solidFill>
                  <a:latin typeface="+mn-ea"/>
                  <a:ea typeface="+mn-ea"/>
                </a:endParaRPr>
              </a:p>
            </p:txBody>
          </p:sp>
          <p:grpSp>
            <p:nvGrpSpPr>
              <p:cNvPr id="152" name="グループ化 38">
                <a:extLst>
                  <a:ext uri="{FF2B5EF4-FFF2-40B4-BE49-F238E27FC236}">
                    <a16:creationId xmlns:a16="http://schemas.microsoft.com/office/drawing/2014/main" xmlns="" id="{DCA05BDC-117E-4D29-A901-807B0DA8D84D}"/>
                  </a:ext>
                </a:extLst>
              </p:cNvPr>
              <p:cNvGrpSpPr>
                <a:grpSpLocks/>
              </p:cNvGrpSpPr>
              <p:nvPr/>
            </p:nvGrpSpPr>
            <p:grpSpPr bwMode="auto">
              <a:xfrm>
                <a:off x="6160808" y="1713566"/>
                <a:ext cx="1528165" cy="163264"/>
                <a:chOff x="6790414" y="564543"/>
                <a:chExt cx="1542553" cy="226032"/>
              </a:xfrm>
            </p:grpSpPr>
            <p:cxnSp>
              <p:nvCxnSpPr>
                <p:cNvPr id="153" name="直線コネクタ 152">
                  <a:extLst>
                    <a:ext uri="{FF2B5EF4-FFF2-40B4-BE49-F238E27FC236}">
                      <a16:creationId xmlns:a16="http://schemas.microsoft.com/office/drawing/2014/main" xmlns="" id="{1CDB8ECB-750B-401A-BD9D-B98170C6A0FD}"/>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a:extLst>
                    <a:ext uri="{FF2B5EF4-FFF2-40B4-BE49-F238E27FC236}">
                      <a16:creationId xmlns:a16="http://schemas.microsoft.com/office/drawing/2014/main" xmlns="" id="{1A19F4F2-8B0E-4B34-BDFC-C03E82B1A4F8}"/>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直線コネクタ 154">
                  <a:extLst>
                    <a:ext uri="{FF2B5EF4-FFF2-40B4-BE49-F238E27FC236}">
                      <a16:creationId xmlns:a16="http://schemas.microsoft.com/office/drawing/2014/main" xmlns="" id="{2C9A35F2-90E6-4D6A-B793-24E30130CB1F}"/>
                    </a:ext>
                  </a:extLst>
                </p:cNvPr>
                <p:cNvCxnSpPr/>
                <p:nvPr/>
              </p:nvCxnSpPr>
              <p:spPr>
                <a:xfrm>
                  <a:off x="8332967"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5" name="テキスト ボックス 130">
                <a:extLst>
                  <a:ext uri="{FF2B5EF4-FFF2-40B4-BE49-F238E27FC236}">
                    <a16:creationId xmlns:a16="http://schemas.microsoft.com/office/drawing/2014/main" xmlns="" id="{7AF5F16B-B374-49AB-8F94-B3EAE955ADF9}"/>
                  </a:ext>
                </a:extLst>
              </p:cNvPr>
              <p:cNvSpPr txBox="1">
                <a:spLocks noChangeArrowheads="1"/>
              </p:cNvSpPr>
              <p:nvPr/>
            </p:nvSpPr>
            <p:spPr bwMode="auto">
              <a:xfrm>
                <a:off x="6962385" y="5395001"/>
                <a:ext cx="955637" cy="246196"/>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grpSp>
          <p:nvGrpSpPr>
            <p:cNvPr id="74" name="グループ化 73">
              <a:extLst>
                <a:ext uri="{FF2B5EF4-FFF2-40B4-BE49-F238E27FC236}">
                  <a16:creationId xmlns:a16="http://schemas.microsoft.com/office/drawing/2014/main" xmlns="" id="{54ED245A-3F8C-47E2-9B57-2987871DDC04}"/>
                </a:ext>
              </a:extLst>
            </p:cNvPr>
            <p:cNvGrpSpPr/>
            <p:nvPr/>
          </p:nvGrpSpPr>
          <p:grpSpPr>
            <a:xfrm>
              <a:off x="5294092" y="5861660"/>
              <a:ext cx="3537970" cy="252062"/>
              <a:chOff x="4947818" y="488157"/>
              <a:chExt cx="2907600" cy="252062"/>
            </a:xfrm>
          </p:grpSpPr>
          <p:sp>
            <p:nvSpPr>
              <p:cNvPr id="75" name="テキスト ボックス 1">
                <a:extLst>
                  <a:ext uri="{FF2B5EF4-FFF2-40B4-BE49-F238E27FC236}">
                    <a16:creationId xmlns:a16="http://schemas.microsoft.com/office/drawing/2014/main" xmlns="" id="{32982FC8-4CAE-4597-B595-3C698EC7BF27}"/>
                  </a:ext>
                </a:extLst>
              </p:cNvPr>
              <p:cNvSpPr txBox="1">
                <a:spLocks noChangeArrowheads="1"/>
              </p:cNvSpPr>
              <p:nvPr/>
            </p:nvSpPr>
            <p:spPr bwMode="auto">
              <a:xfrm>
                <a:off x="4947818" y="490113"/>
                <a:ext cx="702094" cy="246221"/>
              </a:xfrm>
              <a:prstGeom prst="rect">
                <a:avLst/>
              </a:prstGeom>
              <a:noFill/>
              <a:ln w="9525">
                <a:noFill/>
                <a:miter lim="800000"/>
                <a:headEnd/>
                <a:tailEnd/>
              </a:ln>
            </p:spPr>
            <p:txBody>
              <a:bodyPr wrap="square">
                <a:spAutoFit/>
              </a:bodyPr>
              <a:lstStyle/>
              <a:p>
                <a:r>
                  <a:rPr lang="en-US" altLang="ja-JP" sz="1000" b="1" dirty="0"/>
                  <a:t>(n=45)</a:t>
                </a:r>
                <a:endParaRPr lang="ja-JP" altLang="en-US" sz="1000" b="1" dirty="0"/>
              </a:p>
            </p:txBody>
          </p:sp>
          <p:sp>
            <p:nvSpPr>
              <p:cNvPr id="76" name="テキスト ボックス 1">
                <a:extLst>
                  <a:ext uri="{FF2B5EF4-FFF2-40B4-BE49-F238E27FC236}">
                    <a16:creationId xmlns:a16="http://schemas.microsoft.com/office/drawing/2014/main" xmlns="" id="{6B53D8D1-5E2E-4C16-996E-3AF2BF3A9E7E}"/>
                  </a:ext>
                </a:extLst>
              </p:cNvPr>
              <p:cNvSpPr txBox="1">
                <a:spLocks noChangeArrowheads="1"/>
              </p:cNvSpPr>
              <p:nvPr/>
            </p:nvSpPr>
            <p:spPr bwMode="auto">
              <a:xfrm>
                <a:off x="5847857" y="490392"/>
                <a:ext cx="702094" cy="246221"/>
              </a:xfrm>
              <a:prstGeom prst="rect">
                <a:avLst/>
              </a:prstGeom>
              <a:noFill/>
              <a:ln w="9525">
                <a:noFill/>
                <a:miter lim="800000"/>
                <a:headEnd/>
                <a:tailEnd/>
              </a:ln>
            </p:spPr>
            <p:txBody>
              <a:bodyPr wrap="square">
                <a:spAutoFit/>
              </a:bodyPr>
              <a:lstStyle/>
              <a:p>
                <a:r>
                  <a:rPr lang="en-US" altLang="ja-JP" sz="1000" b="1" dirty="0"/>
                  <a:t>(n=20)</a:t>
                </a:r>
                <a:endParaRPr lang="ja-JP" altLang="en-US" sz="1000" b="1" dirty="0"/>
              </a:p>
            </p:txBody>
          </p:sp>
          <p:sp>
            <p:nvSpPr>
              <p:cNvPr id="77" name="テキスト ボックス 1">
                <a:extLst>
                  <a:ext uri="{FF2B5EF4-FFF2-40B4-BE49-F238E27FC236}">
                    <a16:creationId xmlns:a16="http://schemas.microsoft.com/office/drawing/2014/main" xmlns="" id="{DB5971AB-2E12-4946-8399-FE3EE9FFB19B}"/>
                  </a:ext>
                </a:extLst>
              </p:cNvPr>
              <p:cNvSpPr txBox="1">
                <a:spLocks noChangeArrowheads="1"/>
              </p:cNvSpPr>
              <p:nvPr/>
            </p:nvSpPr>
            <p:spPr bwMode="auto">
              <a:xfrm>
                <a:off x="7153324" y="492018"/>
                <a:ext cx="702094" cy="246221"/>
              </a:xfrm>
              <a:prstGeom prst="rect">
                <a:avLst/>
              </a:prstGeom>
              <a:noFill/>
              <a:ln w="9525">
                <a:noFill/>
                <a:miter lim="800000"/>
                <a:headEnd/>
                <a:tailEnd/>
              </a:ln>
            </p:spPr>
            <p:txBody>
              <a:bodyPr wrap="square">
                <a:spAutoFit/>
              </a:bodyPr>
              <a:lstStyle/>
              <a:p>
                <a:r>
                  <a:rPr lang="en-US" altLang="ja-JP" sz="1000" b="1" dirty="0"/>
                  <a:t>(n=1)</a:t>
                </a:r>
                <a:endParaRPr lang="ja-JP" altLang="en-US" sz="1000" b="1" dirty="0"/>
              </a:p>
            </p:txBody>
          </p:sp>
          <p:sp>
            <p:nvSpPr>
              <p:cNvPr id="83" name="テキスト ボックス 1">
                <a:extLst>
                  <a:ext uri="{FF2B5EF4-FFF2-40B4-BE49-F238E27FC236}">
                    <a16:creationId xmlns:a16="http://schemas.microsoft.com/office/drawing/2014/main" xmlns="" id="{85F562BA-86C6-49C1-9030-FF593A38040C}"/>
                  </a:ext>
                </a:extLst>
              </p:cNvPr>
              <p:cNvSpPr txBox="1">
                <a:spLocks noChangeArrowheads="1"/>
              </p:cNvSpPr>
              <p:nvPr/>
            </p:nvSpPr>
            <p:spPr bwMode="auto">
              <a:xfrm>
                <a:off x="6278432" y="493998"/>
                <a:ext cx="702094" cy="246221"/>
              </a:xfrm>
              <a:prstGeom prst="rect">
                <a:avLst/>
              </a:prstGeom>
              <a:noFill/>
              <a:ln w="9525">
                <a:noFill/>
                <a:miter lim="800000"/>
                <a:headEnd/>
                <a:tailEnd/>
              </a:ln>
            </p:spPr>
            <p:txBody>
              <a:bodyPr wrap="square">
                <a:spAutoFit/>
              </a:bodyPr>
              <a:lstStyle/>
              <a:p>
                <a:r>
                  <a:rPr lang="en-US" altLang="ja-JP" sz="1000" b="1" dirty="0"/>
                  <a:t>(n=4)</a:t>
                </a:r>
                <a:endParaRPr lang="ja-JP" altLang="en-US" sz="1000" b="1" dirty="0"/>
              </a:p>
            </p:txBody>
          </p:sp>
          <p:sp>
            <p:nvSpPr>
              <p:cNvPr id="84" name="テキスト ボックス 1">
                <a:extLst>
                  <a:ext uri="{FF2B5EF4-FFF2-40B4-BE49-F238E27FC236}">
                    <a16:creationId xmlns:a16="http://schemas.microsoft.com/office/drawing/2014/main" xmlns="" id="{D75BA8B5-E894-4185-9EFF-A64DFD7D510D}"/>
                  </a:ext>
                </a:extLst>
              </p:cNvPr>
              <p:cNvSpPr txBox="1">
                <a:spLocks noChangeArrowheads="1"/>
              </p:cNvSpPr>
              <p:nvPr/>
            </p:nvSpPr>
            <p:spPr bwMode="auto">
              <a:xfrm>
                <a:off x="5403370" y="488157"/>
                <a:ext cx="702094" cy="246221"/>
              </a:xfrm>
              <a:prstGeom prst="rect">
                <a:avLst/>
              </a:prstGeom>
              <a:noFill/>
              <a:ln w="9525">
                <a:noFill/>
                <a:miter lim="800000"/>
                <a:headEnd/>
                <a:tailEnd/>
              </a:ln>
            </p:spPr>
            <p:txBody>
              <a:bodyPr wrap="square">
                <a:spAutoFit/>
              </a:bodyPr>
              <a:lstStyle/>
              <a:p>
                <a:r>
                  <a:rPr lang="en-US" altLang="ja-JP" sz="1000" b="1" dirty="0"/>
                  <a:t>(n=21)</a:t>
                </a:r>
                <a:endParaRPr lang="ja-JP" altLang="en-US" sz="1000" b="1" dirty="0"/>
              </a:p>
            </p:txBody>
          </p:sp>
          <p:sp>
            <p:nvSpPr>
              <p:cNvPr id="85" name="テキスト ボックス 1">
                <a:extLst>
                  <a:ext uri="{FF2B5EF4-FFF2-40B4-BE49-F238E27FC236}">
                    <a16:creationId xmlns:a16="http://schemas.microsoft.com/office/drawing/2014/main" xmlns="" id="{B0F124BD-C1A6-448F-AB90-05CAE8D7E86C}"/>
                  </a:ext>
                </a:extLst>
              </p:cNvPr>
              <p:cNvSpPr txBox="1">
                <a:spLocks noChangeArrowheads="1"/>
              </p:cNvSpPr>
              <p:nvPr/>
            </p:nvSpPr>
            <p:spPr bwMode="auto">
              <a:xfrm>
                <a:off x="6728150" y="493008"/>
                <a:ext cx="702094" cy="246221"/>
              </a:xfrm>
              <a:prstGeom prst="rect">
                <a:avLst/>
              </a:prstGeom>
              <a:noFill/>
              <a:ln w="9525">
                <a:noFill/>
                <a:miter lim="800000"/>
                <a:headEnd/>
                <a:tailEnd/>
              </a:ln>
            </p:spPr>
            <p:txBody>
              <a:bodyPr wrap="square">
                <a:spAutoFit/>
              </a:bodyPr>
              <a:lstStyle/>
              <a:p>
                <a:r>
                  <a:rPr lang="en-US" altLang="ja-JP" sz="1000" b="1" dirty="0"/>
                  <a:t>(n=6)</a:t>
                </a:r>
                <a:endParaRPr lang="ja-JP" altLang="en-US" sz="1000" b="1" dirty="0"/>
              </a:p>
            </p:txBody>
          </p:sp>
        </p:grpSp>
      </p:gr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675"/>
    </mc:Choice>
    <mc:Fallback>
      <p:transition spd="slow" advTm="16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7"/>
          <p:cNvSpPr txBox="1">
            <a:spLocks/>
          </p:cNvSpPr>
          <p:nvPr/>
        </p:nvSpPr>
        <p:spPr>
          <a:xfrm>
            <a:off x="0" y="258763"/>
            <a:ext cx="2247900" cy="571500"/>
          </a:xfrm>
          <a:prstGeom prst="rect">
            <a:avLst/>
          </a:prstGeom>
        </p:spPr>
        <p:txBody>
          <a:bodyPr anchor="b">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fontAlgn="auto">
              <a:spcAft>
                <a:spcPts val="0"/>
              </a:spcAft>
              <a:defRPr/>
            </a:pPr>
            <a:r>
              <a:rPr lang="ja-JP" altLang="en-US" sz="3200" b="1" dirty="0">
                <a:solidFill>
                  <a:srgbClr val="002060"/>
                </a:solidFill>
                <a:latin typeface="HGP明朝E" panose="02020900000000000000" pitchFamily="18" charset="-128"/>
                <a:ea typeface="HGP明朝E" panose="02020900000000000000" pitchFamily="18" charset="-128"/>
              </a:rPr>
              <a:t>まとめ </a:t>
            </a:r>
            <a:r>
              <a:rPr lang="en-US" altLang="ja-JP" sz="3200" b="1" dirty="0">
                <a:solidFill>
                  <a:srgbClr val="002060"/>
                </a:solidFill>
                <a:latin typeface="HGP明朝E" panose="02020900000000000000" pitchFamily="18" charset="-128"/>
                <a:ea typeface="HGP明朝E" panose="02020900000000000000" pitchFamily="18" charset="-128"/>
              </a:rPr>
              <a:t>1</a:t>
            </a:r>
            <a:r>
              <a:rPr lang="ja-JP" altLang="en-US" sz="3200" b="1" dirty="0">
                <a:solidFill>
                  <a:srgbClr val="002060"/>
                </a:solidFill>
                <a:latin typeface="HGP明朝E" panose="02020900000000000000" pitchFamily="18" charset="-128"/>
                <a:ea typeface="HGP明朝E" panose="02020900000000000000" pitchFamily="18" charset="-128"/>
              </a:rPr>
              <a:t>　</a:t>
            </a:r>
          </a:p>
        </p:txBody>
      </p:sp>
      <p:sp>
        <p:nvSpPr>
          <p:cNvPr id="23554" name="サブタイトル 13"/>
          <p:cNvSpPr txBox="1">
            <a:spLocks/>
          </p:cNvSpPr>
          <p:nvPr/>
        </p:nvSpPr>
        <p:spPr bwMode="auto">
          <a:xfrm>
            <a:off x="185984" y="888276"/>
            <a:ext cx="1752490" cy="42886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透析効率 </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sp>
        <p:nvSpPr>
          <p:cNvPr id="23555" name="サブタイトル 13"/>
          <p:cNvSpPr txBox="1">
            <a:spLocks/>
          </p:cNvSpPr>
          <p:nvPr/>
        </p:nvSpPr>
        <p:spPr bwMode="auto">
          <a:xfrm>
            <a:off x="461962" y="1220876"/>
            <a:ext cx="8631591" cy="1404764"/>
          </a:xfrm>
          <a:prstGeom prst="rect">
            <a:avLst/>
          </a:prstGeom>
          <a:noFill/>
          <a:ln w="9525">
            <a:noFill/>
            <a:miter lim="800000"/>
            <a:headEnd/>
            <a:tailEnd/>
          </a:ln>
        </p:spPr>
        <p:txBody>
          <a:bodyPr/>
          <a:lstStyle/>
          <a:p>
            <a:pPr marL="342900" indent="-342900" defTabSz="914400">
              <a:spcBef>
                <a:spcPts val="500"/>
              </a:spcBef>
              <a:buSzPct val="75000"/>
              <a:buFont typeface="Wingdings" panose="05000000000000000000" pitchFamily="2" charset="2"/>
              <a:buChar char="l"/>
            </a:pPr>
            <a:r>
              <a:rPr lang="ja-JP" altLang="en-US" sz="2000" b="1" dirty="0">
                <a:solidFill>
                  <a:srgbClr val="002060"/>
                </a:solidFill>
                <a:latin typeface="Century" pitchFamily="18" charset="0"/>
                <a:ea typeface="HGP明朝E" pitchFamily="18" charset="-128"/>
              </a:rPr>
              <a:t>Ｋｔ</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Ｖｓｐ </a:t>
            </a:r>
            <a:r>
              <a:rPr lang="ja-JP" altLang="en-US"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ＨＤ５ｈｒ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ＩＨＤＦ、ＨＤ４ｈｒ</a:t>
            </a:r>
          </a:p>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クリアスペース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ＨＤ５ｈｒ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a:t>
            </a:r>
            <a:r>
              <a:rPr lang="en-US" altLang="ja-JP" b="1" dirty="0">
                <a:solidFill>
                  <a:srgbClr val="002060"/>
                </a:solidFill>
                <a:latin typeface="Century" pitchFamily="18" charset="0"/>
                <a:ea typeface="HGP明朝E" pitchFamily="18" charset="-128"/>
              </a:rPr>
              <a:t>F</a:t>
            </a:r>
            <a:r>
              <a:rPr lang="ja-JP" altLang="en-US" b="1" dirty="0" err="1">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ＩＨＤＦ、ＨＤ４ｈｒ</a:t>
            </a:r>
            <a:endParaRPr lang="en-US" altLang="ja-JP" b="1" dirty="0">
              <a:solidFill>
                <a:srgbClr val="002060"/>
              </a:solidFill>
              <a:latin typeface="Century" pitchFamily="18" charset="0"/>
              <a:ea typeface="HGP明朝E" pitchFamily="18" charset="-128"/>
            </a:endParaRPr>
          </a:p>
          <a:p>
            <a:pPr marL="342900" indent="-342900" defTabSz="914400">
              <a:spcBef>
                <a:spcPts val="500"/>
              </a:spcBef>
              <a:buSzPct val="75000"/>
              <a:buFont typeface="Wingdings" panose="05000000000000000000" pitchFamily="2" charset="2"/>
              <a:buChar char="l"/>
            </a:pPr>
            <a:r>
              <a:rPr lang="en-US" altLang="ja-JP" sz="2000" b="1" dirty="0">
                <a:solidFill>
                  <a:srgbClr val="002060"/>
                </a:solidFill>
                <a:latin typeface="Century" pitchFamily="18" charset="0"/>
                <a:ea typeface="HGP明朝E" pitchFamily="18" charset="-128"/>
              </a:rPr>
              <a:t>β2</a:t>
            </a:r>
            <a:r>
              <a:rPr lang="ja-JP" altLang="en-US" sz="2000" b="1" dirty="0">
                <a:solidFill>
                  <a:srgbClr val="002060"/>
                </a:solidFill>
                <a:latin typeface="Century" pitchFamily="18" charset="0"/>
                <a:ea typeface="HGP明朝E" pitchFamily="18" charset="-128"/>
              </a:rPr>
              <a:t>ＭＧ値</a:t>
            </a:r>
            <a:r>
              <a:rPr lang="ja-JP" altLang="en-US" b="1" dirty="0">
                <a:solidFill>
                  <a:srgbClr val="FF0000"/>
                </a:solidFill>
                <a:latin typeface="Century" pitchFamily="18" charset="0"/>
                <a:ea typeface="HGP明朝E" pitchFamily="18" charset="-128"/>
              </a:rPr>
              <a:t> </a:t>
            </a:r>
            <a:r>
              <a:rPr lang="ja-JP" altLang="en-US" b="1" dirty="0">
                <a:solidFill>
                  <a:srgbClr val="00206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ＨＤ４ｈｒ</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ﾘｸｾﾙ</a:t>
            </a:r>
            <a:r>
              <a:rPr lang="ja-JP" altLang="en-US" sz="2000"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ＯＨＤＦ、ＩＨＤＦ、ＨＤ４ｈｒ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ＨＤ５ｈｒ、ＨＤ４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endParaRPr lang="en-US" altLang="ja-JP" sz="2000" b="1" dirty="0">
              <a:solidFill>
                <a:srgbClr val="002060"/>
              </a:solidFill>
              <a:latin typeface="Century" pitchFamily="18" charset="0"/>
              <a:ea typeface="HGP明朝E" pitchFamily="18" charset="-128"/>
            </a:endParaRPr>
          </a:p>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 透析ﾓｰﾄﾞより透析時間に由来、</a:t>
            </a:r>
            <a:r>
              <a:rPr lang="en-US" altLang="ja-JP" b="1" dirty="0">
                <a:solidFill>
                  <a:srgbClr val="002060"/>
                </a:solidFill>
                <a:latin typeface="Century" pitchFamily="18" charset="0"/>
                <a:ea typeface="HGP明朝E" pitchFamily="18" charset="-128"/>
              </a:rPr>
              <a:t>β2</a:t>
            </a:r>
            <a:r>
              <a:rPr lang="ja-JP" altLang="en-US" b="1" dirty="0">
                <a:solidFill>
                  <a:srgbClr val="002060"/>
                </a:solidFill>
                <a:latin typeface="Century" pitchFamily="18" charset="0"/>
                <a:ea typeface="HGP明朝E" pitchFamily="18" charset="-128"/>
              </a:rPr>
              <a:t>ＭＧ除去はリクセル使用が最大</a:t>
            </a:r>
            <a:r>
              <a:rPr lang="en-US" altLang="ja-JP" sz="2000" b="1" dirty="0">
                <a:solidFill>
                  <a:srgbClr val="002060"/>
                </a:solidFill>
                <a:latin typeface="Century" pitchFamily="18" charset="0"/>
                <a:ea typeface="HGP明朝E" pitchFamily="18" charset="-128"/>
              </a:rPr>
              <a:t>.</a:t>
            </a:r>
          </a:p>
        </p:txBody>
      </p:sp>
      <p:sp>
        <p:nvSpPr>
          <p:cNvPr id="23560" name="サブタイトル 13"/>
          <p:cNvSpPr txBox="1">
            <a:spLocks/>
          </p:cNvSpPr>
          <p:nvPr/>
        </p:nvSpPr>
        <p:spPr bwMode="auto">
          <a:xfrm>
            <a:off x="2125663" y="425450"/>
            <a:ext cx="5006975" cy="3968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endParaRPr lang="ja-JP" altLang="en-US" sz="2000" b="1">
              <a:solidFill>
                <a:srgbClr val="FF0000"/>
              </a:solidFill>
              <a:latin typeface="Century" pitchFamily="18" charset="0"/>
              <a:ea typeface="HGP明朝E" pitchFamily="18" charset="-128"/>
            </a:endParaRPr>
          </a:p>
        </p:txBody>
      </p:sp>
      <p:grpSp>
        <p:nvGrpSpPr>
          <p:cNvPr id="23561" name="Group 20"/>
          <p:cNvGrpSpPr>
            <a:grpSpLocks/>
          </p:cNvGrpSpPr>
          <p:nvPr/>
        </p:nvGrpSpPr>
        <p:grpSpPr bwMode="auto">
          <a:xfrm>
            <a:off x="0" y="6264275"/>
            <a:ext cx="9144000" cy="593725"/>
            <a:chOff x="0" y="3946"/>
            <a:chExt cx="5760" cy="374"/>
          </a:xfrm>
        </p:grpSpPr>
        <p:grpSp>
          <p:nvGrpSpPr>
            <p:cNvPr id="23571" name="Group 21"/>
            <p:cNvGrpSpPr>
              <a:grpSpLocks/>
            </p:cNvGrpSpPr>
            <p:nvPr/>
          </p:nvGrpSpPr>
          <p:grpSpPr bwMode="auto">
            <a:xfrm>
              <a:off x="0" y="4170"/>
              <a:ext cx="5760" cy="150"/>
              <a:chOff x="0" y="4170"/>
              <a:chExt cx="5760" cy="150"/>
            </a:xfrm>
          </p:grpSpPr>
          <p:sp>
            <p:nvSpPr>
              <p:cNvPr id="23573" name="Rectangle 22"/>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3574" name="Rectangle 23"/>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3572"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23562" name="Group 25"/>
          <p:cNvGrpSpPr>
            <a:grpSpLocks/>
          </p:cNvGrpSpPr>
          <p:nvPr/>
        </p:nvGrpSpPr>
        <p:grpSpPr bwMode="auto">
          <a:xfrm rot="10800000">
            <a:off x="0" y="0"/>
            <a:ext cx="9144000" cy="238125"/>
            <a:chOff x="0" y="4170"/>
            <a:chExt cx="5760" cy="150"/>
          </a:xfrm>
        </p:grpSpPr>
        <p:sp>
          <p:nvSpPr>
            <p:cNvPr id="23569" name="Rectangle 26"/>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3570" name="Rectangle 27"/>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4" name="グループ化 3">
            <a:extLst>
              <a:ext uri="{FF2B5EF4-FFF2-40B4-BE49-F238E27FC236}">
                <a16:creationId xmlns:a16="http://schemas.microsoft.com/office/drawing/2014/main" xmlns="" id="{4059C648-E8F7-44E3-955F-4BBD7AA5ECC8}"/>
              </a:ext>
            </a:extLst>
          </p:cNvPr>
          <p:cNvGrpSpPr/>
          <p:nvPr/>
        </p:nvGrpSpPr>
        <p:grpSpPr>
          <a:xfrm>
            <a:off x="185984" y="4922618"/>
            <a:ext cx="9080990" cy="1641285"/>
            <a:chOff x="185984" y="4922618"/>
            <a:chExt cx="9080990" cy="1641285"/>
          </a:xfrm>
        </p:grpSpPr>
        <p:sp>
          <p:nvSpPr>
            <p:cNvPr id="23558" name="サブタイトル 13"/>
            <p:cNvSpPr txBox="1">
              <a:spLocks/>
            </p:cNvSpPr>
            <p:nvPr/>
          </p:nvSpPr>
          <p:spPr bwMode="auto">
            <a:xfrm>
              <a:off x="185984" y="4922618"/>
              <a:ext cx="2470150" cy="5461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貧血状態</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sp>
          <p:nvSpPr>
            <p:cNvPr id="23568" name="サブタイトル 13"/>
            <p:cNvSpPr txBox="1">
              <a:spLocks/>
            </p:cNvSpPr>
            <p:nvPr/>
          </p:nvSpPr>
          <p:spPr bwMode="auto">
            <a:xfrm>
              <a:off x="469845" y="5385978"/>
              <a:ext cx="8797129" cy="1177925"/>
            </a:xfrm>
            <a:prstGeom prst="rect">
              <a:avLst/>
            </a:prstGeom>
            <a:noFill/>
            <a:ln w="9525">
              <a:noFill/>
              <a:miter lim="800000"/>
              <a:headEnd/>
              <a:tailEnd/>
            </a:ln>
          </p:spPr>
          <p:txBody>
            <a:bodyPr/>
            <a:lstStyle/>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Ｈｂ値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ＯＨＤＦ、ＩＨＤＦ、ＨＤ５ｈｒ、ＨＤ４ｈｒ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p>
            <a:p>
              <a:pPr marL="342900" indent="-342900" defTabSz="914400">
                <a:spcBef>
                  <a:spcPts val="500"/>
                </a:spcBef>
                <a:buSzPct val="75000"/>
                <a:buFont typeface="Wingdings" panose="05000000000000000000" pitchFamily="2" charset="2"/>
                <a:buChar char="l"/>
              </a:pPr>
              <a:r>
                <a:rPr lang="ja-JP" altLang="ja-JP" b="1" dirty="0">
                  <a:solidFill>
                    <a:srgbClr val="002060"/>
                  </a:solidFill>
                  <a:latin typeface="Century" pitchFamily="18" charset="0"/>
                  <a:ea typeface="HGP明朝E" pitchFamily="18" charset="-128"/>
                </a:rPr>
                <a:t>ＥＲＩ</a:t>
              </a:r>
              <a:r>
                <a:rPr lang="ja-JP" altLang="en-US" b="1" dirty="0">
                  <a:solidFill>
                    <a:srgbClr val="002060"/>
                  </a:solidFill>
                  <a:latin typeface="Century" pitchFamily="18" charset="0"/>
                  <a:ea typeface="HGP明朝E" pitchFamily="18" charset="-128"/>
                </a:rPr>
                <a:t>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ＩＨＤＦ、ＨＤ４ｈｒ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ＯＨＤＦ、ＨＤ５ｈｒ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endParaRPr lang="en-US" altLang="ja-JP" b="1" dirty="0">
                <a:solidFill>
                  <a:srgbClr val="002060"/>
                </a:solidFill>
                <a:latin typeface="Century" pitchFamily="18" charset="0"/>
                <a:ea typeface="HGP明朝E" pitchFamily="18" charset="-128"/>
              </a:endParaRPr>
            </a:p>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 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５時間ＨＤ、リクセル使用群でＥＲＩが高値</a:t>
              </a:r>
              <a:r>
                <a:rPr lang="en-US" altLang="ja-JP" b="1" dirty="0">
                  <a:solidFill>
                    <a:srgbClr val="002060"/>
                  </a:solidFill>
                  <a:latin typeface="Century" pitchFamily="18" charset="0"/>
                  <a:ea typeface="HGP明朝E" pitchFamily="18" charset="-128"/>
                </a:rPr>
                <a:t>.</a:t>
              </a:r>
            </a:p>
            <a:p>
              <a:pPr marL="342900" indent="-342900" defTabSz="914400">
                <a:spcBef>
                  <a:spcPts val="500"/>
                </a:spcBef>
                <a:buSzPct val="75000"/>
                <a:buFont typeface="Wingdings" panose="05000000000000000000" pitchFamily="2" charset="2"/>
                <a:buChar char="l"/>
              </a:pPr>
              <a:endParaRPr lang="ja-JP" altLang="en-US" b="1" dirty="0">
                <a:solidFill>
                  <a:srgbClr val="002060"/>
                </a:solidFill>
                <a:latin typeface="Century" pitchFamily="18" charset="0"/>
                <a:ea typeface="HGP明朝E" pitchFamily="18" charset="-128"/>
              </a:endParaRPr>
            </a:p>
          </p:txBody>
        </p:sp>
      </p:grpSp>
      <p:grpSp>
        <p:nvGrpSpPr>
          <p:cNvPr id="3" name="グループ化 2">
            <a:extLst>
              <a:ext uri="{FF2B5EF4-FFF2-40B4-BE49-F238E27FC236}">
                <a16:creationId xmlns:a16="http://schemas.microsoft.com/office/drawing/2014/main" xmlns="" id="{E9ECA23C-5B87-4CE8-9C91-E704ED6D04CD}"/>
              </a:ext>
            </a:extLst>
          </p:cNvPr>
          <p:cNvGrpSpPr/>
          <p:nvPr/>
        </p:nvGrpSpPr>
        <p:grpSpPr>
          <a:xfrm>
            <a:off x="185984" y="2758746"/>
            <a:ext cx="9039991" cy="1985473"/>
            <a:chOff x="185984" y="2758746"/>
            <a:chExt cx="9039991" cy="1985473"/>
          </a:xfrm>
        </p:grpSpPr>
        <p:sp>
          <p:nvSpPr>
            <p:cNvPr id="23556" name="サブタイトル 13"/>
            <p:cNvSpPr txBox="1">
              <a:spLocks/>
            </p:cNvSpPr>
            <p:nvPr/>
          </p:nvSpPr>
          <p:spPr bwMode="auto">
            <a:xfrm>
              <a:off x="185984" y="2758746"/>
              <a:ext cx="1875932" cy="5334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栄養状態</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grpSp>
          <p:nvGrpSpPr>
            <p:cNvPr id="2" name="グループ化 1">
              <a:extLst>
                <a:ext uri="{FF2B5EF4-FFF2-40B4-BE49-F238E27FC236}">
                  <a16:creationId xmlns:a16="http://schemas.microsoft.com/office/drawing/2014/main" xmlns="" id="{CA6F495E-C149-46FA-8A69-2E45AEC6C15C}"/>
                </a:ext>
              </a:extLst>
            </p:cNvPr>
            <p:cNvGrpSpPr/>
            <p:nvPr/>
          </p:nvGrpSpPr>
          <p:grpSpPr>
            <a:xfrm>
              <a:off x="461962" y="3190669"/>
              <a:ext cx="8764013" cy="1553550"/>
              <a:chOff x="354398" y="3063669"/>
              <a:chExt cx="8764013" cy="1553550"/>
            </a:xfrm>
          </p:grpSpPr>
          <p:sp>
            <p:nvSpPr>
              <p:cNvPr id="19473" name="サブタイトル 13"/>
              <p:cNvSpPr txBox="1">
                <a:spLocks/>
              </p:cNvSpPr>
              <p:nvPr/>
            </p:nvSpPr>
            <p:spPr bwMode="auto">
              <a:xfrm>
                <a:off x="362281" y="3063669"/>
                <a:ext cx="8756130" cy="1498600"/>
              </a:xfrm>
              <a:prstGeom prst="rect">
                <a:avLst/>
              </a:prstGeom>
              <a:noFill/>
              <a:ln w="9525">
                <a:noFill/>
                <a:miter lim="800000"/>
                <a:headEnd/>
                <a:tailEnd/>
              </a:ln>
            </p:spPr>
            <p:txBody>
              <a:bodyPr/>
              <a:lstStyle/>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Ａｌｂ値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ＨＤ４ｈｒ</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ﾘｸｾﾙ</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ＯＨＤＦ、ＩＨＤＦ、ＨＤ５ｈｒ、ＨＤ４ｈｒ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endParaRPr lang="en-US" altLang="ja-JP" b="1" dirty="0">
                  <a:solidFill>
                    <a:srgbClr val="002060"/>
                  </a:solidFill>
                  <a:latin typeface="Century" pitchFamily="18" charset="0"/>
                  <a:ea typeface="HGP明朝E" pitchFamily="18" charset="-128"/>
                </a:endParaRPr>
              </a:p>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ｎ</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ＰＣＲ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ＨＤ４ｈｒ</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ﾘｸｾﾙ</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ＯＨＤＦ、ＩＨＤＦ、ＨＤ５ｈｒ、ＨＤ４ｈｒ</a:t>
                </a:r>
              </a:p>
              <a:p>
                <a:pPr marL="342900" indent="-342900" defTabSz="914400">
                  <a:spcBef>
                    <a:spcPts val="300"/>
                  </a:spcBef>
                  <a:buSzPct val="75000"/>
                  <a:buFont typeface="Wingdings" panose="05000000000000000000" pitchFamily="2" charset="2"/>
                  <a:buChar char="l"/>
                  <a:defRPr/>
                </a:pPr>
                <a:endParaRPr lang="ja-JP" altLang="en-US" b="1" dirty="0">
                  <a:solidFill>
                    <a:srgbClr val="002060"/>
                  </a:solidFill>
                  <a:latin typeface="Century" pitchFamily="18" charset="0"/>
                  <a:ea typeface="HGP明朝E" pitchFamily="18" charset="-128"/>
                </a:endParaRPr>
              </a:p>
            </p:txBody>
          </p:sp>
          <p:sp>
            <p:nvSpPr>
              <p:cNvPr id="24" name="サブタイトル 13">
                <a:extLst>
                  <a:ext uri="{FF2B5EF4-FFF2-40B4-BE49-F238E27FC236}">
                    <a16:creationId xmlns:a16="http://schemas.microsoft.com/office/drawing/2014/main" xmlns="" id="{4CEB5135-C086-4A11-A001-6E36F46B9E6B}"/>
                  </a:ext>
                </a:extLst>
              </p:cNvPr>
              <p:cNvSpPr txBox="1">
                <a:spLocks/>
              </p:cNvSpPr>
              <p:nvPr/>
            </p:nvSpPr>
            <p:spPr bwMode="auto">
              <a:xfrm>
                <a:off x="354398" y="3747269"/>
                <a:ext cx="8631591" cy="869950"/>
              </a:xfrm>
              <a:prstGeom prst="rect">
                <a:avLst/>
              </a:prstGeom>
              <a:noFill/>
              <a:ln w="9525">
                <a:noFill/>
                <a:miter lim="800000"/>
                <a:headEnd/>
                <a:tailEnd/>
              </a:ln>
            </p:spPr>
            <p:txBody>
              <a:bodyPr/>
              <a:lstStyle/>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％ＣＧＲ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ＯＨＤＦ、ＨＤ４</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５ｈｒ、ＨＤ４ｈｒ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ＩＨＤＦ、ＨＤ５ｈｒ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endParaRPr lang="en-US" altLang="ja-JP" b="1" dirty="0">
                  <a:solidFill>
                    <a:srgbClr val="002060"/>
                  </a:solidFill>
                  <a:latin typeface="Century" pitchFamily="18" charset="0"/>
                  <a:ea typeface="HGP明朝E" pitchFamily="18" charset="-128"/>
                </a:endParaRPr>
              </a:p>
              <a:p>
                <a:pPr marL="342900" indent="-342900" defTabSz="914400">
                  <a:spcBef>
                    <a:spcPts val="300"/>
                  </a:spcBef>
                  <a:buSzPct val="75000"/>
                  <a:buFont typeface="Wingdings" panose="05000000000000000000" pitchFamily="2" charset="2"/>
                  <a:buChar char="l"/>
                  <a:defRPr/>
                </a:pPr>
                <a:r>
                  <a:rPr lang="ja-JP" altLang="ja-JP" b="1" dirty="0">
                    <a:solidFill>
                      <a:srgbClr val="002060"/>
                    </a:solidFill>
                    <a:latin typeface="Century" pitchFamily="18" charset="0"/>
                    <a:ea typeface="HGP明朝E" pitchFamily="18" charset="-128"/>
                  </a:rPr>
                  <a:t>ＧＮＲＩ</a:t>
                </a:r>
                <a:r>
                  <a:rPr lang="ja-JP" altLang="en-US" b="1" dirty="0">
                    <a:solidFill>
                      <a:srgbClr val="002060"/>
                    </a:solidFill>
                    <a:latin typeface="Century" pitchFamily="18" charset="0"/>
                    <a:ea typeface="HGP明朝E" pitchFamily="18" charset="-128"/>
                  </a:rPr>
                  <a:t>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ＨＤ４ｈｒ</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ﾘｸｾﾙ</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ＯＨＤＦ、ＩＨＤＦ、ＨＤ５ｈｒ、ＨＤ４ｈｒ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endParaRPr lang="en-US" altLang="ja-JP" b="1" dirty="0">
                  <a:solidFill>
                    <a:srgbClr val="002060"/>
                  </a:solidFill>
                  <a:latin typeface="Century" pitchFamily="18" charset="0"/>
                  <a:ea typeface="HGP明朝E" pitchFamily="18" charset="-128"/>
                </a:endParaRPr>
              </a:p>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 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５時間ＨＤ</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ネガティブ要因？</a:t>
                </a:r>
                <a:r>
                  <a:rPr lang="en-US" altLang="ja-JP" b="1" dirty="0">
                    <a:solidFill>
                      <a:srgbClr val="002060"/>
                    </a:solidFill>
                    <a:latin typeface="Century" pitchFamily="18" charset="0"/>
                    <a:ea typeface="HGP明朝E" pitchFamily="18" charset="-128"/>
                  </a:rPr>
                  <a:t>)</a:t>
                </a:r>
                <a:r>
                  <a:rPr lang="ja-JP" altLang="en-US" b="1" dirty="0" err="1">
                    <a:solidFill>
                      <a:srgbClr val="002060"/>
                    </a:solidFill>
                    <a:latin typeface="Century" pitchFamily="18" charset="0"/>
                    <a:ea typeface="HGP明朝E" pitchFamily="18" charset="-128"/>
                  </a:rPr>
                  <a:t>で低</a:t>
                </a:r>
                <a:r>
                  <a:rPr lang="ja-JP" altLang="en-US" b="1" dirty="0">
                    <a:solidFill>
                      <a:srgbClr val="002060"/>
                    </a:solidFill>
                    <a:latin typeface="Century" pitchFamily="18" charset="0"/>
                    <a:ea typeface="HGP明朝E" pitchFamily="18" charset="-128"/>
                  </a:rPr>
                  <a:t>値</a:t>
                </a:r>
                <a:r>
                  <a:rPr lang="en-US" altLang="ja-JP" b="1" dirty="0">
                    <a:solidFill>
                      <a:srgbClr val="002060"/>
                    </a:solidFill>
                    <a:latin typeface="Century" pitchFamily="18" charset="0"/>
                    <a:ea typeface="HGP明朝E" pitchFamily="18" charset="-128"/>
                  </a:rPr>
                  <a:t>.</a:t>
                </a:r>
                <a:endParaRPr lang="ja-JP" altLang="en-US" b="1" dirty="0">
                  <a:solidFill>
                    <a:srgbClr val="002060"/>
                  </a:solidFill>
                  <a:latin typeface="Century" pitchFamily="18" charset="0"/>
                  <a:ea typeface="HGP明朝E" pitchFamily="18" charset="-128"/>
                </a:endParaRPr>
              </a:p>
              <a:p>
                <a:pPr marL="285750" indent="-285750" defTabSz="914400">
                  <a:spcBef>
                    <a:spcPts val="300"/>
                  </a:spcBef>
                  <a:buSzPct val="75000"/>
                  <a:buFont typeface="Wingdings" panose="05000000000000000000" pitchFamily="2" charset="2"/>
                  <a:buChar char="l"/>
                  <a:defRPr/>
                </a:pPr>
                <a:endParaRPr lang="ja-JP" altLang="en-US" b="1" dirty="0">
                  <a:solidFill>
                    <a:srgbClr val="002060"/>
                  </a:solidFill>
                  <a:latin typeface="Century" pitchFamily="18" charset="0"/>
                  <a:ea typeface="HGP明朝E" pitchFamily="18" charset="-128"/>
                </a:endParaRPr>
              </a:p>
            </p:txBody>
          </p:sp>
        </p:grpSp>
      </p:grpSp>
    </p:spTree>
    <p:custDataLst>
      <p:tags r:id="rId1"/>
    </p:custDataLst>
    <p:extLst>
      <p:ext uri="{BB962C8B-B14F-4D97-AF65-F5344CB8AC3E}">
        <p14:creationId xmlns:p14="http://schemas.microsoft.com/office/powerpoint/2010/main" xmlns="" val="1610258178"/>
      </p:ext>
    </p:extLst>
  </p:cSld>
  <p:clrMapOvr>
    <a:masterClrMapping/>
  </p:clrMapOvr>
  <mc:AlternateContent xmlns:mc="http://schemas.openxmlformats.org/markup-compatibility/2006">
    <mc:Choice xmlns:p14="http://schemas.microsoft.com/office/powerpoint/2010/main" xmlns="" Requires="p14">
      <p:transition spd="slow" p14:dur="2000" advTm="2103"/>
    </mc:Choice>
    <mc:Fallback>
      <p:transition spd="slow" advTm="21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7"/>
          <p:cNvSpPr txBox="1">
            <a:spLocks/>
          </p:cNvSpPr>
          <p:nvPr/>
        </p:nvSpPr>
        <p:spPr>
          <a:xfrm>
            <a:off x="0" y="258763"/>
            <a:ext cx="2247900" cy="571500"/>
          </a:xfrm>
          <a:prstGeom prst="rect">
            <a:avLst/>
          </a:prstGeom>
        </p:spPr>
        <p:txBody>
          <a:bodyPr anchor="b">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fontAlgn="auto">
              <a:spcAft>
                <a:spcPts val="0"/>
              </a:spcAft>
              <a:defRPr/>
            </a:pPr>
            <a:r>
              <a:rPr lang="ja-JP" altLang="en-US" sz="3200" b="1" dirty="0">
                <a:solidFill>
                  <a:srgbClr val="002060"/>
                </a:solidFill>
                <a:latin typeface="HGP明朝E" panose="02020900000000000000" pitchFamily="18" charset="-128"/>
                <a:ea typeface="HGP明朝E" panose="02020900000000000000" pitchFamily="18" charset="-128"/>
              </a:rPr>
              <a:t>まとめ </a:t>
            </a:r>
            <a:r>
              <a:rPr lang="en-US" altLang="ja-JP" sz="3200" b="1" dirty="0">
                <a:solidFill>
                  <a:srgbClr val="002060"/>
                </a:solidFill>
                <a:latin typeface="HGP明朝E" panose="02020900000000000000" pitchFamily="18" charset="-128"/>
                <a:ea typeface="HGP明朝E" panose="02020900000000000000" pitchFamily="18" charset="-128"/>
              </a:rPr>
              <a:t>2</a:t>
            </a:r>
            <a:r>
              <a:rPr lang="ja-JP" altLang="en-US" sz="3200" b="1" dirty="0">
                <a:solidFill>
                  <a:srgbClr val="002060"/>
                </a:solidFill>
                <a:latin typeface="HGP明朝E" panose="02020900000000000000" pitchFamily="18" charset="-128"/>
                <a:ea typeface="HGP明朝E" panose="02020900000000000000" pitchFamily="18" charset="-128"/>
              </a:rPr>
              <a:t>　</a:t>
            </a:r>
          </a:p>
        </p:txBody>
      </p:sp>
      <p:sp>
        <p:nvSpPr>
          <p:cNvPr id="23554" name="サブタイトル 13"/>
          <p:cNvSpPr txBox="1">
            <a:spLocks/>
          </p:cNvSpPr>
          <p:nvPr/>
        </p:nvSpPr>
        <p:spPr bwMode="auto">
          <a:xfrm>
            <a:off x="185983" y="1074411"/>
            <a:ext cx="2391679" cy="42886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Ｐ・Ｃａ </a:t>
            </a:r>
            <a:endParaRPr lang="ja-JP" altLang="ja-JP" sz="2400" b="1" dirty="0">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400" b="1" dirty="0">
              <a:solidFill>
                <a:srgbClr val="002060"/>
              </a:solidFill>
              <a:latin typeface="Century" pitchFamily="18" charset="0"/>
              <a:ea typeface="HGP明朝E" pitchFamily="18" charset="-128"/>
            </a:endParaRPr>
          </a:p>
        </p:txBody>
      </p:sp>
      <p:sp>
        <p:nvSpPr>
          <p:cNvPr id="23555" name="サブタイトル 13"/>
          <p:cNvSpPr txBox="1">
            <a:spLocks/>
          </p:cNvSpPr>
          <p:nvPr/>
        </p:nvSpPr>
        <p:spPr bwMode="auto">
          <a:xfrm>
            <a:off x="437521" y="1518933"/>
            <a:ext cx="8805012" cy="1155621"/>
          </a:xfrm>
          <a:prstGeom prst="rect">
            <a:avLst/>
          </a:prstGeom>
          <a:noFill/>
          <a:ln w="9525">
            <a:noFill/>
            <a:miter lim="800000"/>
            <a:headEnd/>
            <a:tailEnd/>
          </a:ln>
        </p:spPr>
        <p:txBody>
          <a:bodyPr/>
          <a:lstStyle/>
          <a:p>
            <a:pPr marL="342900" indent="-342900" defTabSz="914400">
              <a:spcBef>
                <a:spcPts val="500"/>
              </a:spcBef>
              <a:buSzPct val="75000"/>
              <a:buFont typeface="Wingdings" panose="05000000000000000000" pitchFamily="2" charset="2"/>
              <a:buChar char="l"/>
            </a:pPr>
            <a:r>
              <a:rPr lang="ja-JP" altLang="en-US" sz="2000" b="1" dirty="0">
                <a:solidFill>
                  <a:srgbClr val="002060"/>
                </a:solidFill>
                <a:latin typeface="Century" pitchFamily="18" charset="0"/>
                <a:ea typeface="HGP明朝E" pitchFamily="18" charset="-128"/>
              </a:rPr>
              <a:t>Ｐ値 </a:t>
            </a:r>
            <a:r>
              <a:rPr lang="ja-JP" altLang="en-US"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ＯＨＤＦ、ＩＨＤＦ、ＨＤ５ｈｒ、ＨＤ４</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５ｈｒ、ＨＤ４ｈｒ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p>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補正Ｃａ値 ：</a:t>
            </a:r>
            <a:r>
              <a:rPr lang="ja-JP" altLang="en-US" b="1" dirty="0">
                <a:solidFill>
                  <a:srgbClr val="FF0000"/>
                </a:solidFill>
                <a:latin typeface="Century" pitchFamily="18" charset="0"/>
                <a:ea typeface="HGP明朝E" pitchFamily="18" charset="-128"/>
              </a:rPr>
              <a:t> </a:t>
            </a:r>
            <a:r>
              <a:rPr lang="ja-JP" altLang="en-US" b="1" u="sng" dirty="0">
                <a:solidFill>
                  <a:srgbClr val="002060"/>
                </a:solidFill>
                <a:latin typeface="Century" pitchFamily="18" charset="0"/>
                <a:ea typeface="HGP明朝E" pitchFamily="18" charset="-128"/>
              </a:rPr>
              <a:t>ＯＨＤ</a:t>
            </a:r>
            <a:r>
              <a:rPr lang="en-US" altLang="ja-JP" b="1" u="sng" dirty="0">
                <a:solidFill>
                  <a:srgbClr val="002060"/>
                </a:solidFill>
                <a:latin typeface="Century" pitchFamily="18" charset="0"/>
                <a:ea typeface="HGP明朝E" pitchFamily="18" charset="-128"/>
              </a:rPr>
              <a:t>F</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ＩＨＤＦ</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ＨＤ５ｈｒ</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ＨＤ４ｈｒ</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ＨＤ４</a:t>
            </a:r>
            <a:r>
              <a:rPr lang="en-US" altLang="ja-JP" b="1" u="sng" dirty="0">
                <a:solidFill>
                  <a:srgbClr val="00206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５ｈｒ</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ＨＤ４ｈｒ</a:t>
            </a:r>
            <a:r>
              <a:rPr lang="en-US" altLang="ja-JP" b="1" u="sng" dirty="0">
                <a:solidFill>
                  <a:srgbClr val="00206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ﾘｸｾﾙ</a:t>
            </a:r>
            <a:endParaRPr lang="en-US" altLang="ja-JP" b="1" u="sng" dirty="0">
              <a:solidFill>
                <a:srgbClr val="002060"/>
              </a:solidFill>
              <a:latin typeface="Century" pitchFamily="18" charset="0"/>
              <a:ea typeface="HGP明朝E" pitchFamily="18" charset="-128"/>
            </a:endParaRPr>
          </a:p>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 透析モードでの差はほぼ認めず</a:t>
            </a:r>
            <a:r>
              <a:rPr lang="en-US" altLang="ja-JP" b="1" dirty="0">
                <a:solidFill>
                  <a:srgbClr val="002060"/>
                </a:solidFill>
                <a:latin typeface="Century" pitchFamily="18" charset="0"/>
                <a:ea typeface="HGP明朝E" pitchFamily="18" charset="-128"/>
              </a:rPr>
              <a:t>.</a:t>
            </a:r>
          </a:p>
          <a:p>
            <a:pPr defTabSz="914400">
              <a:spcBef>
                <a:spcPts val="500"/>
              </a:spcBef>
              <a:buSzPct val="75000"/>
            </a:pPr>
            <a:endParaRPr lang="en-US" altLang="ja-JP" b="1" u="sng" dirty="0">
              <a:solidFill>
                <a:srgbClr val="002060"/>
              </a:solidFill>
              <a:latin typeface="Century" pitchFamily="18" charset="0"/>
              <a:ea typeface="HGP明朝E" pitchFamily="18" charset="-128"/>
            </a:endParaRPr>
          </a:p>
        </p:txBody>
      </p:sp>
      <p:sp>
        <p:nvSpPr>
          <p:cNvPr id="23560" name="サブタイトル 13"/>
          <p:cNvSpPr txBox="1">
            <a:spLocks/>
          </p:cNvSpPr>
          <p:nvPr/>
        </p:nvSpPr>
        <p:spPr bwMode="auto">
          <a:xfrm>
            <a:off x="2125663" y="425450"/>
            <a:ext cx="5006975" cy="3968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endParaRPr lang="ja-JP" altLang="en-US" sz="2000" b="1">
              <a:solidFill>
                <a:srgbClr val="FF0000"/>
              </a:solidFill>
              <a:latin typeface="Century" pitchFamily="18" charset="0"/>
              <a:ea typeface="HGP明朝E" pitchFamily="18" charset="-128"/>
            </a:endParaRPr>
          </a:p>
        </p:txBody>
      </p:sp>
      <p:grpSp>
        <p:nvGrpSpPr>
          <p:cNvPr id="23561" name="Group 20"/>
          <p:cNvGrpSpPr>
            <a:grpSpLocks/>
          </p:cNvGrpSpPr>
          <p:nvPr/>
        </p:nvGrpSpPr>
        <p:grpSpPr bwMode="auto">
          <a:xfrm>
            <a:off x="0" y="6264275"/>
            <a:ext cx="9144000" cy="593725"/>
            <a:chOff x="0" y="3946"/>
            <a:chExt cx="5760" cy="374"/>
          </a:xfrm>
        </p:grpSpPr>
        <p:grpSp>
          <p:nvGrpSpPr>
            <p:cNvPr id="23571" name="Group 21"/>
            <p:cNvGrpSpPr>
              <a:grpSpLocks/>
            </p:cNvGrpSpPr>
            <p:nvPr/>
          </p:nvGrpSpPr>
          <p:grpSpPr bwMode="auto">
            <a:xfrm>
              <a:off x="0" y="4170"/>
              <a:ext cx="5760" cy="150"/>
              <a:chOff x="0" y="4170"/>
              <a:chExt cx="5760" cy="150"/>
            </a:xfrm>
          </p:grpSpPr>
          <p:sp>
            <p:nvSpPr>
              <p:cNvPr id="23573" name="Rectangle 22"/>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3574" name="Rectangle 23"/>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3572"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23562" name="Group 25"/>
          <p:cNvGrpSpPr>
            <a:grpSpLocks/>
          </p:cNvGrpSpPr>
          <p:nvPr/>
        </p:nvGrpSpPr>
        <p:grpSpPr bwMode="auto">
          <a:xfrm rot="10800000">
            <a:off x="0" y="0"/>
            <a:ext cx="9144000" cy="238125"/>
            <a:chOff x="0" y="4170"/>
            <a:chExt cx="5760" cy="150"/>
          </a:xfrm>
        </p:grpSpPr>
        <p:sp>
          <p:nvSpPr>
            <p:cNvPr id="23569" name="Rectangle 26"/>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3570" name="Rectangle 27"/>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3" name="グループ化 2">
            <a:extLst>
              <a:ext uri="{FF2B5EF4-FFF2-40B4-BE49-F238E27FC236}">
                <a16:creationId xmlns:a16="http://schemas.microsoft.com/office/drawing/2014/main" xmlns="" id="{BF67FFC7-A266-4917-A5B4-8AF18E5C4C94}"/>
              </a:ext>
            </a:extLst>
          </p:cNvPr>
          <p:cNvGrpSpPr/>
          <p:nvPr/>
        </p:nvGrpSpPr>
        <p:grpSpPr>
          <a:xfrm>
            <a:off x="185984" y="4783906"/>
            <a:ext cx="9052608" cy="1396178"/>
            <a:chOff x="185984" y="4783906"/>
            <a:chExt cx="9052608" cy="1396178"/>
          </a:xfrm>
        </p:grpSpPr>
        <p:sp>
          <p:nvSpPr>
            <p:cNvPr id="23558" name="サブタイトル 13"/>
            <p:cNvSpPr txBox="1">
              <a:spLocks/>
            </p:cNvSpPr>
            <p:nvPr/>
          </p:nvSpPr>
          <p:spPr bwMode="auto">
            <a:xfrm>
              <a:off x="185984" y="4783906"/>
              <a:ext cx="2470150" cy="5461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炎症反応</a:t>
              </a:r>
            </a:p>
          </p:txBody>
        </p:sp>
        <p:sp>
          <p:nvSpPr>
            <p:cNvPr id="23568" name="サブタイトル 13"/>
            <p:cNvSpPr txBox="1">
              <a:spLocks/>
            </p:cNvSpPr>
            <p:nvPr/>
          </p:nvSpPr>
          <p:spPr bwMode="auto">
            <a:xfrm>
              <a:off x="441463" y="5238844"/>
              <a:ext cx="8797129" cy="941240"/>
            </a:xfrm>
            <a:prstGeom prst="rect">
              <a:avLst/>
            </a:prstGeom>
            <a:noFill/>
            <a:ln w="9525">
              <a:noFill/>
              <a:miter lim="800000"/>
              <a:headEnd/>
              <a:tailEnd/>
            </a:ln>
          </p:spPr>
          <p:txBody>
            <a:bodyPr/>
            <a:lstStyle/>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ＷＢＣ値 ：</a:t>
              </a:r>
              <a:r>
                <a:rPr lang="ja-JP" altLang="en-US" b="1" dirty="0">
                  <a:solidFill>
                    <a:srgbClr val="FF0000"/>
                  </a:solidFill>
                  <a:latin typeface="Century" pitchFamily="18" charset="0"/>
                  <a:ea typeface="HGP明朝E" pitchFamily="18" charset="-128"/>
                </a:rPr>
                <a:t> </a:t>
              </a:r>
              <a:r>
                <a:rPr lang="ja-JP" altLang="en-US" b="1" u="sng" dirty="0">
                  <a:solidFill>
                    <a:srgbClr val="002060"/>
                  </a:solidFill>
                  <a:latin typeface="Century" pitchFamily="18" charset="0"/>
                  <a:ea typeface="HGP明朝E" pitchFamily="18" charset="-128"/>
                </a:rPr>
                <a:t>ＯＨＤ</a:t>
              </a:r>
              <a:r>
                <a:rPr lang="en-US" altLang="ja-JP" b="1" u="sng" dirty="0">
                  <a:solidFill>
                    <a:srgbClr val="002060"/>
                  </a:solidFill>
                  <a:latin typeface="Century" pitchFamily="18" charset="0"/>
                  <a:ea typeface="HGP明朝E" pitchFamily="18" charset="-128"/>
                </a:rPr>
                <a:t>F</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ＩＨＤＦ</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ＨＤ５ｈｒ</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ＨＤ４ｈｒ</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ＨＤ４</a:t>
              </a:r>
              <a:r>
                <a:rPr lang="en-US" altLang="ja-JP" b="1" u="sng" dirty="0">
                  <a:solidFill>
                    <a:srgbClr val="00206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５ｈｒ</a:t>
              </a:r>
              <a:r>
                <a:rPr lang="ja-JP" altLang="en-US" b="1" u="sng" dirty="0">
                  <a:solidFill>
                    <a:srgbClr val="FF000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ＨＤ４ｈｒ</a:t>
              </a:r>
              <a:r>
                <a:rPr lang="en-US" altLang="ja-JP" b="1" u="sng" dirty="0">
                  <a:solidFill>
                    <a:srgbClr val="002060"/>
                  </a:solidFill>
                  <a:latin typeface="Century" pitchFamily="18" charset="0"/>
                  <a:ea typeface="HGP明朝E" pitchFamily="18" charset="-128"/>
                </a:rPr>
                <a:t>+</a:t>
              </a:r>
              <a:r>
                <a:rPr lang="ja-JP" altLang="en-US" b="1" u="sng" dirty="0">
                  <a:solidFill>
                    <a:srgbClr val="002060"/>
                  </a:solidFill>
                  <a:latin typeface="Century" pitchFamily="18" charset="0"/>
                  <a:ea typeface="HGP明朝E" pitchFamily="18" charset="-128"/>
                </a:rPr>
                <a:t>ﾘｸｾﾙ</a:t>
              </a:r>
            </a:p>
            <a:p>
              <a:pPr marL="342900" indent="-342900" defTabSz="914400">
                <a:spcBef>
                  <a:spcPts val="500"/>
                </a:spcBef>
                <a:buSzPct val="75000"/>
                <a:buFont typeface="Wingdings" panose="05000000000000000000" pitchFamily="2" charset="2"/>
                <a:buChar char="l"/>
              </a:pPr>
              <a:r>
                <a:rPr lang="ja-JP" altLang="en-US" b="1" dirty="0">
                  <a:solidFill>
                    <a:srgbClr val="002060"/>
                  </a:solidFill>
                  <a:latin typeface="Century" pitchFamily="18" charset="0"/>
                  <a:ea typeface="HGP明朝E" pitchFamily="18" charset="-128"/>
                </a:rPr>
                <a:t>ＣＲＰ値 ：</a:t>
              </a:r>
              <a:r>
                <a:rPr lang="ja-JP" altLang="en-US"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ＯＨＤ</a:t>
              </a:r>
              <a:r>
                <a:rPr lang="en-US" altLang="ja-JP" b="1" u="sng" dirty="0">
                  <a:solidFill>
                    <a:srgbClr val="FF0000"/>
                  </a:solidFill>
                  <a:latin typeface="Century" pitchFamily="18" charset="0"/>
                  <a:ea typeface="HGP明朝E" pitchFamily="18" charset="-128"/>
                </a:rPr>
                <a:t>F</a:t>
              </a:r>
              <a:r>
                <a:rPr lang="ja-JP" altLang="en-US" b="1" u="sng" dirty="0" err="1">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ＩＨＤＦ、ＨＤ５ｈｒ、ＨＤ４ｈｒ、ＨＤ４ｈｒ</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ﾘｸｾﾙ</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endParaRPr lang="en-US" altLang="ja-JP" b="1" dirty="0">
                <a:solidFill>
                  <a:srgbClr val="002060"/>
                </a:solidFill>
                <a:latin typeface="Century" pitchFamily="18" charset="0"/>
                <a:ea typeface="HGP明朝E" pitchFamily="18" charset="-128"/>
              </a:endParaRPr>
            </a:p>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 透析ﾓｰﾄﾞでの差はほぼ認めず</a:t>
              </a:r>
              <a:r>
                <a:rPr lang="en-US" altLang="ja-JP" b="1" dirty="0">
                  <a:solidFill>
                    <a:srgbClr val="002060"/>
                  </a:solidFill>
                  <a:latin typeface="Century" pitchFamily="18" charset="0"/>
                  <a:ea typeface="HGP明朝E" pitchFamily="18" charset="-128"/>
                </a:rPr>
                <a:t>.</a:t>
              </a:r>
              <a:endParaRPr lang="ja-JP" altLang="en-US" b="1" dirty="0">
                <a:solidFill>
                  <a:srgbClr val="002060"/>
                </a:solidFill>
                <a:latin typeface="Century" pitchFamily="18" charset="0"/>
                <a:ea typeface="HGP明朝E" pitchFamily="18" charset="-128"/>
              </a:endParaRPr>
            </a:p>
            <a:p>
              <a:pPr marL="342900" indent="-342900" defTabSz="914400">
                <a:spcBef>
                  <a:spcPts val="500"/>
                </a:spcBef>
                <a:buSzPct val="75000"/>
                <a:buFont typeface="Wingdings" panose="05000000000000000000" pitchFamily="2" charset="2"/>
                <a:buChar char="l"/>
              </a:pPr>
              <a:endParaRPr lang="ja-JP" altLang="en-US" b="1" dirty="0">
                <a:solidFill>
                  <a:srgbClr val="002060"/>
                </a:solidFill>
                <a:latin typeface="Century" pitchFamily="18" charset="0"/>
                <a:ea typeface="HGP明朝E" pitchFamily="18" charset="-128"/>
              </a:endParaRPr>
            </a:p>
          </p:txBody>
        </p:sp>
      </p:grpSp>
      <p:grpSp>
        <p:nvGrpSpPr>
          <p:cNvPr id="2" name="グループ化 1">
            <a:extLst>
              <a:ext uri="{FF2B5EF4-FFF2-40B4-BE49-F238E27FC236}">
                <a16:creationId xmlns:a16="http://schemas.microsoft.com/office/drawing/2014/main" xmlns="" id="{9ABDB3C9-826C-4F5B-9A9B-E1647B9B247D}"/>
              </a:ext>
            </a:extLst>
          </p:cNvPr>
          <p:cNvGrpSpPr/>
          <p:nvPr/>
        </p:nvGrpSpPr>
        <p:grpSpPr>
          <a:xfrm>
            <a:off x="185984" y="2758746"/>
            <a:ext cx="9156659" cy="1918738"/>
            <a:chOff x="185984" y="2758746"/>
            <a:chExt cx="9156659" cy="1918738"/>
          </a:xfrm>
        </p:grpSpPr>
        <p:sp>
          <p:nvSpPr>
            <p:cNvPr id="23556" name="サブタイトル 13"/>
            <p:cNvSpPr txBox="1">
              <a:spLocks/>
            </p:cNvSpPr>
            <p:nvPr/>
          </p:nvSpPr>
          <p:spPr bwMode="auto">
            <a:xfrm>
              <a:off x="185984" y="2758746"/>
              <a:ext cx="1875932" cy="53340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鉄動態</a:t>
              </a:r>
            </a:p>
          </p:txBody>
        </p:sp>
        <p:sp>
          <p:nvSpPr>
            <p:cNvPr id="19473" name="サブタイトル 13"/>
            <p:cNvSpPr txBox="1">
              <a:spLocks/>
            </p:cNvSpPr>
            <p:nvPr/>
          </p:nvSpPr>
          <p:spPr bwMode="auto">
            <a:xfrm>
              <a:off x="337411" y="3178884"/>
              <a:ext cx="9005232" cy="1498600"/>
            </a:xfrm>
            <a:prstGeom prst="rect">
              <a:avLst/>
            </a:prstGeom>
            <a:noFill/>
            <a:ln w="9525">
              <a:noFill/>
              <a:miter lim="800000"/>
              <a:headEnd/>
              <a:tailEnd/>
            </a:ln>
          </p:spPr>
          <p:txBody>
            <a:bodyPr/>
            <a:lstStyle/>
            <a:p>
              <a:pPr marL="342900" indent="-342900" defTabSz="914400">
                <a:spcBef>
                  <a:spcPts val="300"/>
                </a:spcBef>
                <a:buSzPct val="75000"/>
                <a:buFont typeface="Wingdings" panose="05000000000000000000" pitchFamily="2" charset="2"/>
                <a:buChar char="l"/>
                <a:defRPr/>
              </a:pPr>
              <a:r>
                <a:rPr lang="ja-JP" altLang="en-US" sz="2000" b="1" dirty="0">
                  <a:solidFill>
                    <a:srgbClr val="002060"/>
                  </a:solidFill>
                  <a:latin typeface="Century" pitchFamily="18" charset="0"/>
                  <a:ea typeface="HGP明朝E" pitchFamily="18" charset="-128"/>
                </a:rPr>
                <a:t>Ｆｅｒｒｉｔｉｎ値 ：</a:t>
              </a:r>
              <a:r>
                <a:rPr lang="ja-JP" altLang="en-US" sz="2000"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ＨＤ４ｈｒ</a:t>
              </a:r>
              <a:r>
                <a:rPr lang="en-US" altLang="ja-JP" b="1" u="sng" dirty="0">
                  <a:solidFill>
                    <a:srgbClr val="FF0000"/>
                  </a:solidFill>
                  <a:latin typeface="Century" pitchFamily="18" charset="0"/>
                  <a:ea typeface="HGP明朝E" pitchFamily="18" charset="-128"/>
                </a:rPr>
                <a:t>+</a:t>
              </a:r>
              <a:r>
                <a:rPr lang="ja-JP" altLang="en-US" b="1" u="sng" dirty="0">
                  <a:solidFill>
                    <a:srgbClr val="FF0000"/>
                  </a:solidFill>
                  <a:latin typeface="Century" pitchFamily="18" charset="0"/>
                  <a:ea typeface="HGP明朝E" pitchFamily="18" charset="-128"/>
                </a:rPr>
                <a:t>ﾘｸｾﾙ</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ＯＨＤＦ、ＨＤ５ｈｒ、 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ＩＨＤＦ、ＨＤ４ｈｒ</a:t>
              </a:r>
              <a:endParaRPr lang="en-US" altLang="ja-JP" b="1" dirty="0">
                <a:solidFill>
                  <a:srgbClr val="002060"/>
                </a:solidFill>
                <a:latin typeface="Century" pitchFamily="18" charset="0"/>
                <a:ea typeface="HGP明朝E" pitchFamily="18" charset="-128"/>
              </a:endParaRPr>
            </a:p>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ＴＳＡＴ </a:t>
              </a:r>
              <a:r>
                <a:rPr lang="ja-JP" altLang="en-US" sz="2000" b="1" dirty="0">
                  <a:solidFill>
                    <a:srgbClr val="002060"/>
                  </a:solidFill>
                  <a:latin typeface="Century" pitchFamily="18" charset="0"/>
                  <a:ea typeface="HGP明朝E" pitchFamily="18" charset="-128"/>
                </a:rPr>
                <a:t>：</a:t>
              </a:r>
              <a:r>
                <a:rPr lang="ja-JP" altLang="en-US" sz="2000"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ＩＨＤＦ</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ＯＨＤＦ、ＨＤ５ｈｒ、ＨＤ４ｈｒ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endParaRPr lang="en-US" altLang="ja-JP" b="1" dirty="0">
                <a:solidFill>
                  <a:srgbClr val="002060"/>
                </a:solidFill>
                <a:latin typeface="Century" pitchFamily="18" charset="0"/>
                <a:ea typeface="HGP明朝E" pitchFamily="18" charset="-128"/>
              </a:endParaRPr>
            </a:p>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静注鉄剤投与量 </a:t>
              </a:r>
              <a:r>
                <a:rPr lang="ja-JP" altLang="en-US" sz="2000" b="1" dirty="0">
                  <a:solidFill>
                    <a:srgbClr val="002060"/>
                  </a:solidFill>
                  <a:latin typeface="Century" pitchFamily="18" charset="0"/>
                  <a:ea typeface="HGP明朝E" pitchFamily="18" charset="-128"/>
                </a:rPr>
                <a:t>：</a:t>
              </a:r>
              <a:r>
                <a:rPr lang="ja-JP" altLang="en-US" sz="2000" b="1" dirty="0">
                  <a:solidFill>
                    <a:srgbClr val="FF0000"/>
                  </a:solidFill>
                  <a:latin typeface="Century" pitchFamily="18" charset="0"/>
                  <a:ea typeface="HGP明朝E" pitchFamily="18" charset="-128"/>
                </a:rPr>
                <a:t> </a:t>
              </a:r>
              <a:r>
                <a:rPr lang="ja-JP" altLang="en-US" b="1" u="sng" dirty="0">
                  <a:solidFill>
                    <a:srgbClr val="FF0000"/>
                  </a:solidFill>
                  <a:latin typeface="Century" pitchFamily="18" charset="0"/>
                  <a:ea typeface="HGP明朝E" pitchFamily="18" charset="-128"/>
                </a:rPr>
                <a:t>ＩＨＤＦ、ＨＤ４ｈｒ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ＯＨＤＦ</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ＨＤ５ｈｒ、ＨＤ４</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５ｈｒ</a:t>
              </a:r>
              <a:r>
                <a:rPr lang="ja-JP" altLang="en-US" b="1" dirty="0">
                  <a:solidFill>
                    <a:srgbClr val="FF000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ＨＤ４ｈｒ</a:t>
              </a:r>
              <a:r>
                <a:rPr lang="en-US" altLang="ja-JP" b="1" dirty="0">
                  <a:solidFill>
                    <a:srgbClr val="002060"/>
                  </a:solidFill>
                  <a:latin typeface="Century" pitchFamily="18" charset="0"/>
                  <a:ea typeface="HGP明朝E" pitchFamily="18" charset="-128"/>
                </a:rPr>
                <a:t>+</a:t>
              </a:r>
              <a:r>
                <a:rPr lang="ja-JP" altLang="en-US" b="1" dirty="0">
                  <a:solidFill>
                    <a:srgbClr val="002060"/>
                  </a:solidFill>
                  <a:latin typeface="Century" pitchFamily="18" charset="0"/>
                  <a:ea typeface="HGP明朝E" pitchFamily="18" charset="-128"/>
                </a:rPr>
                <a:t>ﾘｸｾﾙ</a:t>
              </a:r>
              <a:endParaRPr lang="en-US" altLang="ja-JP" b="1" dirty="0">
                <a:solidFill>
                  <a:srgbClr val="002060"/>
                </a:solidFill>
                <a:latin typeface="Century" pitchFamily="18" charset="0"/>
                <a:ea typeface="HGP明朝E" pitchFamily="18" charset="-128"/>
              </a:endParaRPr>
            </a:p>
            <a:p>
              <a:pPr marL="342900" indent="-342900" defTabSz="914400">
                <a:spcBef>
                  <a:spcPts val="300"/>
                </a:spcBef>
                <a:buSzPct val="75000"/>
                <a:buFont typeface="Wingdings" panose="05000000000000000000" pitchFamily="2" charset="2"/>
                <a:buChar char="l"/>
                <a:defRPr/>
              </a:pPr>
              <a:r>
                <a:rPr lang="ja-JP" altLang="en-US" b="1" dirty="0">
                  <a:solidFill>
                    <a:srgbClr val="002060"/>
                  </a:solidFill>
                  <a:latin typeface="Century" pitchFamily="18" charset="0"/>
                  <a:ea typeface="HGP明朝E" pitchFamily="18" charset="-128"/>
                </a:rPr>
                <a:t>⇒ 透析ﾓｰﾄﾞでの差はほぼ認めず</a:t>
              </a:r>
              <a:r>
                <a:rPr lang="en-US" altLang="ja-JP" b="1" dirty="0">
                  <a:solidFill>
                    <a:srgbClr val="002060"/>
                  </a:solidFill>
                  <a:latin typeface="Century" pitchFamily="18" charset="0"/>
                  <a:ea typeface="HGP明朝E" pitchFamily="18" charset="-128"/>
                </a:rPr>
                <a:t>.</a:t>
              </a:r>
              <a:endParaRPr lang="ja-JP" altLang="en-US" b="1" dirty="0">
                <a:solidFill>
                  <a:srgbClr val="002060"/>
                </a:solidFill>
                <a:latin typeface="Century" pitchFamily="18" charset="0"/>
                <a:ea typeface="HGP明朝E" pitchFamily="18" charset="-128"/>
              </a:endParaRPr>
            </a:p>
          </p:txBody>
        </p:sp>
      </p:grpSp>
    </p:spTree>
    <p:custDataLst>
      <p:tags r:id="rId1"/>
    </p:custDataLst>
    <p:extLst>
      <p:ext uri="{BB962C8B-B14F-4D97-AF65-F5344CB8AC3E}">
        <p14:creationId xmlns:p14="http://schemas.microsoft.com/office/powerpoint/2010/main" xmlns="" val="3026617444"/>
      </p:ext>
    </p:extLst>
  </p:cSld>
  <p:clrMapOvr>
    <a:masterClrMapping/>
  </p:clrMapOvr>
  <mc:AlternateContent xmlns:mc="http://schemas.openxmlformats.org/markup-compatibility/2006">
    <mc:Choice xmlns:p14="http://schemas.microsoft.com/office/powerpoint/2010/main" xmlns="" Requires="p14">
      <p:transition spd="slow" p14:dur="2000" advTm="1833"/>
    </mc:Choice>
    <mc:Fallback>
      <p:transition spd="slow" advTm="18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7"/>
          <p:cNvSpPr>
            <a:spLocks noGrp="1"/>
          </p:cNvSpPr>
          <p:nvPr>
            <p:ph type="ctrTitle"/>
          </p:nvPr>
        </p:nvSpPr>
        <p:spPr>
          <a:xfrm>
            <a:off x="179388" y="254000"/>
            <a:ext cx="2849562" cy="608013"/>
          </a:xfrm>
        </p:spPr>
        <p:txBody>
          <a:bodyPr/>
          <a:lstStyle/>
          <a:p>
            <a:pPr eaLnBrk="1" hangingPunct="1"/>
            <a:r>
              <a:rPr lang="ja-JP" altLang="en-US" sz="3200" b="1">
                <a:solidFill>
                  <a:srgbClr val="002060"/>
                </a:solidFill>
                <a:latin typeface="HGP明朝E" pitchFamily="18" charset="-128"/>
                <a:ea typeface="HGP明朝E" pitchFamily="18" charset="-128"/>
              </a:rPr>
              <a:t>プログラム</a:t>
            </a:r>
          </a:p>
        </p:txBody>
      </p:sp>
      <p:sp>
        <p:nvSpPr>
          <p:cNvPr id="16386" name="サブタイトル 13"/>
          <p:cNvSpPr>
            <a:spLocks noGrp="1"/>
          </p:cNvSpPr>
          <p:nvPr>
            <p:ph type="subTitle" idx="1"/>
          </p:nvPr>
        </p:nvSpPr>
        <p:spPr>
          <a:xfrm>
            <a:off x="714375" y="1668463"/>
            <a:ext cx="7772400" cy="452437"/>
          </a:xfrm>
        </p:spPr>
        <p:txBody>
          <a:bodyPr/>
          <a:lstStyle/>
          <a:p>
            <a:pPr marL="342900" indent="-342900" algn="l" eaLnBrk="1" hangingPunct="1">
              <a:lnSpc>
                <a:spcPct val="100000"/>
              </a:lnSpc>
              <a:buFont typeface="Wingdings" pitchFamily="2" charset="2"/>
              <a:buChar char="Ø"/>
            </a:pPr>
            <a:r>
              <a:rPr lang="ja-JP" altLang="en-US" b="1">
                <a:solidFill>
                  <a:srgbClr val="002060"/>
                </a:solidFill>
                <a:latin typeface="Century" pitchFamily="18" charset="0"/>
                <a:ea typeface="HGP明朝E" pitchFamily="18" charset="-128"/>
              </a:rPr>
              <a:t>当院の透析患者の現況</a:t>
            </a:r>
            <a:r>
              <a:rPr lang="en-US" altLang="ja-JP" b="1">
                <a:solidFill>
                  <a:srgbClr val="002060"/>
                </a:solidFill>
                <a:latin typeface="Century" pitchFamily="18" charset="0"/>
                <a:ea typeface="HGP明朝E" pitchFamily="18" charset="-128"/>
              </a:rPr>
              <a:t>.</a:t>
            </a:r>
            <a:endParaRPr lang="ja-JP" altLang="en-US" b="1">
              <a:solidFill>
                <a:srgbClr val="002060"/>
              </a:solidFill>
              <a:latin typeface="Century" pitchFamily="18" charset="0"/>
              <a:ea typeface="HGP明朝E" pitchFamily="18" charset="-128"/>
            </a:endParaRPr>
          </a:p>
        </p:txBody>
      </p:sp>
      <p:grpSp>
        <p:nvGrpSpPr>
          <p:cNvPr id="16387" name="Group 12"/>
          <p:cNvGrpSpPr>
            <a:grpSpLocks/>
          </p:cNvGrpSpPr>
          <p:nvPr/>
        </p:nvGrpSpPr>
        <p:grpSpPr bwMode="auto">
          <a:xfrm>
            <a:off x="0" y="6264275"/>
            <a:ext cx="9144000" cy="593725"/>
            <a:chOff x="0" y="3946"/>
            <a:chExt cx="5760" cy="374"/>
          </a:xfrm>
        </p:grpSpPr>
        <p:grpSp>
          <p:nvGrpSpPr>
            <p:cNvPr id="16393" name="Group 13"/>
            <p:cNvGrpSpPr>
              <a:grpSpLocks/>
            </p:cNvGrpSpPr>
            <p:nvPr/>
          </p:nvGrpSpPr>
          <p:grpSpPr bwMode="auto">
            <a:xfrm>
              <a:off x="0" y="4170"/>
              <a:ext cx="5760" cy="150"/>
              <a:chOff x="0" y="4170"/>
              <a:chExt cx="5760" cy="150"/>
            </a:xfrm>
          </p:grpSpPr>
          <p:sp>
            <p:nvSpPr>
              <p:cNvPr id="16395" name="Rectangle 14"/>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6396" name="Rectangle 15"/>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6394"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16388" name="Group 17"/>
          <p:cNvGrpSpPr>
            <a:grpSpLocks/>
          </p:cNvGrpSpPr>
          <p:nvPr/>
        </p:nvGrpSpPr>
        <p:grpSpPr bwMode="auto">
          <a:xfrm rot="10800000">
            <a:off x="0" y="0"/>
            <a:ext cx="9144000" cy="238125"/>
            <a:chOff x="0" y="4170"/>
            <a:chExt cx="5760" cy="150"/>
          </a:xfrm>
        </p:grpSpPr>
        <p:sp>
          <p:nvSpPr>
            <p:cNvPr id="16391" name="Rectangle 18"/>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6392" name="Rectangle 19"/>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6389" name="サブタイトル 13"/>
          <p:cNvSpPr txBox="1">
            <a:spLocks/>
          </p:cNvSpPr>
          <p:nvPr/>
        </p:nvSpPr>
        <p:spPr bwMode="auto">
          <a:xfrm>
            <a:off x="714375" y="3168650"/>
            <a:ext cx="7891463" cy="7905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a:solidFill>
                  <a:srgbClr val="002060"/>
                </a:solidFill>
                <a:latin typeface="Century" pitchFamily="18" charset="0"/>
                <a:ea typeface="HGP明朝E" pitchFamily="18" charset="-128"/>
              </a:rPr>
              <a:t>各透析モードの比較</a:t>
            </a:r>
            <a:r>
              <a:rPr lang="en-US" altLang="ja-JP" sz="2400" b="1">
                <a:solidFill>
                  <a:srgbClr val="002060"/>
                </a:solidFill>
                <a:latin typeface="Century" pitchFamily="18" charset="0"/>
                <a:ea typeface="HGP明朝E" pitchFamily="18" charset="-128"/>
              </a:rPr>
              <a:t>.</a:t>
            </a:r>
          </a:p>
        </p:txBody>
      </p:sp>
      <p:sp>
        <p:nvSpPr>
          <p:cNvPr id="16390" name="サブタイトル 13"/>
          <p:cNvSpPr txBox="1">
            <a:spLocks/>
          </p:cNvSpPr>
          <p:nvPr/>
        </p:nvSpPr>
        <p:spPr bwMode="auto">
          <a:xfrm>
            <a:off x="746125" y="4629150"/>
            <a:ext cx="7772400" cy="763588"/>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リクセル症例報告</a:t>
            </a:r>
            <a:r>
              <a:rPr lang="en-US" altLang="ja-JP" sz="2400" b="1" dirty="0">
                <a:solidFill>
                  <a:srgbClr val="002060"/>
                </a:solidFill>
                <a:latin typeface="Century" pitchFamily="18" charset="0"/>
                <a:ea typeface="HGP明朝E" pitchFamily="18" charset="-128"/>
              </a:rPr>
              <a:t>.</a:t>
            </a:r>
            <a:endParaRPr lang="ja-JP" altLang="en-US" sz="2400" b="1" dirty="0">
              <a:solidFill>
                <a:srgbClr val="002060"/>
              </a:solidFill>
              <a:latin typeface="Century" pitchFamily="18" charset="0"/>
              <a:ea typeface="HGP明朝E"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497"/>
    </mc:Choice>
    <mc:Fallback>
      <p:transition spd="slow" advTm="49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タイトル 7"/>
          <p:cNvSpPr>
            <a:spLocks noGrp="1"/>
          </p:cNvSpPr>
          <p:nvPr>
            <p:ph type="ctrTitle"/>
          </p:nvPr>
        </p:nvSpPr>
        <p:spPr>
          <a:xfrm>
            <a:off x="179388" y="254000"/>
            <a:ext cx="2849562" cy="608013"/>
          </a:xfrm>
        </p:spPr>
        <p:txBody>
          <a:bodyPr/>
          <a:lstStyle/>
          <a:p>
            <a:pPr eaLnBrk="1" hangingPunct="1"/>
            <a:r>
              <a:rPr lang="ja-JP" altLang="en-US" sz="3200" b="1">
                <a:solidFill>
                  <a:srgbClr val="002060"/>
                </a:solidFill>
                <a:latin typeface="HGP明朝E" pitchFamily="18" charset="-128"/>
                <a:ea typeface="HGP明朝E" pitchFamily="18" charset="-128"/>
              </a:rPr>
              <a:t>プログラム</a:t>
            </a:r>
          </a:p>
        </p:txBody>
      </p:sp>
      <p:sp>
        <p:nvSpPr>
          <p:cNvPr id="32770" name="サブタイトル 13"/>
          <p:cNvSpPr>
            <a:spLocks noGrp="1"/>
          </p:cNvSpPr>
          <p:nvPr>
            <p:ph type="subTitle" idx="1"/>
          </p:nvPr>
        </p:nvSpPr>
        <p:spPr>
          <a:xfrm>
            <a:off x="714375" y="1668463"/>
            <a:ext cx="7772400" cy="452437"/>
          </a:xfrm>
        </p:spPr>
        <p:txBody>
          <a:bodyPr/>
          <a:lstStyle/>
          <a:p>
            <a:pPr marL="342900" indent="-342900" algn="l" eaLnBrk="1" hangingPunct="1">
              <a:lnSpc>
                <a:spcPct val="100000"/>
              </a:lnSpc>
              <a:buFont typeface="Wingdings" pitchFamily="2" charset="2"/>
              <a:buChar char="Ø"/>
            </a:pPr>
            <a:r>
              <a:rPr lang="ja-JP" altLang="en-US" b="1">
                <a:solidFill>
                  <a:srgbClr val="002060"/>
                </a:solidFill>
                <a:latin typeface="Century" pitchFamily="18" charset="0"/>
                <a:ea typeface="HGP明朝E" pitchFamily="18" charset="-128"/>
              </a:rPr>
              <a:t>当院の透析患者の現況</a:t>
            </a:r>
            <a:r>
              <a:rPr lang="en-US" altLang="ja-JP" b="1">
                <a:solidFill>
                  <a:srgbClr val="002060"/>
                </a:solidFill>
                <a:latin typeface="Century" pitchFamily="18" charset="0"/>
                <a:ea typeface="HGP明朝E" pitchFamily="18" charset="-128"/>
              </a:rPr>
              <a:t>.</a:t>
            </a:r>
            <a:endParaRPr lang="ja-JP" altLang="en-US" b="1">
              <a:solidFill>
                <a:srgbClr val="002060"/>
              </a:solidFill>
              <a:latin typeface="Century" pitchFamily="18" charset="0"/>
              <a:ea typeface="HGP明朝E" pitchFamily="18" charset="-128"/>
            </a:endParaRPr>
          </a:p>
        </p:txBody>
      </p:sp>
      <p:grpSp>
        <p:nvGrpSpPr>
          <p:cNvPr id="32771" name="Group 12"/>
          <p:cNvGrpSpPr>
            <a:grpSpLocks/>
          </p:cNvGrpSpPr>
          <p:nvPr/>
        </p:nvGrpSpPr>
        <p:grpSpPr bwMode="auto">
          <a:xfrm>
            <a:off x="0" y="6264275"/>
            <a:ext cx="9144000" cy="593725"/>
            <a:chOff x="0" y="3946"/>
            <a:chExt cx="5760" cy="374"/>
          </a:xfrm>
        </p:grpSpPr>
        <p:grpSp>
          <p:nvGrpSpPr>
            <p:cNvPr id="32777" name="Group 13"/>
            <p:cNvGrpSpPr>
              <a:grpSpLocks/>
            </p:cNvGrpSpPr>
            <p:nvPr/>
          </p:nvGrpSpPr>
          <p:grpSpPr bwMode="auto">
            <a:xfrm>
              <a:off x="0" y="4170"/>
              <a:ext cx="5760" cy="150"/>
              <a:chOff x="0" y="4170"/>
              <a:chExt cx="5760" cy="150"/>
            </a:xfrm>
          </p:grpSpPr>
          <p:sp>
            <p:nvSpPr>
              <p:cNvPr id="32779" name="Rectangle 14"/>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2780" name="Rectangle 15"/>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2778"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32772" name="Group 17"/>
          <p:cNvGrpSpPr>
            <a:grpSpLocks/>
          </p:cNvGrpSpPr>
          <p:nvPr/>
        </p:nvGrpSpPr>
        <p:grpSpPr bwMode="auto">
          <a:xfrm rot="10800000">
            <a:off x="0" y="0"/>
            <a:ext cx="9144000" cy="238125"/>
            <a:chOff x="0" y="4170"/>
            <a:chExt cx="5760" cy="150"/>
          </a:xfrm>
        </p:grpSpPr>
        <p:sp>
          <p:nvSpPr>
            <p:cNvPr id="32775" name="Rectangle 18"/>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2776" name="Rectangle 19"/>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32773" name="サブタイトル 13"/>
          <p:cNvSpPr txBox="1">
            <a:spLocks/>
          </p:cNvSpPr>
          <p:nvPr/>
        </p:nvSpPr>
        <p:spPr bwMode="auto">
          <a:xfrm>
            <a:off x="714375" y="3168650"/>
            <a:ext cx="7891463" cy="7905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a:solidFill>
                  <a:srgbClr val="002060"/>
                </a:solidFill>
                <a:latin typeface="Century" pitchFamily="18" charset="0"/>
                <a:ea typeface="HGP明朝E" pitchFamily="18" charset="-128"/>
              </a:rPr>
              <a:t>各透析モードの比較</a:t>
            </a:r>
            <a:r>
              <a:rPr lang="en-US" altLang="ja-JP" sz="2400" b="1">
                <a:solidFill>
                  <a:srgbClr val="002060"/>
                </a:solidFill>
                <a:latin typeface="Century" pitchFamily="18" charset="0"/>
                <a:ea typeface="HGP明朝E" pitchFamily="18" charset="-128"/>
              </a:rPr>
              <a:t>.</a:t>
            </a:r>
          </a:p>
        </p:txBody>
      </p:sp>
      <p:sp>
        <p:nvSpPr>
          <p:cNvPr id="32774" name="サブタイトル 13"/>
          <p:cNvSpPr txBox="1">
            <a:spLocks/>
          </p:cNvSpPr>
          <p:nvPr/>
        </p:nvSpPr>
        <p:spPr bwMode="auto">
          <a:xfrm>
            <a:off x="746125" y="4629150"/>
            <a:ext cx="7772400" cy="763588"/>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FF0000"/>
                </a:solidFill>
                <a:latin typeface="Century" pitchFamily="18" charset="0"/>
                <a:ea typeface="HGP明朝E" pitchFamily="18" charset="-128"/>
              </a:rPr>
              <a:t>リクセル症例報告</a:t>
            </a:r>
            <a:r>
              <a:rPr lang="en-US" altLang="ja-JP" sz="2400" b="1" dirty="0">
                <a:solidFill>
                  <a:srgbClr val="FF0000"/>
                </a:solidFill>
                <a:latin typeface="Century" pitchFamily="18" charset="0"/>
                <a:ea typeface="HGP明朝E" pitchFamily="18" charset="-128"/>
              </a:rPr>
              <a:t>.</a:t>
            </a:r>
            <a:endParaRPr lang="ja-JP" altLang="en-US" sz="2400" b="1" dirty="0">
              <a:solidFill>
                <a:srgbClr val="FF0000"/>
              </a:solidFill>
              <a:latin typeface="Century" pitchFamily="18" charset="0"/>
              <a:ea typeface="HGP明朝E"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629"/>
    </mc:Choice>
    <mc:Fallback>
      <p:transition spd="slow" advTm="62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ctrTitle"/>
          </p:nvPr>
        </p:nvSpPr>
        <p:spPr>
          <a:xfrm>
            <a:off x="280330" y="238126"/>
            <a:ext cx="8327642" cy="550863"/>
          </a:xfrm>
        </p:spPr>
        <p:txBody>
          <a:bodyPr/>
          <a:lstStyle/>
          <a:p>
            <a:pPr algn="l" eaLnBrk="1" hangingPunct="1"/>
            <a:r>
              <a:rPr lang="ja-JP" altLang="en-US" sz="3200" b="1" dirty="0">
                <a:solidFill>
                  <a:srgbClr val="002060"/>
                </a:solidFill>
                <a:latin typeface="Century" pitchFamily="18" charset="0"/>
                <a:ea typeface="HGP明朝B" pitchFamily="18" charset="-128"/>
              </a:rPr>
              <a:t>透析アミロイド症 </a:t>
            </a:r>
            <a:r>
              <a:rPr lang="en-US" altLang="ja-JP" sz="2000" b="1" dirty="0">
                <a:solidFill>
                  <a:srgbClr val="002060"/>
                </a:solidFill>
                <a:latin typeface="Century" pitchFamily="18" charset="0"/>
                <a:ea typeface="HGP明朝B" pitchFamily="18" charset="-128"/>
              </a:rPr>
              <a:t>(</a:t>
            </a:r>
            <a:r>
              <a:rPr lang="ja-JP" altLang="en-US" sz="2000" b="1" dirty="0">
                <a:solidFill>
                  <a:srgbClr val="002060"/>
                </a:solidFill>
                <a:latin typeface="Century" pitchFamily="18" charset="0"/>
                <a:ea typeface="HGP明朝B" pitchFamily="18" charset="-128"/>
              </a:rPr>
              <a:t>ＤＲＡ：Ｄｉａｌｉｓｉｓ Ｒｅｌａｔｅｄ Ａｍｙｌｉｄｏｓｉｓ</a:t>
            </a:r>
            <a:r>
              <a:rPr lang="en-US" altLang="ja-JP" sz="2000" b="1" dirty="0">
                <a:solidFill>
                  <a:srgbClr val="002060"/>
                </a:solidFill>
                <a:latin typeface="Century" pitchFamily="18" charset="0"/>
                <a:ea typeface="HGP明朝B" pitchFamily="18" charset="-128"/>
              </a:rPr>
              <a:t>)</a:t>
            </a:r>
            <a:endParaRPr lang="ja-JP" altLang="en-US" sz="2000" b="1" dirty="0">
              <a:solidFill>
                <a:srgbClr val="002060"/>
              </a:solidFill>
              <a:latin typeface="Century" pitchFamily="18" charset="0"/>
              <a:ea typeface="HGP明朝B" pitchFamily="18" charset="-128"/>
            </a:endParaRPr>
          </a:p>
        </p:txBody>
      </p:sp>
      <p:grpSp>
        <p:nvGrpSpPr>
          <p:cNvPr id="40962" name="Group 11"/>
          <p:cNvGrpSpPr>
            <a:grpSpLocks/>
          </p:cNvGrpSpPr>
          <p:nvPr/>
        </p:nvGrpSpPr>
        <p:grpSpPr bwMode="auto">
          <a:xfrm>
            <a:off x="0" y="6264275"/>
            <a:ext cx="9144000" cy="593725"/>
            <a:chOff x="0" y="3946"/>
            <a:chExt cx="5760" cy="374"/>
          </a:xfrm>
        </p:grpSpPr>
        <p:grpSp>
          <p:nvGrpSpPr>
            <p:cNvPr id="40966" name="Group 12"/>
            <p:cNvGrpSpPr>
              <a:grpSpLocks/>
            </p:cNvGrpSpPr>
            <p:nvPr/>
          </p:nvGrpSpPr>
          <p:grpSpPr bwMode="auto">
            <a:xfrm>
              <a:off x="0" y="4170"/>
              <a:ext cx="5760" cy="150"/>
              <a:chOff x="0" y="4170"/>
              <a:chExt cx="5760" cy="150"/>
            </a:xfrm>
          </p:grpSpPr>
          <p:sp>
            <p:nvSpPr>
              <p:cNvPr id="40968"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9"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40967"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40963" name="Group 16"/>
          <p:cNvGrpSpPr>
            <a:grpSpLocks/>
          </p:cNvGrpSpPr>
          <p:nvPr/>
        </p:nvGrpSpPr>
        <p:grpSpPr bwMode="auto">
          <a:xfrm rot="10800000">
            <a:off x="0" y="0"/>
            <a:ext cx="9144000" cy="238125"/>
            <a:chOff x="0" y="4170"/>
            <a:chExt cx="5760" cy="150"/>
          </a:xfrm>
        </p:grpSpPr>
        <p:sp>
          <p:nvSpPr>
            <p:cNvPr id="40964"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5"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1" name="サブタイトル 13">
            <a:extLst>
              <a:ext uri="{FF2B5EF4-FFF2-40B4-BE49-F238E27FC236}">
                <a16:creationId xmlns:a16="http://schemas.microsoft.com/office/drawing/2014/main" xmlns="" id="{48E97453-C39C-4FF2-B71A-5B2C612F58C7}"/>
              </a:ext>
            </a:extLst>
          </p:cNvPr>
          <p:cNvSpPr>
            <a:spLocks noGrp="1"/>
          </p:cNvSpPr>
          <p:nvPr>
            <p:ph type="subTitle" idx="1"/>
          </p:nvPr>
        </p:nvSpPr>
        <p:spPr>
          <a:xfrm>
            <a:off x="142305" y="4208105"/>
            <a:ext cx="1289677" cy="448960"/>
          </a:xfrm>
        </p:spPr>
        <p:txBody>
          <a:bodyPr/>
          <a:lstStyle/>
          <a:p>
            <a:pPr marL="342900" indent="-342900" algn="l" eaLnBrk="1" hangingPunct="1">
              <a:lnSpc>
                <a:spcPct val="100000"/>
              </a:lnSpc>
              <a:buFont typeface="Wingdings" pitchFamily="2" charset="2"/>
              <a:buChar char="Ø"/>
            </a:pPr>
            <a:r>
              <a:rPr lang="ja-JP" altLang="en-US" sz="2000" b="1" dirty="0">
                <a:solidFill>
                  <a:srgbClr val="002060"/>
                </a:solidFill>
                <a:latin typeface="Century" pitchFamily="18" charset="0"/>
                <a:ea typeface="HGP明朝E" pitchFamily="18" charset="-128"/>
              </a:rPr>
              <a:t>治療</a:t>
            </a:r>
            <a:r>
              <a:rPr lang="en-US" altLang="ja-JP" sz="2000" b="1" dirty="0">
                <a:solidFill>
                  <a:srgbClr val="002060"/>
                </a:solidFill>
                <a:latin typeface="Century" pitchFamily="18" charset="0"/>
                <a:ea typeface="HGP明朝E" pitchFamily="18" charset="-128"/>
              </a:rPr>
              <a:t>.</a:t>
            </a:r>
            <a:endParaRPr lang="ja-JP" altLang="en-US" sz="2000" b="1" dirty="0">
              <a:solidFill>
                <a:srgbClr val="002060"/>
              </a:solidFill>
              <a:latin typeface="Century" pitchFamily="18" charset="0"/>
              <a:ea typeface="HGP明朝E" pitchFamily="18" charset="-128"/>
            </a:endParaRPr>
          </a:p>
        </p:txBody>
      </p:sp>
      <p:sp>
        <p:nvSpPr>
          <p:cNvPr id="12" name="サブタイトル 13">
            <a:extLst>
              <a:ext uri="{FF2B5EF4-FFF2-40B4-BE49-F238E27FC236}">
                <a16:creationId xmlns:a16="http://schemas.microsoft.com/office/drawing/2014/main" xmlns="" id="{9E1C4198-AFDE-4A20-A070-F3D77EEE3E6B}"/>
              </a:ext>
            </a:extLst>
          </p:cNvPr>
          <p:cNvSpPr txBox="1">
            <a:spLocks/>
          </p:cNvSpPr>
          <p:nvPr/>
        </p:nvSpPr>
        <p:spPr bwMode="auto">
          <a:xfrm>
            <a:off x="142304" y="1337086"/>
            <a:ext cx="1419073" cy="540544"/>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概要</a:t>
            </a:r>
            <a:r>
              <a:rPr lang="en-US" altLang="ja-JP" sz="2000" b="1" dirty="0">
                <a:solidFill>
                  <a:srgbClr val="002060"/>
                </a:solidFill>
                <a:latin typeface="Century" pitchFamily="18" charset="0"/>
                <a:ea typeface="HGP明朝E" pitchFamily="18" charset="-128"/>
              </a:rPr>
              <a:t>.</a:t>
            </a:r>
          </a:p>
        </p:txBody>
      </p:sp>
      <p:sp>
        <p:nvSpPr>
          <p:cNvPr id="13" name="サブタイトル 13">
            <a:extLst>
              <a:ext uri="{FF2B5EF4-FFF2-40B4-BE49-F238E27FC236}">
                <a16:creationId xmlns:a16="http://schemas.microsoft.com/office/drawing/2014/main" xmlns="" id="{5B3803D6-0203-4EAB-AFFB-FB1A644FD31C}"/>
              </a:ext>
            </a:extLst>
          </p:cNvPr>
          <p:cNvSpPr txBox="1">
            <a:spLocks/>
          </p:cNvSpPr>
          <p:nvPr/>
        </p:nvSpPr>
        <p:spPr bwMode="auto">
          <a:xfrm>
            <a:off x="142304" y="2535776"/>
            <a:ext cx="1289677" cy="510409"/>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診断</a:t>
            </a:r>
            <a:r>
              <a:rPr lang="en-US" altLang="ja-JP" sz="2000" b="1" dirty="0">
                <a:solidFill>
                  <a:srgbClr val="002060"/>
                </a:solidFill>
                <a:latin typeface="Century" pitchFamily="18" charset="0"/>
                <a:ea typeface="HGP明朝E" pitchFamily="18" charset="-128"/>
              </a:rPr>
              <a:t>.</a:t>
            </a:r>
            <a:endParaRPr lang="ja-JP" altLang="en-US" sz="2000" b="1" dirty="0">
              <a:solidFill>
                <a:srgbClr val="002060"/>
              </a:solidFill>
              <a:latin typeface="Century" pitchFamily="18" charset="0"/>
              <a:ea typeface="HGP明朝E" pitchFamily="18" charset="-128"/>
            </a:endParaRPr>
          </a:p>
        </p:txBody>
      </p:sp>
      <p:sp>
        <p:nvSpPr>
          <p:cNvPr id="14" name="サブタイトル 13">
            <a:extLst>
              <a:ext uri="{FF2B5EF4-FFF2-40B4-BE49-F238E27FC236}">
                <a16:creationId xmlns:a16="http://schemas.microsoft.com/office/drawing/2014/main" xmlns="" id="{28150231-87D3-4CF9-B016-88195203657E}"/>
              </a:ext>
            </a:extLst>
          </p:cNvPr>
          <p:cNvSpPr txBox="1">
            <a:spLocks/>
          </p:cNvSpPr>
          <p:nvPr/>
        </p:nvSpPr>
        <p:spPr bwMode="auto">
          <a:xfrm>
            <a:off x="672496" y="827119"/>
            <a:ext cx="8323740" cy="5091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アミロイドーシス診療ガイドライン２０１０</a:t>
            </a:r>
            <a:endParaRPr lang="en-US" altLang="ja-JP" sz="1400" b="1" dirty="0">
              <a:solidFill>
                <a:srgbClr val="FF000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FF0000"/>
                </a:solidFill>
                <a:latin typeface="Century" pitchFamily="18" charset="0"/>
                <a:ea typeface="HGP明朝E" pitchFamily="18" charset="-128"/>
              </a:rPr>
              <a:t>　  厚生労働省科学研究費補助金 難治性疾患克服研究事業アミロイドーシスに関する調査研究班　抜粋</a:t>
            </a:r>
          </a:p>
        </p:txBody>
      </p:sp>
      <p:sp>
        <p:nvSpPr>
          <p:cNvPr id="15" name="サブタイトル 13">
            <a:extLst>
              <a:ext uri="{FF2B5EF4-FFF2-40B4-BE49-F238E27FC236}">
                <a16:creationId xmlns:a16="http://schemas.microsoft.com/office/drawing/2014/main" xmlns="" id="{81D271F4-06C4-4F3A-AA5A-32A496170CC2}"/>
              </a:ext>
            </a:extLst>
          </p:cNvPr>
          <p:cNvSpPr txBox="1">
            <a:spLocks/>
          </p:cNvSpPr>
          <p:nvPr/>
        </p:nvSpPr>
        <p:spPr bwMode="auto">
          <a:xfrm>
            <a:off x="1223836" y="4275865"/>
            <a:ext cx="7772400" cy="21451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透析アミロイドーシス発症予防には、生体適合性のよい透析膜の選択、透析液の正常化などが有効である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グレードＢ</a:t>
            </a:r>
            <a:r>
              <a:rPr lang="en-US" altLang="ja-JP" sz="1400" b="1" dirty="0">
                <a:solidFill>
                  <a:srgbClr val="002060"/>
                </a:solidFill>
                <a:latin typeface="Century" pitchFamily="18" charset="0"/>
                <a:ea typeface="HGP明朝E" pitchFamily="18" charset="-128"/>
              </a:rPr>
              <a:t>).</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透析方法としては、血液透析濾過、血液濾過、あるいはｐｕｓｈ</a:t>
            </a:r>
            <a:r>
              <a:rPr lang="en-US" altLang="ja-JP" sz="1400" b="1" dirty="0">
                <a:solidFill>
                  <a:srgbClr val="002060"/>
                </a:solidFill>
                <a:latin typeface="Century" pitchFamily="18" charset="0"/>
                <a:ea typeface="HGP明朝E" pitchFamily="18" charset="-128"/>
              </a:rPr>
              <a:t>&amp;</a:t>
            </a:r>
            <a:r>
              <a:rPr lang="ja-JP" altLang="en-US" sz="1400" b="1" dirty="0">
                <a:solidFill>
                  <a:srgbClr val="002060"/>
                </a:solidFill>
                <a:latin typeface="Century" pitchFamily="18" charset="0"/>
                <a:ea typeface="HGP明朝E" pitchFamily="18" charset="-128"/>
              </a:rPr>
              <a:t>ｐｕｌｌなど、高効率に</a:t>
            </a:r>
            <a:r>
              <a:rPr lang="en-US" altLang="ja-JP" sz="1400" b="1" dirty="0">
                <a:solidFill>
                  <a:srgbClr val="002060"/>
                </a:solidFill>
                <a:latin typeface="Century" pitchFamily="18" charset="0"/>
                <a:ea typeface="HGP明朝E" pitchFamily="18" charset="-128"/>
              </a:rPr>
              <a:t>β2</a:t>
            </a:r>
            <a:r>
              <a:rPr lang="ja-JP" altLang="en-US" sz="1400" b="1" dirty="0">
                <a:solidFill>
                  <a:srgbClr val="002060"/>
                </a:solidFill>
                <a:latin typeface="Century" pitchFamily="18" charset="0"/>
                <a:ea typeface="HGP明朝E" pitchFamily="18" charset="-128"/>
              </a:rPr>
              <a:t>ＭＧを除去できる治療法の選択が発症予防に有効である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グレードＣ</a:t>
            </a:r>
            <a:r>
              <a:rPr lang="en-US" altLang="ja-JP" sz="1400" b="1" dirty="0">
                <a:solidFill>
                  <a:srgbClr val="002060"/>
                </a:solidFill>
                <a:latin typeface="Century" pitchFamily="18" charset="0"/>
                <a:ea typeface="HGP明朝E" pitchFamily="18" charset="-128"/>
              </a:rPr>
              <a:t>1).</a:t>
            </a:r>
            <a:r>
              <a:rPr lang="en-US" altLang="ja-JP" sz="1400" b="1" dirty="0">
                <a:solidFill>
                  <a:srgbClr val="FF0000"/>
                </a:solidFill>
                <a:latin typeface="Century" pitchFamily="18" charset="0"/>
                <a:ea typeface="HGP明朝E" pitchFamily="18" charset="-128"/>
              </a:rPr>
              <a:t>β2</a:t>
            </a:r>
            <a:r>
              <a:rPr lang="ja-JP" altLang="en-US" sz="1400" b="1" dirty="0">
                <a:solidFill>
                  <a:srgbClr val="FF0000"/>
                </a:solidFill>
                <a:latin typeface="Century" pitchFamily="18" charset="0"/>
                <a:ea typeface="HGP明朝E" pitchFamily="18" charset="-128"/>
              </a:rPr>
              <a:t>ＭＧ吸着カラムも治療法の一つとして有用</a:t>
            </a:r>
            <a:r>
              <a:rPr lang="ja-JP" altLang="en-US" sz="1400" b="1" dirty="0">
                <a:solidFill>
                  <a:srgbClr val="002060"/>
                </a:solidFill>
                <a:latin typeface="Century" pitchFamily="18" charset="0"/>
                <a:ea typeface="HGP明朝E" pitchFamily="18" charset="-128"/>
              </a:rPr>
              <a:t>である</a:t>
            </a:r>
            <a:r>
              <a:rPr lang="en-US" altLang="ja-JP" sz="1400" b="1" dirty="0">
                <a:solidFill>
                  <a:srgbClr val="00206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グレードＣ</a:t>
            </a:r>
            <a:r>
              <a:rPr lang="en-US" altLang="ja-JP" sz="1400" b="1" dirty="0">
                <a:solidFill>
                  <a:srgbClr val="FF0000"/>
                </a:solidFill>
                <a:latin typeface="Century" pitchFamily="18" charset="0"/>
                <a:ea typeface="HGP明朝E" pitchFamily="18" charset="-128"/>
              </a:rPr>
              <a:t>1</a:t>
            </a:r>
            <a:r>
              <a:rPr lang="en-US" altLang="ja-JP" sz="1400" b="1" dirty="0">
                <a:solidFill>
                  <a:srgbClr val="002060"/>
                </a:solidFill>
                <a:latin typeface="Century" pitchFamily="18" charset="0"/>
                <a:ea typeface="HGP明朝E" pitchFamily="18" charset="-128"/>
              </a:rPr>
              <a:t>).</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内科的治療は、骨関節痛の緩和のために、非ステロイド系消炎鎮痛薬、副腎皮質ステロイド薬などによる対象療法が中心となる</a:t>
            </a:r>
            <a:r>
              <a:rPr lang="en-US" altLang="ja-JP" sz="1400" b="1" dirty="0">
                <a:solidFill>
                  <a:srgbClr val="002060"/>
                </a:solidFill>
                <a:latin typeface="Century" pitchFamily="18" charset="0"/>
                <a:ea typeface="HGP明朝E" pitchFamily="18" charset="-128"/>
              </a:rPr>
              <a:t>.</a:t>
            </a:r>
            <a:r>
              <a:rPr lang="en-US" altLang="ja-JP" sz="1400" b="1" dirty="0">
                <a:solidFill>
                  <a:srgbClr val="FF0000"/>
                </a:solidFill>
                <a:latin typeface="Century" pitchFamily="18" charset="0"/>
                <a:ea typeface="HGP明朝E" pitchFamily="18" charset="-128"/>
              </a:rPr>
              <a:t>β</a:t>
            </a:r>
            <a:r>
              <a:rPr lang="ja-JP" altLang="en-US" sz="1400" b="1" dirty="0">
                <a:solidFill>
                  <a:srgbClr val="FF0000"/>
                </a:solidFill>
                <a:latin typeface="Century" pitchFamily="18" charset="0"/>
                <a:ea typeface="HGP明朝E" pitchFamily="18" charset="-128"/>
              </a:rPr>
              <a:t>２ＭＧ吸着カラムも治療法の一つとして有用</a:t>
            </a:r>
            <a:r>
              <a:rPr lang="ja-JP" altLang="en-US" sz="1400" b="1" dirty="0">
                <a:solidFill>
                  <a:srgbClr val="002060"/>
                </a:solidFill>
                <a:latin typeface="Century" pitchFamily="18" charset="0"/>
                <a:ea typeface="HGP明朝E" pitchFamily="18" charset="-128"/>
              </a:rPr>
              <a:t>である</a:t>
            </a:r>
            <a:r>
              <a:rPr lang="en-US" altLang="ja-JP" sz="1400" b="1" dirty="0">
                <a:solidFill>
                  <a:srgbClr val="00206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グレードＣ</a:t>
            </a:r>
            <a:r>
              <a:rPr lang="en-US" altLang="ja-JP" sz="1400" b="1" dirty="0">
                <a:solidFill>
                  <a:srgbClr val="FF0000"/>
                </a:solidFill>
                <a:latin typeface="Century" pitchFamily="18" charset="0"/>
                <a:ea typeface="HGP明朝E" pitchFamily="18" charset="-128"/>
              </a:rPr>
              <a:t>1</a:t>
            </a:r>
            <a:r>
              <a:rPr lang="en-US" altLang="ja-JP" sz="1400" b="1" dirty="0">
                <a:solidFill>
                  <a:srgbClr val="002060"/>
                </a:solidFill>
                <a:latin typeface="Century" pitchFamily="18" charset="0"/>
                <a:ea typeface="HGP明朝E" pitchFamily="18" charset="-128"/>
              </a:rPr>
              <a:t>).</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骨関節症状が進行している場合は、整形外科的治療が必要である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除痛、神経症状の進行抑制、関節可動域の改善、骨折治療が目的となる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グレードＣ</a:t>
            </a:r>
            <a:r>
              <a:rPr lang="en-US" altLang="ja-JP" sz="1400" b="1" dirty="0">
                <a:solidFill>
                  <a:srgbClr val="002060"/>
                </a:solidFill>
                <a:latin typeface="Century" pitchFamily="18" charset="0"/>
                <a:ea typeface="HGP明朝E" pitchFamily="18" charset="-128"/>
              </a:rPr>
              <a:t>1).</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腎移植療法と理学療法は透析アミロイドーシスの一部の症状を緩和する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グレードＣ</a:t>
            </a:r>
            <a:r>
              <a:rPr lang="en-US" altLang="ja-JP" sz="1400" b="1" dirty="0">
                <a:solidFill>
                  <a:srgbClr val="002060"/>
                </a:solidFill>
                <a:latin typeface="Century" pitchFamily="18" charset="0"/>
                <a:ea typeface="HGP明朝E" pitchFamily="18" charset="-128"/>
              </a:rPr>
              <a:t>1).</a:t>
            </a:r>
          </a:p>
          <a:p>
            <a:pPr marL="342900" indent="-342900" algn="l" defTabSz="914400" eaLnBrk="1" hangingPunct="1">
              <a:lnSpc>
                <a:spcPct val="100000"/>
              </a:lnSpc>
              <a:buFont typeface="+mj-lt"/>
              <a:buAutoNum type="arabicPeriod"/>
            </a:pPr>
            <a:endParaRPr lang="ja-JP" altLang="en-US" sz="1400" b="1" dirty="0">
              <a:solidFill>
                <a:srgbClr val="002060"/>
              </a:solidFill>
              <a:latin typeface="Century" pitchFamily="18" charset="0"/>
              <a:ea typeface="HGP明朝E" pitchFamily="18" charset="-128"/>
            </a:endParaRPr>
          </a:p>
        </p:txBody>
      </p:sp>
      <p:sp>
        <p:nvSpPr>
          <p:cNvPr id="16" name="サブタイトル 13">
            <a:extLst>
              <a:ext uri="{FF2B5EF4-FFF2-40B4-BE49-F238E27FC236}">
                <a16:creationId xmlns:a16="http://schemas.microsoft.com/office/drawing/2014/main" xmlns="" id="{8883F4E8-6275-4BB7-A9FC-49F06771E760}"/>
              </a:ext>
            </a:extLst>
          </p:cNvPr>
          <p:cNvSpPr txBox="1">
            <a:spLocks/>
          </p:cNvSpPr>
          <p:nvPr/>
        </p:nvSpPr>
        <p:spPr bwMode="auto">
          <a:xfrm>
            <a:off x="1223836" y="2581230"/>
            <a:ext cx="7772400" cy="1630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主要症状</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１）多関節痛 ： 肩関節痛、手関節痛、股・膝関節痛など</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２</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手根管症候群 ： 正中神経圧迫症状</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３</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弾発指 ： 狭窄性腱鞘炎のための指関節屈筋運動障害</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４</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透析脊髄症　　　　　    ： 頸椎と腰椎に好発する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骨Ｘ線上椎間腔狭小化と骨破壊像が</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破壊性脊椎関節症    みられる椎体骨の骨棘形成反応は弱いが認められない</a:t>
            </a:r>
            <a:r>
              <a:rPr lang="en-US" altLang="ja-JP" sz="1400" b="1" dirty="0">
                <a:solidFill>
                  <a:srgbClr val="002060"/>
                </a:solidFill>
                <a:latin typeface="Century" pitchFamily="18" charset="0"/>
                <a:ea typeface="HGP明朝E" pitchFamily="18" charset="-128"/>
              </a:rPr>
              <a:t>.</a:t>
            </a: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脊椎管狭窄症 ： アミロイド沈着による脊椎管狭窄症状の出現</a:t>
            </a:r>
            <a:r>
              <a:rPr lang="en-US" altLang="ja-JP" sz="1400" b="1" dirty="0">
                <a:solidFill>
                  <a:srgbClr val="002060"/>
                </a:solidFill>
                <a:latin typeface="Century" pitchFamily="18" charset="0"/>
                <a:ea typeface="HGP明朝E" pitchFamily="18" charset="-128"/>
              </a:rPr>
              <a:t>.</a:t>
            </a: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５</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骨嚢胞 ： 骨Ｘ線嚢胞状透亮像、手根骨など</a:t>
            </a:r>
            <a:r>
              <a:rPr lang="en-US" altLang="ja-JP" sz="1400" b="1" dirty="0">
                <a:solidFill>
                  <a:srgbClr val="002060"/>
                </a:solidFill>
                <a:latin typeface="Century" pitchFamily="18" charset="0"/>
                <a:ea typeface="HGP明朝E" pitchFamily="18" charset="-128"/>
              </a:rPr>
              <a:t>.</a:t>
            </a:r>
          </a:p>
        </p:txBody>
      </p:sp>
      <p:sp>
        <p:nvSpPr>
          <p:cNvPr id="17" name="サブタイトル 13">
            <a:extLst>
              <a:ext uri="{FF2B5EF4-FFF2-40B4-BE49-F238E27FC236}">
                <a16:creationId xmlns:a16="http://schemas.microsoft.com/office/drawing/2014/main" xmlns="" id="{9EC98F7B-C56D-45DE-8B6C-7D79B41B6CF7}"/>
              </a:ext>
            </a:extLst>
          </p:cNvPr>
          <p:cNvSpPr txBox="1">
            <a:spLocks/>
          </p:cNvSpPr>
          <p:nvPr/>
        </p:nvSpPr>
        <p:spPr bwMode="auto">
          <a:xfrm>
            <a:off x="1223836" y="1385493"/>
            <a:ext cx="7772400" cy="11679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長期透析患者にみられる代表的な透析合併症であり、透析患者の血中に上昇する小分子蛋白</a:t>
            </a:r>
            <a:r>
              <a:rPr lang="en-US" altLang="ja-JP" sz="1400" b="1" dirty="0">
                <a:solidFill>
                  <a:srgbClr val="002060"/>
                </a:solidFill>
                <a:latin typeface="Century" pitchFamily="18" charset="0"/>
                <a:ea typeface="HGP明朝E" pitchFamily="18" charset="-128"/>
              </a:rPr>
              <a:t>β</a:t>
            </a:r>
            <a:r>
              <a:rPr lang="ja-JP" altLang="en-US" sz="1400" b="1" dirty="0">
                <a:solidFill>
                  <a:srgbClr val="002060"/>
                </a:solidFill>
                <a:latin typeface="Century" pitchFamily="18" charset="0"/>
                <a:ea typeface="HGP明朝E" pitchFamily="18" charset="-128"/>
              </a:rPr>
              <a:t>２ＭＧ</a:t>
            </a:r>
            <a:r>
              <a:rPr lang="en-US" altLang="ja-JP" sz="1400" b="1" dirty="0">
                <a:solidFill>
                  <a:srgbClr val="002060"/>
                </a:solidFill>
                <a:latin typeface="Century" pitchFamily="18" charset="0"/>
                <a:ea typeface="HGP明朝E" pitchFamily="18" charset="-128"/>
              </a:rPr>
              <a:t>(18800</a:t>
            </a:r>
            <a:r>
              <a:rPr lang="ja-JP" altLang="en-US" sz="1400" b="1" dirty="0">
                <a:solidFill>
                  <a:srgbClr val="002060"/>
                </a:solidFill>
                <a:latin typeface="Century" pitchFamily="18" charset="0"/>
                <a:ea typeface="HGP明朝E" pitchFamily="18" charset="-128"/>
              </a:rPr>
              <a:t>Ｄａ</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が前駆蛋白である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この前駆蛋白の血中レベル上昇の他に、透析期間、患者年齢が増加すりことが発症の誘因とされている</a:t>
            </a:r>
            <a:r>
              <a:rPr lang="en-US" altLang="ja-JP" sz="1400" b="1" dirty="0">
                <a:solidFill>
                  <a:srgbClr val="002060"/>
                </a:solidFill>
                <a:latin typeface="Century" pitchFamily="18" charset="0"/>
                <a:ea typeface="HGP明朝E" pitchFamily="18" charset="-128"/>
              </a:rPr>
              <a:t>.β</a:t>
            </a:r>
            <a:r>
              <a:rPr lang="ja-JP" altLang="en-US" sz="1400" b="1" dirty="0">
                <a:solidFill>
                  <a:srgbClr val="002060"/>
                </a:solidFill>
                <a:latin typeface="Century" pitchFamily="18" charset="0"/>
                <a:ea typeface="HGP明朝E" pitchFamily="18" charset="-128"/>
              </a:rPr>
              <a:t>２ＭＧ由来のアミロイド細繊維は、骨関節部位に沈着しやすい特徴を有しており、様々な骨関節症状を呈する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そのため、透析患者の生活</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ＱＯＬ</a:t>
            </a:r>
            <a:r>
              <a:rPr lang="en-US" altLang="ja-JP" sz="1400" b="1" dirty="0">
                <a:solidFill>
                  <a:srgbClr val="002060"/>
                </a:solidFill>
                <a:latin typeface="Century" pitchFamily="18" charset="0"/>
                <a:ea typeface="HGP明朝E" pitchFamily="18" charset="-128"/>
              </a:rPr>
              <a:t>)</a:t>
            </a:r>
            <a:r>
              <a:rPr lang="ja-JP" altLang="en-US" sz="1400" b="1" dirty="0" err="1">
                <a:solidFill>
                  <a:srgbClr val="002060"/>
                </a:solidFill>
                <a:latin typeface="Century" pitchFamily="18" charset="0"/>
                <a:ea typeface="HGP明朝E" pitchFamily="18" charset="-128"/>
              </a:rPr>
              <a:t>を低</a:t>
            </a:r>
            <a:r>
              <a:rPr lang="ja-JP" altLang="en-US" sz="1400" b="1" dirty="0">
                <a:solidFill>
                  <a:srgbClr val="002060"/>
                </a:solidFill>
                <a:latin typeface="Century" pitchFamily="18" charset="0"/>
                <a:ea typeface="HGP明朝E" pitchFamily="18" charset="-128"/>
              </a:rPr>
              <a:t>下させる原因となっている</a:t>
            </a:r>
            <a:r>
              <a:rPr lang="en-US" altLang="ja-JP" sz="1400" b="1" dirty="0">
                <a:solidFill>
                  <a:srgbClr val="002060"/>
                </a:solidFill>
                <a:latin typeface="Century" pitchFamily="18" charset="0"/>
                <a:ea typeface="HGP明朝E" pitchFamily="18" charset="-128"/>
              </a:rPr>
              <a:t>.</a:t>
            </a:r>
          </a:p>
          <a:p>
            <a:pPr algn="l" defTabSz="914400" eaLnBrk="1" hangingPunct="1">
              <a:lnSpc>
                <a:spcPct val="100000"/>
              </a:lnSpc>
            </a:pPr>
            <a:endParaRPr lang="ja-JP" altLang="en-US" sz="1400" b="1" dirty="0">
              <a:solidFill>
                <a:srgbClr val="002060"/>
              </a:solidFill>
              <a:latin typeface="Century" pitchFamily="18" charset="0"/>
              <a:ea typeface="HGP明朝E" pitchFamily="18" charset="-128"/>
            </a:endParaRPr>
          </a:p>
        </p:txBody>
      </p:sp>
    </p:spTree>
    <p:extLst>
      <p:ext uri="{BB962C8B-B14F-4D97-AF65-F5344CB8AC3E}">
        <p14:creationId xmlns:p14="http://schemas.microsoft.com/office/powerpoint/2010/main" xmlns="" val="2769697002"/>
      </p:ext>
    </p:extLst>
  </p:cSld>
  <p:clrMapOvr>
    <a:masterClrMapping/>
  </p:clrMapOvr>
  <mc:AlternateContent xmlns:mc="http://schemas.openxmlformats.org/markup-compatibility/2006">
    <mc:Choice xmlns:p14="http://schemas.microsoft.com/office/powerpoint/2010/main" xmlns="" Requires="p14">
      <p:transition spd="slow" p14:dur="2000" advTm="4813"/>
    </mc:Choice>
    <mc:Fallback>
      <p:transition spd="slow" advTm="4813"/>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476672"/>
            <a:ext cx="7869462" cy="830997"/>
          </a:xfrm>
          <a:prstGeom prst="rect">
            <a:avLst/>
          </a:prstGeom>
          <a:noFill/>
        </p:spPr>
        <p:txBody>
          <a:bodyPr wrap="none" rtlCol="0">
            <a:spAutoFit/>
          </a:bodyPr>
          <a:lstStyle/>
          <a:p>
            <a:r>
              <a:rPr lang="ja-JP" altLang="en-US" sz="2400" dirty="0">
                <a:solidFill>
                  <a:prstClr val="black"/>
                </a:solidFill>
                <a:latin typeface="ＭＳ Ｐゴシック"/>
              </a:rPr>
              <a:t>「</a:t>
            </a:r>
            <a:r>
              <a:rPr lang="en-US" altLang="ja-JP" sz="2400" dirty="0">
                <a:solidFill>
                  <a:prstClr val="black"/>
                </a:solidFill>
                <a:latin typeface="ＭＳ Ｐゴシック"/>
              </a:rPr>
              <a:t>Minds </a:t>
            </a:r>
            <a:r>
              <a:rPr lang="ja-JP" altLang="en-US" sz="2400" dirty="0">
                <a:solidFill>
                  <a:prstClr val="black"/>
                </a:solidFill>
                <a:latin typeface="ＭＳ Ｐゴシック"/>
              </a:rPr>
              <a:t>診療ガイドライン作成の手引き </a:t>
            </a:r>
            <a:r>
              <a:rPr lang="en-US" altLang="ja-JP" sz="2400" dirty="0">
                <a:solidFill>
                  <a:prstClr val="black"/>
                </a:solidFill>
                <a:latin typeface="ＭＳ Ｐゴシック"/>
              </a:rPr>
              <a:t>2007</a:t>
            </a:r>
            <a:r>
              <a:rPr lang="ja-JP" altLang="en-US" sz="2400" dirty="0">
                <a:solidFill>
                  <a:prstClr val="black"/>
                </a:solidFill>
                <a:latin typeface="ＭＳ Ｐゴシック"/>
              </a:rPr>
              <a:t>」による</a:t>
            </a:r>
            <a:endParaRPr lang="en-US" altLang="ja-JP" sz="2400" dirty="0">
              <a:solidFill>
                <a:prstClr val="black"/>
              </a:solidFill>
              <a:latin typeface="ＭＳ Ｐゴシック"/>
            </a:endParaRPr>
          </a:p>
          <a:p>
            <a:r>
              <a:rPr lang="ja-JP" altLang="en-US" sz="2400" dirty="0">
                <a:solidFill>
                  <a:prstClr val="black"/>
                </a:solidFill>
                <a:latin typeface="ＭＳ Ｐゴシック"/>
              </a:rPr>
              <a:t>　推奨グレード別の</a:t>
            </a:r>
            <a:r>
              <a:rPr lang="en-US" altLang="ja-JP" sz="2400" dirty="0">
                <a:solidFill>
                  <a:prstClr val="black"/>
                </a:solidFill>
                <a:latin typeface="ＭＳ Ｐゴシック"/>
              </a:rPr>
              <a:t>CQ</a:t>
            </a:r>
            <a:endParaRPr lang="ja-JP" altLang="en-US" sz="2400" dirty="0">
              <a:solidFill>
                <a:prstClr val="black"/>
              </a:solidFill>
              <a:latin typeface="ＭＳ Ｐゴシック"/>
            </a:endParaRPr>
          </a:p>
        </p:txBody>
      </p:sp>
      <p:graphicFrame>
        <p:nvGraphicFramePr>
          <p:cNvPr id="4" name="表 3"/>
          <p:cNvGraphicFramePr>
            <a:graphicFrameLocks noGrp="1"/>
          </p:cNvGraphicFramePr>
          <p:nvPr>
            <p:extLst/>
          </p:nvPr>
        </p:nvGraphicFramePr>
        <p:xfrm>
          <a:off x="245629" y="1324070"/>
          <a:ext cx="8568952" cy="4625210"/>
        </p:xfrm>
        <a:graphic>
          <a:graphicData uri="http://schemas.openxmlformats.org/drawingml/2006/table">
            <a:tbl>
              <a:tblPr/>
              <a:tblGrid>
                <a:gridCol w="8568952">
                  <a:extLst>
                    <a:ext uri="{9D8B030D-6E8A-4147-A177-3AD203B41FA5}">
                      <a16:colId xmlns:a16="http://schemas.microsoft.com/office/drawing/2014/main" xmlns="" val="3152461678"/>
                    </a:ext>
                  </a:extLst>
                </a:gridCol>
              </a:tblGrid>
              <a:tr h="462521">
                <a:tc>
                  <a:txBody>
                    <a:bodyPr/>
                    <a:lstStyle/>
                    <a:p>
                      <a:pPr algn="l" rtl="0"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グレード</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A</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（強い科学的根拠があり、行うよう強く勧められる）</a:t>
                      </a: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xmlns="" val="752375458"/>
                  </a:ext>
                </a:extLst>
              </a:tr>
              <a:tr h="462521">
                <a:tc>
                  <a:txBody>
                    <a:bodyPr/>
                    <a:lstStyle/>
                    <a:p>
                      <a:pPr algn="l" rtl="0" fontAlgn="ctr"/>
                      <a:endParaRPr lang="ja-JP"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89748039"/>
                  </a:ext>
                </a:extLst>
              </a:tr>
              <a:tr h="462521">
                <a:tc>
                  <a:txBody>
                    <a:bodyPr/>
                    <a:lstStyle/>
                    <a:p>
                      <a:pPr algn="l" rtl="0"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グレード</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B</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（科学的根拠があり、行うよう勧められる）</a:t>
                      </a: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xmlns="" val="3513770114"/>
                  </a:ext>
                </a:extLst>
              </a:tr>
              <a:tr h="462521">
                <a:tc>
                  <a:txBody>
                    <a:bodyPr/>
                    <a:lstStyle/>
                    <a:p>
                      <a:pPr algn="l" rtl="0" fontAlgn="ctr"/>
                      <a:endParaRPr 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33042510"/>
                  </a:ext>
                </a:extLst>
              </a:tr>
              <a:tr h="462521">
                <a:tc>
                  <a:txBody>
                    <a:bodyPr/>
                    <a:lstStyle/>
                    <a:p>
                      <a:pPr algn="l" rtl="0"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グレード</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C1</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（科学的根拠はないが、行うよう勧められる）</a:t>
                      </a: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xmlns="" val="755292206"/>
                  </a:ext>
                </a:extLst>
              </a:tr>
              <a:tr h="462521">
                <a:tc>
                  <a:txBody>
                    <a:bodyPr/>
                    <a:lstStyle/>
                    <a:p>
                      <a:pPr algn="l" rtl="0"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36762972"/>
                  </a:ext>
                </a:extLst>
              </a:tr>
              <a:tr h="462521">
                <a:tc>
                  <a:txBody>
                    <a:bodyPr/>
                    <a:lstStyle/>
                    <a:p>
                      <a:pPr algn="l" rtl="0"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グレード</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C2</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（科学的根拠がなく、行わないよう勧められる）</a:t>
                      </a: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xmlns="" val="58859846"/>
                  </a:ext>
                </a:extLst>
              </a:tr>
              <a:tr h="462521">
                <a:tc>
                  <a:txBody>
                    <a:bodyPr/>
                    <a:lstStyle/>
                    <a:p>
                      <a:pPr algn="l" rtl="0"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65692360"/>
                  </a:ext>
                </a:extLst>
              </a:tr>
              <a:tr h="462521">
                <a:tc>
                  <a:txBody>
                    <a:bodyPr/>
                    <a:lstStyle/>
                    <a:p>
                      <a:pPr algn="l" rtl="0"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グレード</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D</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（無効性あるいは害を示す科学的根拠があり、行わないよう勧められる</a:t>
                      </a: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xmlns="" val="1246668729"/>
                  </a:ext>
                </a:extLst>
              </a:tr>
              <a:tr h="462521">
                <a:tc>
                  <a:txBody>
                    <a:bodyPr/>
                    <a:lstStyle/>
                    <a:p>
                      <a:pPr algn="l"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9114" marR="9114" marT="91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44873807"/>
                  </a:ext>
                </a:extLst>
              </a:tr>
            </a:tbl>
          </a:graphicData>
        </a:graphic>
      </p:graphicFrame>
      <p:grpSp>
        <p:nvGrpSpPr>
          <p:cNvPr id="7" name="グループ化 6"/>
          <p:cNvGrpSpPr/>
          <p:nvPr/>
        </p:nvGrpSpPr>
        <p:grpSpPr>
          <a:xfrm>
            <a:off x="206967" y="2780928"/>
            <a:ext cx="8613505" cy="863242"/>
            <a:chOff x="206967" y="2781782"/>
            <a:chExt cx="8613505" cy="863242"/>
          </a:xfrm>
        </p:grpSpPr>
        <p:sp>
          <p:nvSpPr>
            <p:cNvPr id="3" name="正方形/長方形 2"/>
            <p:cNvSpPr/>
            <p:nvPr/>
          </p:nvSpPr>
          <p:spPr>
            <a:xfrm>
              <a:off x="206967" y="3140968"/>
              <a:ext cx="8613505" cy="504056"/>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テキスト ボックス 5"/>
            <p:cNvSpPr txBox="1"/>
            <p:nvPr/>
          </p:nvSpPr>
          <p:spPr>
            <a:xfrm>
              <a:off x="6228184" y="2781782"/>
              <a:ext cx="2592288" cy="338554"/>
            </a:xfrm>
            <a:prstGeom prst="rect">
              <a:avLst/>
            </a:prstGeom>
            <a:solidFill>
              <a:srgbClr val="FF0000"/>
            </a:solidFill>
          </p:spPr>
          <p:txBody>
            <a:bodyPr wrap="square" rtlCol="0">
              <a:spAutoFit/>
            </a:bodyPr>
            <a:lstStyle/>
            <a:p>
              <a:pPr algn="ctr"/>
              <a:r>
                <a:rPr lang="en-US" altLang="ja-JP"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2010</a:t>
              </a:r>
              <a:r>
                <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 ガイドライン</a:t>
              </a:r>
            </a:p>
          </p:txBody>
        </p:sp>
      </p:grpSp>
      <p:grpSp>
        <p:nvGrpSpPr>
          <p:cNvPr id="8" name="グループ化 7"/>
          <p:cNvGrpSpPr/>
          <p:nvPr/>
        </p:nvGrpSpPr>
        <p:grpSpPr>
          <a:xfrm>
            <a:off x="206967" y="1845678"/>
            <a:ext cx="8613505" cy="863242"/>
            <a:chOff x="206967" y="2781782"/>
            <a:chExt cx="8613505" cy="863242"/>
          </a:xfrm>
        </p:grpSpPr>
        <p:sp>
          <p:nvSpPr>
            <p:cNvPr id="9" name="正方形/長方形 8"/>
            <p:cNvSpPr/>
            <p:nvPr/>
          </p:nvSpPr>
          <p:spPr>
            <a:xfrm>
              <a:off x="206967" y="3140968"/>
              <a:ext cx="8613505" cy="504056"/>
            </a:xfrm>
            <a:prstGeom prst="rect">
              <a:avLst/>
            </a:prstGeom>
            <a:noFill/>
            <a:ln w="539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テキスト ボックス 9"/>
            <p:cNvSpPr txBox="1"/>
            <p:nvPr/>
          </p:nvSpPr>
          <p:spPr>
            <a:xfrm>
              <a:off x="6228184" y="2781782"/>
              <a:ext cx="2592288" cy="338554"/>
            </a:xfrm>
            <a:prstGeom prst="rect">
              <a:avLst/>
            </a:prstGeom>
            <a:solidFill>
              <a:srgbClr val="0070C0"/>
            </a:solidFill>
          </p:spPr>
          <p:txBody>
            <a:bodyPr wrap="square" rtlCol="0">
              <a:spAutoFit/>
            </a:bodyPr>
            <a:lstStyle/>
            <a:p>
              <a:pPr algn="ctr"/>
              <a:r>
                <a:rPr lang="en-US" altLang="ja-JP"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 ガイドライン</a:t>
              </a:r>
            </a:p>
          </p:txBody>
        </p:sp>
      </p:grpSp>
      <p:sp>
        <p:nvSpPr>
          <p:cNvPr id="11" name="テキスト ボックス 10"/>
          <p:cNvSpPr txBox="1"/>
          <p:nvPr/>
        </p:nvSpPr>
        <p:spPr>
          <a:xfrm>
            <a:off x="395536" y="2771636"/>
            <a:ext cx="5760640" cy="369332"/>
          </a:xfrm>
          <a:prstGeom prst="rect">
            <a:avLst/>
          </a:prstGeom>
          <a:noFill/>
        </p:spPr>
        <p:txBody>
          <a:bodyPr wrap="square" rtlCol="0">
            <a:spAutoFit/>
          </a:bodyPr>
          <a:lstStyle/>
          <a:p>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DRA</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の治療に</a:t>
            </a:r>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β2MG</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吸着カラムは推奨されるのか？</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95536" y="3717032"/>
            <a:ext cx="5616624" cy="369332"/>
          </a:xfrm>
          <a:prstGeom prst="rect">
            <a:avLst/>
          </a:prstGeom>
          <a:noFill/>
        </p:spPr>
        <p:txBody>
          <a:bodyPr wrap="square" rtlCol="0">
            <a:spAutoFit/>
          </a:bodyPr>
          <a:lstStyle/>
          <a:p>
            <a:r>
              <a:rPr lang="en-US" altLang="ja-JP" dirty="0">
                <a:solidFill>
                  <a:srgbClr val="000000"/>
                </a:solidFill>
                <a:latin typeface="メイリオ"/>
                <a:ea typeface="メイリオ"/>
              </a:rPr>
              <a:t>DRA</a:t>
            </a:r>
            <a:r>
              <a:rPr lang="ja-JP" altLang="en-US" dirty="0">
                <a:solidFill>
                  <a:srgbClr val="000000"/>
                </a:solidFill>
                <a:latin typeface="メイリオ"/>
                <a:ea typeface="メイリオ"/>
              </a:rPr>
              <a:t>の発症予防に</a:t>
            </a:r>
            <a:r>
              <a:rPr lang="en-US" altLang="ja-JP" dirty="0">
                <a:solidFill>
                  <a:srgbClr val="000000"/>
                </a:solidFill>
                <a:latin typeface="メイリオ"/>
                <a:ea typeface="メイリオ"/>
              </a:rPr>
              <a:t>HDF</a:t>
            </a:r>
            <a:r>
              <a:rPr lang="ja-JP" altLang="en-US" dirty="0">
                <a:solidFill>
                  <a:srgbClr val="000000"/>
                </a:solidFill>
                <a:latin typeface="メイリオ"/>
                <a:ea typeface="メイリオ"/>
              </a:rPr>
              <a:t>は推奨されるか？</a:t>
            </a:r>
          </a:p>
        </p:txBody>
      </p:sp>
      <p:grpSp>
        <p:nvGrpSpPr>
          <p:cNvPr id="13" name="Group 16">
            <a:extLst>
              <a:ext uri="{FF2B5EF4-FFF2-40B4-BE49-F238E27FC236}">
                <a16:creationId xmlns:a16="http://schemas.microsoft.com/office/drawing/2014/main" xmlns="" id="{6BB1C841-B9EC-4F9D-BA44-6ACB280CBB2B}"/>
              </a:ext>
            </a:extLst>
          </p:cNvPr>
          <p:cNvGrpSpPr>
            <a:grpSpLocks/>
          </p:cNvGrpSpPr>
          <p:nvPr/>
        </p:nvGrpSpPr>
        <p:grpSpPr bwMode="auto">
          <a:xfrm rot="10800000">
            <a:off x="0" y="0"/>
            <a:ext cx="9144000" cy="238125"/>
            <a:chOff x="0" y="4170"/>
            <a:chExt cx="5760" cy="150"/>
          </a:xfrm>
        </p:grpSpPr>
        <p:sp>
          <p:nvSpPr>
            <p:cNvPr id="14" name="Rectangle 17">
              <a:extLst>
                <a:ext uri="{FF2B5EF4-FFF2-40B4-BE49-F238E27FC236}">
                  <a16:creationId xmlns:a16="http://schemas.microsoft.com/office/drawing/2014/main" xmlns="" id="{FD4C587D-CB89-46FE-A523-7B4D73A4A96C}"/>
                </a:ext>
              </a:extLst>
            </p:cNvPr>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5" name="Rectangle 18">
              <a:extLst>
                <a:ext uri="{FF2B5EF4-FFF2-40B4-BE49-F238E27FC236}">
                  <a16:creationId xmlns:a16="http://schemas.microsoft.com/office/drawing/2014/main" xmlns="" id="{E405BFC2-05AC-4032-BFB9-4CBDA3D7CDE1}"/>
                </a:ext>
              </a:extLst>
            </p:cNvPr>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16" name="Group 11">
            <a:extLst>
              <a:ext uri="{FF2B5EF4-FFF2-40B4-BE49-F238E27FC236}">
                <a16:creationId xmlns:a16="http://schemas.microsoft.com/office/drawing/2014/main" xmlns="" id="{09548D68-8324-4819-AA5A-0DECA7E0DA4A}"/>
              </a:ext>
            </a:extLst>
          </p:cNvPr>
          <p:cNvGrpSpPr>
            <a:grpSpLocks/>
          </p:cNvGrpSpPr>
          <p:nvPr/>
        </p:nvGrpSpPr>
        <p:grpSpPr bwMode="auto">
          <a:xfrm>
            <a:off x="0" y="6280041"/>
            <a:ext cx="9144000" cy="593725"/>
            <a:chOff x="0" y="3946"/>
            <a:chExt cx="5760" cy="374"/>
          </a:xfrm>
        </p:grpSpPr>
        <p:grpSp>
          <p:nvGrpSpPr>
            <p:cNvPr id="17" name="Group 12">
              <a:extLst>
                <a:ext uri="{FF2B5EF4-FFF2-40B4-BE49-F238E27FC236}">
                  <a16:creationId xmlns:a16="http://schemas.microsoft.com/office/drawing/2014/main" xmlns="" id="{E4186EA0-0C46-4167-A7A4-A3522488538A}"/>
                </a:ext>
              </a:extLst>
            </p:cNvPr>
            <p:cNvGrpSpPr>
              <a:grpSpLocks/>
            </p:cNvGrpSpPr>
            <p:nvPr/>
          </p:nvGrpSpPr>
          <p:grpSpPr bwMode="auto">
            <a:xfrm>
              <a:off x="0" y="4170"/>
              <a:ext cx="5760" cy="150"/>
              <a:chOff x="0" y="4170"/>
              <a:chExt cx="5760" cy="150"/>
            </a:xfrm>
          </p:grpSpPr>
          <p:sp>
            <p:nvSpPr>
              <p:cNvPr id="19" name="Rectangle 13">
                <a:extLst>
                  <a:ext uri="{FF2B5EF4-FFF2-40B4-BE49-F238E27FC236}">
                    <a16:creationId xmlns:a16="http://schemas.microsoft.com/office/drawing/2014/main" xmlns="" id="{D9D7D023-F09A-49D4-A48F-0EA305E1AC0D}"/>
                  </a:ext>
                </a:extLst>
              </p:cNvPr>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0" name="Rectangle 14">
                <a:extLst>
                  <a:ext uri="{FF2B5EF4-FFF2-40B4-BE49-F238E27FC236}">
                    <a16:creationId xmlns:a16="http://schemas.microsoft.com/office/drawing/2014/main" xmlns="" id="{F289F158-332E-484D-A04E-32BE41A2A66D}"/>
                  </a:ext>
                </a:extLst>
              </p:cNvPr>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8" name="図 3">
              <a:extLst>
                <a:ext uri="{FF2B5EF4-FFF2-40B4-BE49-F238E27FC236}">
                  <a16:creationId xmlns:a16="http://schemas.microsoft.com/office/drawing/2014/main" xmlns="" id="{AD384183-7C3C-484C-83ED-E602A193A202}"/>
                </a:ext>
              </a:extLst>
            </p:cNvPr>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spTree>
    <p:custDataLst>
      <p:tags r:id="rId1"/>
    </p:custDataLst>
    <p:extLst>
      <p:ext uri="{BB962C8B-B14F-4D97-AF65-F5344CB8AC3E}">
        <p14:creationId xmlns:p14="http://schemas.microsoft.com/office/powerpoint/2010/main" xmlns="" val="1342862750"/>
      </p:ext>
    </p:extLst>
  </p:cSld>
  <p:clrMapOvr>
    <a:masterClrMapping/>
  </p:clrMapOvr>
  <mc:AlternateContent xmlns:mc="http://schemas.openxmlformats.org/markup-compatibility/2006">
    <mc:Choice xmlns:p14="http://schemas.microsoft.com/office/powerpoint/2010/main" xmlns="" Requires="p14">
      <p:transition spd="slow" p14:dur="2000" advTm="26704"/>
    </mc:Choice>
    <mc:Fallback>
      <p:transition spd="slow" advTm="267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p:cNvSpPr/>
          <p:nvPr/>
        </p:nvSpPr>
        <p:spPr>
          <a:xfrm>
            <a:off x="2483768" y="5661248"/>
            <a:ext cx="432048" cy="36004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3" name="正方形/長方形 2"/>
          <p:cNvSpPr/>
          <p:nvPr/>
        </p:nvSpPr>
        <p:spPr>
          <a:xfrm>
            <a:off x="442312" y="1686294"/>
            <a:ext cx="8496944" cy="4524315"/>
          </a:xfrm>
          <a:prstGeom prst="rect">
            <a:avLst/>
          </a:prstGeom>
        </p:spPr>
        <p:txBody>
          <a:bodyPr wrap="square">
            <a:spAutoFit/>
          </a:bodyPr>
          <a:lstStyle/>
          <a:p>
            <a:pPr>
              <a:lnSpc>
                <a:spcPct val="150000"/>
              </a:lnSpc>
            </a:pPr>
            <a:r>
              <a:rPr lang="en-US" altLang="ja-JP" sz="2400" dirty="0">
                <a:solidFill>
                  <a:srgbClr val="000000"/>
                </a:solidFill>
                <a:latin typeface="メイリオ"/>
              </a:rPr>
              <a:t>β2MG</a:t>
            </a:r>
            <a:r>
              <a:rPr lang="ja-JP" altLang="en-US" sz="2400" dirty="0">
                <a:solidFill>
                  <a:srgbClr val="000000"/>
                </a:solidFill>
                <a:latin typeface="メイリオ"/>
              </a:rPr>
              <a:t>吸着カラムは血液透析患者の</a:t>
            </a:r>
            <a:r>
              <a:rPr lang="en-US" altLang="ja-JP" sz="2400" dirty="0">
                <a:solidFill>
                  <a:srgbClr val="000000"/>
                </a:solidFill>
                <a:latin typeface="メイリオ"/>
              </a:rPr>
              <a:t>β2MG</a:t>
            </a:r>
            <a:r>
              <a:rPr lang="ja-JP" altLang="en-US" sz="2400" dirty="0">
                <a:solidFill>
                  <a:srgbClr val="000000"/>
                </a:solidFill>
                <a:latin typeface="メイリオ"/>
              </a:rPr>
              <a:t>除去効率を向上させ、透析アミロイドーシスの進展を抑制することが期待されるため、使用が推奨される。また透析アミロイドーシスに関連する臨床症状が身体所見や画像でも軽快するために、</a:t>
            </a:r>
            <a:r>
              <a:rPr lang="en-US" altLang="ja-JP" sz="2400" dirty="0">
                <a:solidFill>
                  <a:srgbClr val="000000"/>
                </a:solidFill>
                <a:latin typeface="メイリオ"/>
              </a:rPr>
              <a:t>β2MG</a:t>
            </a:r>
            <a:r>
              <a:rPr lang="ja-JP" altLang="en-US" sz="2400" dirty="0">
                <a:solidFill>
                  <a:srgbClr val="000000"/>
                </a:solidFill>
                <a:latin typeface="メイリオ"/>
              </a:rPr>
              <a:t>とその他の分子吸着による効果の可能性もある</a:t>
            </a:r>
            <a:endParaRPr lang="en-US" altLang="ja-JP" sz="2400" dirty="0">
              <a:solidFill>
                <a:srgbClr val="000000"/>
              </a:solidFill>
              <a:latin typeface="メイリオ"/>
            </a:endParaRPr>
          </a:p>
          <a:p>
            <a:pPr>
              <a:lnSpc>
                <a:spcPct val="150000"/>
              </a:lnSpc>
            </a:pPr>
            <a:endParaRPr lang="en-US" altLang="ja-JP" sz="2400" dirty="0">
              <a:solidFill>
                <a:srgbClr val="000000"/>
              </a:solidFill>
              <a:latin typeface="メイリオ"/>
            </a:endParaRPr>
          </a:p>
          <a:p>
            <a:pPr>
              <a:lnSpc>
                <a:spcPct val="150000"/>
              </a:lnSpc>
            </a:pPr>
            <a:endParaRPr lang="en-US" altLang="ja-JP" sz="2400" dirty="0">
              <a:solidFill>
                <a:srgbClr val="000000"/>
              </a:solidFill>
              <a:latin typeface="メイリオ"/>
            </a:endParaRPr>
          </a:p>
          <a:p>
            <a:pPr algn="ctr">
              <a:lnSpc>
                <a:spcPct val="150000"/>
              </a:lnSpc>
            </a:pPr>
            <a:r>
              <a:rPr lang="en-US" altLang="ja-JP" sz="2400" b="1" dirty="0">
                <a:solidFill>
                  <a:srgbClr val="333399"/>
                </a:solidFill>
                <a:latin typeface="メイリオ"/>
              </a:rPr>
              <a:t>【</a:t>
            </a:r>
            <a:r>
              <a:rPr lang="ja-JP" altLang="en-US" sz="2400" b="1" dirty="0">
                <a:solidFill>
                  <a:srgbClr val="333399"/>
                </a:solidFill>
                <a:latin typeface="メイリオ"/>
              </a:rPr>
              <a:t>推奨度：</a:t>
            </a:r>
            <a:r>
              <a:rPr lang="en-US" altLang="ja-JP" sz="2400" b="1" dirty="0">
                <a:solidFill>
                  <a:srgbClr val="FFFFFF"/>
                </a:solidFill>
                <a:latin typeface="メイリオ"/>
              </a:rPr>
              <a:t>B  </a:t>
            </a:r>
            <a:r>
              <a:rPr lang="ja-JP" altLang="en-US" sz="2400" b="1" dirty="0">
                <a:solidFill>
                  <a:srgbClr val="333399"/>
                </a:solidFill>
                <a:latin typeface="メイリオ"/>
              </a:rPr>
              <a:t>科学的根拠があり、行うよう勧められる</a:t>
            </a:r>
            <a:r>
              <a:rPr lang="en-US" altLang="ja-JP" sz="2400" b="1" dirty="0">
                <a:solidFill>
                  <a:srgbClr val="333399"/>
                </a:solidFill>
                <a:latin typeface="メイリオ"/>
              </a:rPr>
              <a:t>】</a:t>
            </a:r>
            <a:endParaRPr lang="ja-JP" altLang="en-US" sz="2400" b="1" dirty="0">
              <a:solidFill>
                <a:srgbClr val="333399"/>
              </a:solidFill>
              <a:latin typeface="メイリオ"/>
            </a:endParaRPr>
          </a:p>
        </p:txBody>
      </p:sp>
      <p:sp>
        <p:nvSpPr>
          <p:cNvPr id="2" name="正方形/長方形 1"/>
          <p:cNvSpPr/>
          <p:nvPr/>
        </p:nvSpPr>
        <p:spPr>
          <a:xfrm>
            <a:off x="179512" y="548680"/>
            <a:ext cx="8964488" cy="769441"/>
          </a:xfrm>
          <a:prstGeom prst="rect">
            <a:avLst/>
          </a:prstGeom>
        </p:spPr>
        <p:txBody>
          <a:bodyPr wrap="square">
            <a:spAutoFit/>
          </a:bodyPr>
          <a:lstStyle/>
          <a:p>
            <a:r>
              <a:rPr lang="en-US" altLang="ja-JP" sz="2400" dirty="0">
                <a:solidFill>
                  <a:srgbClr val="000000"/>
                </a:solidFill>
              </a:rPr>
              <a:t>DRA</a:t>
            </a:r>
            <a:r>
              <a:rPr lang="ja-JP" altLang="en-US" sz="2400" dirty="0">
                <a:solidFill>
                  <a:srgbClr val="000000"/>
                </a:solidFill>
              </a:rPr>
              <a:t>の治療に</a:t>
            </a:r>
            <a:r>
              <a:rPr lang="en-US" altLang="ja-JP" sz="2400" dirty="0">
                <a:solidFill>
                  <a:srgbClr val="000000"/>
                </a:solidFill>
              </a:rPr>
              <a:t>β2MG</a:t>
            </a:r>
            <a:r>
              <a:rPr lang="ja-JP" altLang="en-US" sz="2400" dirty="0">
                <a:solidFill>
                  <a:srgbClr val="000000"/>
                </a:solidFill>
              </a:rPr>
              <a:t>吸着カラムは推奨されるのか？</a:t>
            </a:r>
            <a:endParaRPr lang="en-US" altLang="ja-JP" sz="2400" dirty="0">
              <a:solidFill>
                <a:srgbClr val="000000"/>
              </a:solidFill>
            </a:endParaRPr>
          </a:p>
          <a:p>
            <a:r>
              <a:rPr lang="ja-JP" altLang="en-US" sz="2000" dirty="0">
                <a:solidFill>
                  <a:srgbClr val="000000"/>
                </a:solidFill>
                <a:latin typeface="メイリオ"/>
              </a:rPr>
              <a:t>　　　　　　 （山本　卓先生：新潟大学医歯学総合病院　血液浄化療法部） </a:t>
            </a:r>
            <a:endParaRPr lang="en-US" altLang="ja-JP" sz="2000" dirty="0">
              <a:solidFill>
                <a:srgbClr val="000000"/>
              </a:solidFill>
              <a:latin typeface="メイリオ"/>
            </a:endParaRPr>
          </a:p>
        </p:txBody>
      </p:sp>
      <p:grpSp>
        <p:nvGrpSpPr>
          <p:cNvPr id="5" name="Group 16">
            <a:extLst>
              <a:ext uri="{FF2B5EF4-FFF2-40B4-BE49-F238E27FC236}">
                <a16:creationId xmlns:a16="http://schemas.microsoft.com/office/drawing/2014/main" xmlns="" id="{D308AB70-67AD-4ED7-89BA-A572562471EB}"/>
              </a:ext>
            </a:extLst>
          </p:cNvPr>
          <p:cNvGrpSpPr>
            <a:grpSpLocks/>
          </p:cNvGrpSpPr>
          <p:nvPr/>
        </p:nvGrpSpPr>
        <p:grpSpPr bwMode="auto">
          <a:xfrm rot="10800000">
            <a:off x="0" y="0"/>
            <a:ext cx="9144000" cy="238125"/>
            <a:chOff x="0" y="4170"/>
            <a:chExt cx="5760" cy="150"/>
          </a:xfrm>
        </p:grpSpPr>
        <p:sp>
          <p:nvSpPr>
            <p:cNvPr id="6" name="Rectangle 17">
              <a:extLst>
                <a:ext uri="{FF2B5EF4-FFF2-40B4-BE49-F238E27FC236}">
                  <a16:creationId xmlns:a16="http://schemas.microsoft.com/office/drawing/2014/main" xmlns="" id="{3112D83F-9310-4E64-A15E-206CCB85A7F7}"/>
                </a:ext>
              </a:extLst>
            </p:cNvPr>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7" name="Rectangle 18">
              <a:extLst>
                <a:ext uri="{FF2B5EF4-FFF2-40B4-BE49-F238E27FC236}">
                  <a16:creationId xmlns:a16="http://schemas.microsoft.com/office/drawing/2014/main" xmlns="" id="{58D4C661-496E-499E-B2B2-682BE94C8E4A}"/>
                </a:ext>
              </a:extLst>
            </p:cNvPr>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8" name="Group 11">
            <a:extLst>
              <a:ext uri="{FF2B5EF4-FFF2-40B4-BE49-F238E27FC236}">
                <a16:creationId xmlns:a16="http://schemas.microsoft.com/office/drawing/2014/main" xmlns="" id="{CB0027FC-2DB3-4B2A-8024-46639F7C8C5B}"/>
              </a:ext>
            </a:extLst>
          </p:cNvPr>
          <p:cNvGrpSpPr>
            <a:grpSpLocks/>
          </p:cNvGrpSpPr>
          <p:nvPr/>
        </p:nvGrpSpPr>
        <p:grpSpPr bwMode="auto">
          <a:xfrm>
            <a:off x="0" y="6280041"/>
            <a:ext cx="9144000" cy="593725"/>
            <a:chOff x="0" y="3946"/>
            <a:chExt cx="5760" cy="374"/>
          </a:xfrm>
        </p:grpSpPr>
        <p:grpSp>
          <p:nvGrpSpPr>
            <p:cNvPr id="9" name="Group 12">
              <a:extLst>
                <a:ext uri="{FF2B5EF4-FFF2-40B4-BE49-F238E27FC236}">
                  <a16:creationId xmlns:a16="http://schemas.microsoft.com/office/drawing/2014/main" xmlns="" id="{D8ED7ED5-4070-4DF7-A0C3-965E99990FEE}"/>
                </a:ext>
              </a:extLst>
            </p:cNvPr>
            <p:cNvGrpSpPr>
              <a:grpSpLocks/>
            </p:cNvGrpSpPr>
            <p:nvPr/>
          </p:nvGrpSpPr>
          <p:grpSpPr bwMode="auto">
            <a:xfrm>
              <a:off x="0" y="4170"/>
              <a:ext cx="5760" cy="150"/>
              <a:chOff x="0" y="4170"/>
              <a:chExt cx="5760" cy="150"/>
            </a:xfrm>
          </p:grpSpPr>
          <p:sp>
            <p:nvSpPr>
              <p:cNvPr id="11" name="Rectangle 13">
                <a:extLst>
                  <a:ext uri="{FF2B5EF4-FFF2-40B4-BE49-F238E27FC236}">
                    <a16:creationId xmlns:a16="http://schemas.microsoft.com/office/drawing/2014/main" xmlns="" id="{0263E200-11D0-4BBC-A86E-499362BA4E3A}"/>
                  </a:ext>
                </a:extLst>
              </p:cNvPr>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2" name="Rectangle 14">
                <a:extLst>
                  <a:ext uri="{FF2B5EF4-FFF2-40B4-BE49-F238E27FC236}">
                    <a16:creationId xmlns:a16="http://schemas.microsoft.com/office/drawing/2014/main" xmlns="" id="{F55BFE67-D0F5-49F7-A870-07EB426ED052}"/>
                  </a:ext>
                </a:extLst>
              </p:cNvPr>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0" name="図 3">
              <a:extLst>
                <a:ext uri="{FF2B5EF4-FFF2-40B4-BE49-F238E27FC236}">
                  <a16:creationId xmlns:a16="http://schemas.microsoft.com/office/drawing/2014/main" xmlns="" id="{A4EEE1F5-C826-4559-B1B0-837DB3ECB78A}"/>
                </a:ext>
              </a:extLst>
            </p:cNvPr>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spTree>
    <p:extLst>
      <p:ext uri="{BB962C8B-B14F-4D97-AF65-F5344CB8AC3E}">
        <p14:creationId xmlns:p14="http://schemas.microsoft.com/office/powerpoint/2010/main" xmlns="" val="2430117826"/>
      </p:ext>
    </p:extLst>
  </p:cSld>
  <p:clrMapOvr>
    <a:masterClrMapping/>
  </p:clrMapOvr>
  <mc:AlternateContent xmlns:mc="http://schemas.openxmlformats.org/markup-compatibility/2006">
    <mc:Choice xmlns:p14="http://schemas.microsoft.com/office/powerpoint/2010/main" xmlns="" Requires="p14">
      <p:transition spd="slow" p14:dur="2000" advTm="3318"/>
    </mc:Choice>
    <mc:Fallback>
      <p:transition spd="slow" advTm="3318"/>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p:cNvSpPr/>
          <p:nvPr/>
        </p:nvSpPr>
        <p:spPr>
          <a:xfrm>
            <a:off x="2195736" y="5661248"/>
            <a:ext cx="432048" cy="36004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3" name="正方形/長方形 2"/>
          <p:cNvSpPr/>
          <p:nvPr/>
        </p:nvSpPr>
        <p:spPr>
          <a:xfrm>
            <a:off x="338042" y="1700808"/>
            <a:ext cx="8482430" cy="4524315"/>
          </a:xfrm>
          <a:prstGeom prst="rect">
            <a:avLst/>
          </a:prstGeom>
        </p:spPr>
        <p:txBody>
          <a:bodyPr wrap="square">
            <a:spAutoFit/>
          </a:bodyPr>
          <a:lstStyle/>
          <a:p>
            <a:pPr>
              <a:lnSpc>
                <a:spcPct val="150000"/>
              </a:lnSpc>
            </a:pPr>
            <a:r>
              <a:rPr lang="ja-JP" altLang="en-US" sz="2400" dirty="0">
                <a:solidFill>
                  <a:srgbClr val="000000"/>
                </a:solidFill>
                <a:latin typeface="メイリオ"/>
              </a:rPr>
              <a:t>発症予防効果を主要評価項目とした前向き</a:t>
            </a:r>
            <a:r>
              <a:rPr lang="en-US" altLang="ja-JP" sz="2400" dirty="0">
                <a:solidFill>
                  <a:srgbClr val="000000"/>
                </a:solidFill>
                <a:latin typeface="メイリオ"/>
              </a:rPr>
              <a:t>RCT</a:t>
            </a:r>
            <a:r>
              <a:rPr lang="ja-JP" altLang="en-US" sz="2400" dirty="0">
                <a:solidFill>
                  <a:srgbClr val="000000"/>
                </a:solidFill>
                <a:latin typeface="メイリオ"/>
              </a:rPr>
              <a:t>による</a:t>
            </a:r>
            <a:r>
              <a:rPr lang="en-US" altLang="ja-JP" sz="2400" dirty="0">
                <a:solidFill>
                  <a:srgbClr val="000000"/>
                </a:solidFill>
                <a:latin typeface="メイリオ"/>
              </a:rPr>
              <a:t>HDF</a:t>
            </a:r>
            <a:r>
              <a:rPr lang="ja-JP" altLang="en-US" sz="2400" dirty="0">
                <a:solidFill>
                  <a:srgbClr val="000000"/>
                </a:solidFill>
                <a:latin typeface="メイリオ"/>
              </a:rPr>
              <a:t>研究はなく、少数ながら透析アミロイドーシス罹患率が有意に低いという前向きならびに後ろ向きの観察研究が存在する。</a:t>
            </a:r>
            <a:r>
              <a:rPr lang="en-US" altLang="ja-JP" sz="2400" dirty="0">
                <a:solidFill>
                  <a:srgbClr val="000000"/>
                </a:solidFill>
                <a:latin typeface="メイリオ"/>
              </a:rPr>
              <a:t>HDF</a:t>
            </a:r>
            <a:r>
              <a:rPr lang="ja-JP" altLang="en-US" sz="2400" dirty="0">
                <a:solidFill>
                  <a:srgbClr val="000000"/>
                </a:solidFill>
                <a:latin typeface="メイリオ"/>
              </a:rPr>
              <a:t>施行に際しては、濾過補充液の清浄化は前提条件であり、</a:t>
            </a:r>
            <a:r>
              <a:rPr lang="en-US" altLang="ja-JP" sz="2400" dirty="0">
                <a:solidFill>
                  <a:srgbClr val="000000"/>
                </a:solidFill>
                <a:latin typeface="メイリオ"/>
              </a:rPr>
              <a:t>high flux</a:t>
            </a:r>
            <a:r>
              <a:rPr lang="ja-JP" altLang="en-US" sz="2400" dirty="0">
                <a:solidFill>
                  <a:srgbClr val="000000"/>
                </a:solidFill>
                <a:latin typeface="メイリオ"/>
              </a:rPr>
              <a:t>膜使用のみが低い罹患率を示している。</a:t>
            </a:r>
            <a:endParaRPr lang="en-US" altLang="ja-JP" sz="2400" dirty="0">
              <a:solidFill>
                <a:srgbClr val="000000"/>
              </a:solidFill>
              <a:latin typeface="メイリオ"/>
            </a:endParaRPr>
          </a:p>
          <a:p>
            <a:pPr>
              <a:lnSpc>
                <a:spcPct val="150000"/>
              </a:lnSpc>
            </a:pPr>
            <a:endParaRPr lang="en-US" altLang="ja-JP" sz="2400" dirty="0">
              <a:solidFill>
                <a:srgbClr val="000000"/>
              </a:solidFill>
              <a:latin typeface="メイリオ"/>
            </a:endParaRPr>
          </a:p>
          <a:p>
            <a:pPr algn="ctr">
              <a:lnSpc>
                <a:spcPct val="150000"/>
              </a:lnSpc>
            </a:pPr>
            <a:endParaRPr lang="en-US" altLang="ja-JP" sz="2400" dirty="0">
              <a:solidFill>
                <a:srgbClr val="000000"/>
              </a:solidFill>
              <a:latin typeface="メイリオ"/>
            </a:endParaRPr>
          </a:p>
          <a:p>
            <a:pPr algn="ctr">
              <a:lnSpc>
                <a:spcPct val="150000"/>
              </a:lnSpc>
            </a:pPr>
            <a:r>
              <a:rPr lang="en-US" altLang="ja-JP" sz="2400" b="1" dirty="0">
                <a:solidFill>
                  <a:srgbClr val="333399"/>
                </a:solidFill>
                <a:latin typeface="メイリオ"/>
              </a:rPr>
              <a:t>【</a:t>
            </a:r>
            <a:r>
              <a:rPr lang="ja-JP" altLang="en-US" sz="2400" b="1" dirty="0">
                <a:solidFill>
                  <a:srgbClr val="333399"/>
                </a:solidFill>
                <a:latin typeface="メイリオ"/>
              </a:rPr>
              <a:t>推奨度：</a:t>
            </a:r>
            <a:r>
              <a:rPr lang="en-US" altLang="ja-JP" sz="2400" b="1" dirty="0">
                <a:solidFill>
                  <a:srgbClr val="FFFFFF"/>
                </a:solidFill>
                <a:latin typeface="メイリオ"/>
              </a:rPr>
              <a:t>C1 </a:t>
            </a:r>
            <a:r>
              <a:rPr lang="ja-JP" altLang="en-US" sz="2400" b="1" dirty="0">
                <a:solidFill>
                  <a:srgbClr val="333399"/>
                </a:solidFill>
                <a:latin typeface="メイリオ"/>
              </a:rPr>
              <a:t>科学的根拠はないが、行うよう勧められる</a:t>
            </a:r>
            <a:r>
              <a:rPr lang="en-US" altLang="ja-JP" sz="2400" b="1" dirty="0">
                <a:solidFill>
                  <a:srgbClr val="333399"/>
                </a:solidFill>
                <a:latin typeface="メイリオ"/>
              </a:rPr>
              <a:t>】</a:t>
            </a:r>
          </a:p>
        </p:txBody>
      </p:sp>
      <p:sp>
        <p:nvSpPr>
          <p:cNvPr id="2" name="正方形/長方形 1"/>
          <p:cNvSpPr/>
          <p:nvPr/>
        </p:nvSpPr>
        <p:spPr>
          <a:xfrm>
            <a:off x="179512" y="548680"/>
            <a:ext cx="8964488" cy="769441"/>
          </a:xfrm>
          <a:prstGeom prst="rect">
            <a:avLst/>
          </a:prstGeom>
        </p:spPr>
        <p:txBody>
          <a:bodyPr wrap="square">
            <a:spAutoFit/>
          </a:bodyPr>
          <a:lstStyle/>
          <a:p>
            <a:r>
              <a:rPr lang="en-US" altLang="ja-JP" sz="2400" dirty="0">
                <a:solidFill>
                  <a:srgbClr val="000000"/>
                </a:solidFill>
                <a:latin typeface="メイリオ"/>
              </a:rPr>
              <a:t>DRA</a:t>
            </a:r>
            <a:r>
              <a:rPr lang="ja-JP" altLang="en-US" sz="2400" dirty="0">
                <a:solidFill>
                  <a:srgbClr val="000000"/>
                </a:solidFill>
                <a:latin typeface="メイリオ"/>
              </a:rPr>
              <a:t>の発症予防に</a:t>
            </a:r>
            <a:r>
              <a:rPr lang="en-US" altLang="ja-JP" sz="2400" dirty="0">
                <a:solidFill>
                  <a:srgbClr val="000000"/>
                </a:solidFill>
                <a:latin typeface="メイリオ"/>
              </a:rPr>
              <a:t>HDF</a:t>
            </a:r>
            <a:r>
              <a:rPr lang="ja-JP" altLang="en-US" sz="2400" dirty="0">
                <a:solidFill>
                  <a:srgbClr val="000000"/>
                </a:solidFill>
                <a:latin typeface="メイリオ"/>
              </a:rPr>
              <a:t>は推奨されるか？</a:t>
            </a:r>
          </a:p>
          <a:p>
            <a:r>
              <a:rPr lang="ja-JP" altLang="en-US" sz="2000" dirty="0">
                <a:solidFill>
                  <a:srgbClr val="000000"/>
                </a:solidFill>
                <a:latin typeface="メイリオ"/>
              </a:rPr>
              <a:t>　　　　　　　　　　　　（重松　隆先生：和歌山県立医科大学腎臓内科）</a:t>
            </a:r>
            <a:endParaRPr lang="en-US" altLang="ja-JP" sz="2000" dirty="0">
              <a:solidFill>
                <a:srgbClr val="000000"/>
              </a:solidFill>
              <a:latin typeface="メイリオ"/>
            </a:endParaRPr>
          </a:p>
        </p:txBody>
      </p:sp>
      <p:grpSp>
        <p:nvGrpSpPr>
          <p:cNvPr id="5" name="Group 16">
            <a:extLst>
              <a:ext uri="{FF2B5EF4-FFF2-40B4-BE49-F238E27FC236}">
                <a16:creationId xmlns:a16="http://schemas.microsoft.com/office/drawing/2014/main" xmlns="" id="{5ACC963A-3409-47EC-9B24-6D4B4D90B6AA}"/>
              </a:ext>
            </a:extLst>
          </p:cNvPr>
          <p:cNvGrpSpPr>
            <a:grpSpLocks/>
          </p:cNvGrpSpPr>
          <p:nvPr/>
        </p:nvGrpSpPr>
        <p:grpSpPr bwMode="auto">
          <a:xfrm rot="10800000">
            <a:off x="0" y="0"/>
            <a:ext cx="9144000" cy="238125"/>
            <a:chOff x="0" y="4170"/>
            <a:chExt cx="5760" cy="150"/>
          </a:xfrm>
        </p:grpSpPr>
        <p:sp>
          <p:nvSpPr>
            <p:cNvPr id="6" name="Rectangle 17">
              <a:extLst>
                <a:ext uri="{FF2B5EF4-FFF2-40B4-BE49-F238E27FC236}">
                  <a16:creationId xmlns:a16="http://schemas.microsoft.com/office/drawing/2014/main" xmlns="" id="{B37FD68F-33A5-4AED-9097-1A765024EAE3}"/>
                </a:ext>
              </a:extLst>
            </p:cNvPr>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7" name="Rectangle 18">
              <a:extLst>
                <a:ext uri="{FF2B5EF4-FFF2-40B4-BE49-F238E27FC236}">
                  <a16:creationId xmlns:a16="http://schemas.microsoft.com/office/drawing/2014/main" xmlns="" id="{7C2715A0-AA61-498B-B1DB-D07B91A1E8A4}"/>
                </a:ext>
              </a:extLst>
            </p:cNvPr>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8" name="Group 11">
            <a:extLst>
              <a:ext uri="{FF2B5EF4-FFF2-40B4-BE49-F238E27FC236}">
                <a16:creationId xmlns:a16="http://schemas.microsoft.com/office/drawing/2014/main" xmlns="" id="{AB4995A2-7130-45F7-BD72-D4EB08C80DA3}"/>
              </a:ext>
            </a:extLst>
          </p:cNvPr>
          <p:cNvGrpSpPr>
            <a:grpSpLocks/>
          </p:cNvGrpSpPr>
          <p:nvPr/>
        </p:nvGrpSpPr>
        <p:grpSpPr bwMode="auto">
          <a:xfrm>
            <a:off x="0" y="6280041"/>
            <a:ext cx="9144000" cy="593725"/>
            <a:chOff x="0" y="3946"/>
            <a:chExt cx="5760" cy="374"/>
          </a:xfrm>
        </p:grpSpPr>
        <p:grpSp>
          <p:nvGrpSpPr>
            <p:cNvPr id="9" name="Group 12">
              <a:extLst>
                <a:ext uri="{FF2B5EF4-FFF2-40B4-BE49-F238E27FC236}">
                  <a16:creationId xmlns:a16="http://schemas.microsoft.com/office/drawing/2014/main" xmlns="" id="{1CBF2B96-A63A-4DE4-96DF-B96511E62F97}"/>
                </a:ext>
              </a:extLst>
            </p:cNvPr>
            <p:cNvGrpSpPr>
              <a:grpSpLocks/>
            </p:cNvGrpSpPr>
            <p:nvPr/>
          </p:nvGrpSpPr>
          <p:grpSpPr bwMode="auto">
            <a:xfrm>
              <a:off x="0" y="4170"/>
              <a:ext cx="5760" cy="150"/>
              <a:chOff x="0" y="4170"/>
              <a:chExt cx="5760" cy="150"/>
            </a:xfrm>
          </p:grpSpPr>
          <p:sp>
            <p:nvSpPr>
              <p:cNvPr id="11" name="Rectangle 13">
                <a:extLst>
                  <a:ext uri="{FF2B5EF4-FFF2-40B4-BE49-F238E27FC236}">
                    <a16:creationId xmlns:a16="http://schemas.microsoft.com/office/drawing/2014/main" xmlns="" id="{8A6521F9-8CB8-4B51-800F-A4B325EB2042}"/>
                  </a:ext>
                </a:extLst>
              </p:cNvPr>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2" name="Rectangle 14">
                <a:extLst>
                  <a:ext uri="{FF2B5EF4-FFF2-40B4-BE49-F238E27FC236}">
                    <a16:creationId xmlns:a16="http://schemas.microsoft.com/office/drawing/2014/main" xmlns="" id="{AC680BDF-FC1C-4617-883A-80CE3D69CA3B}"/>
                  </a:ext>
                </a:extLst>
              </p:cNvPr>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0" name="図 3">
              <a:extLst>
                <a:ext uri="{FF2B5EF4-FFF2-40B4-BE49-F238E27FC236}">
                  <a16:creationId xmlns:a16="http://schemas.microsoft.com/office/drawing/2014/main" xmlns="" id="{1474F630-AA76-479E-84E1-9106D09FDA6A}"/>
                </a:ext>
              </a:extLst>
            </p:cNvPr>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spTree>
    <p:extLst>
      <p:ext uri="{BB962C8B-B14F-4D97-AF65-F5344CB8AC3E}">
        <p14:creationId xmlns:p14="http://schemas.microsoft.com/office/powerpoint/2010/main" xmlns="" val="3874063342"/>
      </p:ext>
    </p:extLst>
  </p:cSld>
  <p:clrMapOvr>
    <a:masterClrMapping/>
  </p:clrMapOvr>
  <mc:AlternateContent xmlns:mc="http://schemas.openxmlformats.org/markup-compatibility/2006">
    <mc:Choice xmlns:p14="http://schemas.microsoft.com/office/powerpoint/2010/main" xmlns="" Requires="p14">
      <p:transition spd="slow" p14:dur="2000" advTm="872"/>
    </mc:Choice>
    <mc:Fallback>
      <p:transition spd="slow" advTm="87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ctrTitle"/>
          </p:nvPr>
        </p:nvSpPr>
        <p:spPr>
          <a:xfrm>
            <a:off x="280330" y="238126"/>
            <a:ext cx="8327642" cy="550863"/>
          </a:xfrm>
        </p:spPr>
        <p:txBody>
          <a:bodyPr/>
          <a:lstStyle/>
          <a:p>
            <a:pPr algn="l" eaLnBrk="1" hangingPunct="1"/>
            <a:r>
              <a:rPr lang="ja-JP" altLang="en-US" sz="3200" b="1" dirty="0">
                <a:solidFill>
                  <a:srgbClr val="002060"/>
                </a:solidFill>
                <a:latin typeface="Century" pitchFamily="18" charset="0"/>
                <a:ea typeface="HGP明朝B" pitchFamily="18" charset="-128"/>
              </a:rPr>
              <a:t>透析アミロイド症 </a:t>
            </a:r>
            <a:r>
              <a:rPr lang="en-US" altLang="ja-JP" sz="2000" b="1" dirty="0">
                <a:solidFill>
                  <a:srgbClr val="002060"/>
                </a:solidFill>
                <a:latin typeface="Century" pitchFamily="18" charset="0"/>
                <a:ea typeface="HGP明朝B" pitchFamily="18" charset="-128"/>
              </a:rPr>
              <a:t>(</a:t>
            </a:r>
            <a:r>
              <a:rPr lang="ja-JP" altLang="en-US" sz="2000" b="1" dirty="0">
                <a:solidFill>
                  <a:srgbClr val="002060"/>
                </a:solidFill>
                <a:latin typeface="Century" pitchFamily="18" charset="0"/>
                <a:ea typeface="HGP明朝B" pitchFamily="18" charset="-128"/>
              </a:rPr>
              <a:t>ＤＲＡ：Ｄｉａｌｉｓｉｓ Ｒｅｌａｔｅｄ Ａｍｙｌｉｄｏｓｉｓ</a:t>
            </a:r>
            <a:r>
              <a:rPr lang="en-US" altLang="ja-JP" sz="2000" b="1" dirty="0">
                <a:solidFill>
                  <a:srgbClr val="002060"/>
                </a:solidFill>
                <a:latin typeface="Century" pitchFamily="18" charset="0"/>
                <a:ea typeface="HGP明朝B" pitchFamily="18" charset="-128"/>
              </a:rPr>
              <a:t>)</a:t>
            </a:r>
            <a:endParaRPr lang="ja-JP" altLang="en-US" sz="2000" b="1" dirty="0">
              <a:solidFill>
                <a:srgbClr val="002060"/>
              </a:solidFill>
              <a:latin typeface="Century" pitchFamily="18" charset="0"/>
              <a:ea typeface="HGP明朝B" pitchFamily="18" charset="-128"/>
            </a:endParaRPr>
          </a:p>
        </p:txBody>
      </p:sp>
      <p:grpSp>
        <p:nvGrpSpPr>
          <p:cNvPr id="40962" name="Group 11"/>
          <p:cNvGrpSpPr>
            <a:grpSpLocks/>
          </p:cNvGrpSpPr>
          <p:nvPr/>
        </p:nvGrpSpPr>
        <p:grpSpPr bwMode="auto">
          <a:xfrm>
            <a:off x="0" y="6264275"/>
            <a:ext cx="9144000" cy="593725"/>
            <a:chOff x="0" y="3946"/>
            <a:chExt cx="5760" cy="374"/>
          </a:xfrm>
        </p:grpSpPr>
        <p:grpSp>
          <p:nvGrpSpPr>
            <p:cNvPr id="40966" name="Group 12"/>
            <p:cNvGrpSpPr>
              <a:grpSpLocks/>
            </p:cNvGrpSpPr>
            <p:nvPr/>
          </p:nvGrpSpPr>
          <p:grpSpPr bwMode="auto">
            <a:xfrm>
              <a:off x="0" y="4170"/>
              <a:ext cx="5760" cy="150"/>
              <a:chOff x="0" y="4170"/>
              <a:chExt cx="5760" cy="150"/>
            </a:xfrm>
          </p:grpSpPr>
          <p:sp>
            <p:nvSpPr>
              <p:cNvPr id="40968"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9"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40967"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40963" name="Group 16"/>
          <p:cNvGrpSpPr>
            <a:grpSpLocks/>
          </p:cNvGrpSpPr>
          <p:nvPr/>
        </p:nvGrpSpPr>
        <p:grpSpPr bwMode="auto">
          <a:xfrm rot="10800000">
            <a:off x="0" y="0"/>
            <a:ext cx="9144000" cy="238125"/>
            <a:chOff x="0" y="4170"/>
            <a:chExt cx="5760" cy="150"/>
          </a:xfrm>
        </p:grpSpPr>
        <p:sp>
          <p:nvSpPr>
            <p:cNvPr id="40964"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5"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1" name="サブタイトル 13">
            <a:extLst>
              <a:ext uri="{FF2B5EF4-FFF2-40B4-BE49-F238E27FC236}">
                <a16:creationId xmlns:a16="http://schemas.microsoft.com/office/drawing/2014/main" xmlns="" id="{48E97453-C39C-4FF2-B71A-5B2C612F58C7}"/>
              </a:ext>
            </a:extLst>
          </p:cNvPr>
          <p:cNvSpPr>
            <a:spLocks noGrp="1"/>
          </p:cNvSpPr>
          <p:nvPr>
            <p:ph type="subTitle" idx="1"/>
          </p:nvPr>
        </p:nvSpPr>
        <p:spPr>
          <a:xfrm>
            <a:off x="142305" y="4208105"/>
            <a:ext cx="1289677" cy="448960"/>
          </a:xfrm>
        </p:spPr>
        <p:txBody>
          <a:bodyPr/>
          <a:lstStyle/>
          <a:p>
            <a:pPr marL="342900" indent="-342900" algn="l" eaLnBrk="1" hangingPunct="1">
              <a:lnSpc>
                <a:spcPct val="100000"/>
              </a:lnSpc>
              <a:buFont typeface="Wingdings" pitchFamily="2" charset="2"/>
              <a:buChar char="Ø"/>
            </a:pPr>
            <a:r>
              <a:rPr lang="ja-JP" altLang="en-US" sz="2000" b="1" dirty="0">
                <a:solidFill>
                  <a:srgbClr val="002060"/>
                </a:solidFill>
                <a:latin typeface="Century" pitchFamily="18" charset="0"/>
                <a:ea typeface="HGP明朝E" pitchFamily="18" charset="-128"/>
              </a:rPr>
              <a:t>治療</a:t>
            </a:r>
            <a:r>
              <a:rPr lang="en-US" altLang="ja-JP" sz="2000" b="1" dirty="0">
                <a:solidFill>
                  <a:srgbClr val="002060"/>
                </a:solidFill>
                <a:latin typeface="Century" pitchFamily="18" charset="0"/>
                <a:ea typeface="HGP明朝E" pitchFamily="18" charset="-128"/>
              </a:rPr>
              <a:t>.</a:t>
            </a:r>
            <a:endParaRPr lang="ja-JP" altLang="en-US" sz="2000" b="1" dirty="0">
              <a:solidFill>
                <a:srgbClr val="002060"/>
              </a:solidFill>
              <a:latin typeface="Century" pitchFamily="18" charset="0"/>
              <a:ea typeface="HGP明朝E" pitchFamily="18" charset="-128"/>
            </a:endParaRPr>
          </a:p>
        </p:txBody>
      </p:sp>
      <p:sp>
        <p:nvSpPr>
          <p:cNvPr id="12" name="サブタイトル 13">
            <a:extLst>
              <a:ext uri="{FF2B5EF4-FFF2-40B4-BE49-F238E27FC236}">
                <a16:creationId xmlns:a16="http://schemas.microsoft.com/office/drawing/2014/main" xmlns="" id="{9E1C4198-AFDE-4A20-A070-F3D77EEE3E6B}"/>
              </a:ext>
            </a:extLst>
          </p:cNvPr>
          <p:cNvSpPr txBox="1">
            <a:spLocks/>
          </p:cNvSpPr>
          <p:nvPr/>
        </p:nvSpPr>
        <p:spPr bwMode="auto">
          <a:xfrm>
            <a:off x="142304" y="1337086"/>
            <a:ext cx="1419073" cy="540544"/>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概要</a:t>
            </a:r>
            <a:r>
              <a:rPr lang="en-US" altLang="ja-JP" sz="2000" b="1" dirty="0">
                <a:solidFill>
                  <a:srgbClr val="002060"/>
                </a:solidFill>
                <a:latin typeface="Century" pitchFamily="18" charset="0"/>
                <a:ea typeface="HGP明朝E" pitchFamily="18" charset="-128"/>
              </a:rPr>
              <a:t>.</a:t>
            </a:r>
          </a:p>
        </p:txBody>
      </p:sp>
      <p:sp>
        <p:nvSpPr>
          <p:cNvPr id="13" name="サブタイトル 13">
            <a:extLst>
              <a:ext uri="{FF2B5EF4-FFF2-40B4-BE49-F238E27FC236}">
                <a16:creationId xmlns:a16="http://schemas.microsoft.com/office/drawing/2014/main" xmlns="" id="{5B3803D6-0203-4EAB-AFFB-FB1A644FD31C}"/>
              </a:ext>
            </a:extLst>
          </p:cNvPr>
          <p:cNvSpPr txBox="1">
            <a:spLocks/>
          </p:cNvSpPr>
          <p:nvPr/>
        </p:nvSpPr>
        <p:spPr bwMode="auto">
          <a:xfrm>
            <a:off x="142304" y="2535776"/>
            <a:ext cx="1289677" cy="510409"/>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診断</a:t>
            </a:r>
            <a:r>
              <a:rPr lang="en-US" altLang="ja-JP" sz="2000" b="1" dirty="0">
                <a:solidFill>
                  <a:srgbClr val="002060"/>
                </a:solidFill>
                <a:latin typeface="Century" pitchFamily="18" charset="0"/>
                <a:ea typeface="HGP明朝E" pitchFamily="18" charset="-128"/>
              </a:rPr>
              <a:t>.</a:t>
            </a:r>
            <a:endParaRPr lang="ja-JP" altLang="en-US" sz="2000" b="1" dirty="0">
              <a:solidFill>
                <a:srgbClr val="002060"/>
              </a:solidFill>
              <a:latin typeface="Century" pitchFamily="18" charset="0"/>
              <a:ea typeface="HGP明朝E" pitchFamily="18" charset="-128"/>
            </a:endParaRPr>
          </a:p>
        </p:txBody>
      </p:sp>
      <p:sp>
        <p:nvSpPr>
          <p:cNvPr id="14" name="サブタイトル 13">
            <a:extLst>
              <a:ext uri="{FF2B5EF4-FFF2-40B4-BE49-F238E27FC236}">
                <a16:creationId xmlns:a16="http://schemas.microsoft.com/office/drawing/2014/main" xmlns="" id="{28150231-87D3-4CF9-B016-88195203657E}"/>
              </a:ext>
            </a:extLst>
          </p:cNvPr>
          <p:cNvSpPr txBox="1">
            <a:spLocks/>
          </p:cNvSpPr>
          <p:nvPr/>
        </p:nvSpPr>
        <p:spPr bwMode="auto">
          <a:xfrm>
            <a:off x="672496" y="830421"/>
            <a:ext cx="8323740" cy="5091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アミロイドーシス診療ガイドライン</a:t>
            </a:r>
            <a:r>
              <a:rPr lang="ja-JP" altLang="en-US" sz="1400" b="1" u="sng" dirty="0">
                <a:solidFill>
                  <a:srgbClr val="FF0000"/>
                </a:solidFill>
                <a:latin typeface="Century" pitchFamily="18" charset="0"/>
                <a:ea typeface="HGP明朝E" pitchFamily="18" charset="-128"/>
              </a:rPr>
              <a:t>２０１７</a:t>
            </a:r>
            <a:endParaRPr lang="en-US" altLang="ja-JP" sz="1400" b="1" u="sng" dirty="0">
              <a:solidFill>
                <a:srgbClr val="FF000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FF0000"/>
                </a:solidFill>
                <a:latin typeface="Century" pitchFamily="18" charset="0"/>
                <a:ea typeface="HGP明朝E" pitchFamily="18" charset="-128"/>
              </a:rPr>
              <a:t>　  厚生労働省科学研究費補助金 難治性疾患克服研究事業アミロイドーシスに関する調査研究班　抜粋</a:t>
            </a:r>
          </a:p>
        </p:txBody>
      </p:sp>
      <p:sp>
        <p:nvSpPr>
          <p:cNvPr id="15" name="サブタイトル 13">
            <a:extLst>
              <a:ext uri="{FF2B5EF4-FFF2-40B4-BE49-F238E27FC236}">
                <a16:creationId xmlns:a16="http://schemas.microsoft.com/office/drawing/2014/main" xmlns="" id="{81D271F4-06C4-4F3A-AA5A-32A496170CC2}"/>
              </a:ext>
            </a:extLst>
          </p:cNvPr>
          <p:cNvSpPr txBox="1">
            <a:spLocks/>
          </p:cNvSpPr>
          <p:nvPr/>
        </p:nvSpPr>
        <p:spPr bwMode="auto">
          <a:xfrm>
            <a:off x="1223836" y="4275865"/>
            <a:ext cx="7772400" cy="21451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透析アミロイドーシス発症予防には、生体適合性のよい透析膜の選択、透析液の正常化などが有効である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グレードＢ</a:t>
            </a:r>
            <a:r>
              <a:rPr lang="en-US" altLang="ja-JP" sz="1400" b="1" dirty="0">
                <a:solidFill>
                  <a:srgbClr val="002060"/>
                </a:solidFill>
                <a:latin typeface="Century" pitchFamily="18" charset="0"/>
                <a:ea typeface="HGP明朝E" pitchFamily="18" charset="-128"/>
              </a:rPr>
              <a:t>).</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透析方法としては、血液透析濾過、血液濾過、あるいはｐｕｓｈ</a:t>
            </a:r>
            <a:r>
              <a:rPr lang="en-US" altLang="ja-JP" sz="1400" b="1" dirty="0">
                <a:solidFill>
                  <a:srgbClr val="002060"/>
                </a:solidFill>
                <a:latin typeface="Century" pitchFamily="18" charset="0"/>
                <a:ea typeface="HGP明朝E" pitchFamily="18" charset="-128"/>
              </a:rPr>
              <a:t>&amp;</a:t>
            </a:r>
            <a:r>
              <a:rPr lang="ja-JP" altLang="en-US" sz="1400" b="1" dirty="0">
                <a:solidFill>
                  <a:srgbClr val="002060"/>
                </a:solidFill>
                <a:latin typeface="Century" pitchFamily="18" charset="0"/>
                <a:ea typeface="HGP明朝E" pitchFamily="18" charset="-128"/>
              </a:rPr>
              <a:t>ｐｕｌｌなど、高効率に</a:t>
            </a:r>
            <a:r>
              <a:rPr lang="en-US" altLang="ja-JP" sz="1400" b="1" dirty="0">
                <a:solidFill>
                  <a:srgbClr val="002060"/>
                </a:solidFill>
                <a:latin typeface="Century" pitchFamily="18" charset="0"/>
                <a:ea typeface="HGP明朝E" pitchFamily="18" charset="-128"/>
              </a:rPr>
              <a:t>β2</a:t>
            </a:r>
            <a:r>
              <a:rPr lang="ja-JP" altLang="en-US" sz="1400" b="1" dirty="0">
                <a:solidFill>
                  <a:srgbClr val="002060"/>
                </a:solidFill>
                <a:latin typeface="Century" pitchFamily="18" charset="0"/>
                <a:ea typeface="HGP明朝E" pitchFamily="18" charset="-128"/>
              </a:rPr>
              <a:t>ＭＧを除去できる治療法の選択が発症予防に有効である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グレードＣ</a:t>
            </a:r>
            <a:r>
              <a:rPr lang="en-US" altLang="ja-JP" sz="1400" b="1" dirty="0">
                <a:solidFill>
                  <a:srgbClr val="002060"/>
                </a:solidFill>
                <a:latin typeface="Century" pitchFamily="18" charset="0"/>
                <a:ea typeface="HGP明朝E" pitchFamily="18" charset="-128"/>
              </a:rPr>
              <a:t>1).</a:t>
            </a:r>
            <a:r>
              <a:rPr lang="en-US" altLang="ja-JP" sz="1400" b="1" dirty="0">
                <a:solidFill>
                  <a:srgbClr val="FF0000"/>
                </a:solidFill>
                <a:latin typeface="Century" pitchFamily="18" charset="0"/>
                <a:ea typeface="HGP明朝E" pitchFamily="18" charset="-128"/>
              </a:rPr>
              <a:t>β2</a:t>
            </a:r>
            <a:r>
              <a:rPr lang="ja-JP" altLang="en-US" sz="1400" b="1" dirty="0">
                <a:solidFill>
                  <a:srgbClr val="FF0000"/>
                </a:solidFill>
                <a:latin typeface="Century" pitchFamily="18" charset="0"/>
                <a:ea typeface="HGP明朝E" pitchFamily="18" charset="-128"/>
              </a:rPr>
              <a:t>ＭＧ吸着カラムも治療法の一つとして有用</a:t>
            </a:r>
            <a:r>
              <a:rPr lang="ja-JP" altLang="en-US" sz="1400" b="1" dirty="0">
                <a:solidFill>
                  <a:srgbClr val="002060"/>
                </a:solidFill>
                <a:latin typeface="Century" pitchFamily="18" charset="0"/>
                <a:ea typeface="HGP明朝E" pitchFamily="18" charset="-128"/>
              </a:rPr>
              <a:t>である</a:t>
            </a:r>
            <a:r>
              <a:rPr lang="en-US" altLang="ja-JP" sz="1400" b="1" dirty="0">
                <a:solidFill>
                  <a:srgbClr val="002060"/>
                </a:solidFill>
                <a:latin typeface="Century" pitchFamily="18" charset="0"/>
                <a:ea typeface="HGP明朝E" pitchFamily="18" charset="-128"/>
              </a:rPr>
              <a:t>(</a:t>
            </a:r>
            <a:r>
              <a:rPr lang="ja-JP" altLang="en-US" sz="1400" b="1" u="sng" dirty="0">
                <a:solidFill>
                  <a:srgbClr val="FF0000"/>
                </a:solidFill>
                <a:latin typeface="Century" pitchFamily="18" charset="0"/>
                <a:ea typeface="HGP明朝E" pitchFamily="18" charset="-128"/>
              </a:rPr>
              <a:t>グレード</a:t>
            </a:r>
            <a:r>
              <a:rPr lang="en-US" altLang="ja-JP" sz="1400" b="1" u="sng" dirty="0">
                <a:solidFill>
                  <a:srgbClr val="FF0000"/>
                </a:solidFill>
                <a:latin typeface="Century" pitchFamily="18" charset="0"/>
                <a:ea typeface="HGP明朝E" pitchFamily="18" charset="-128"/>
              </a:rPr>
              <a:t>B</a:t>
            </a:r>
            <a:r>
              <a:rPr lang="en-US" altLang="ja-JP" sz="1400" b="1" dirty="0">
                <a:solidFill>
                  <a:srgbClr val="002060"/>
                </a:solidFill>
                <a:latin typeface="Century" pitchFamily="18" charset="0"/>
                <a:ea typeface="HGP明朝E" pitchFamily="18" charset="-128"/>
              </a:rPr>
              <a:t>).</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内科的治療は、骨関節痛の緩和のために、非ステロイド系消炎鎮痛薬、副腎皮質ステロイド薬などによる対象療法が中心となる</a:t>
            </a:r>
            <a:r>
              <a:rPr lang="en-US" altLang="ja-JP" sz="1400" b="1" dirty="0">
                <a:solidFill>
                  <a:srgbClr val="002060"/>
                </a:solidFill>
                <a:latin typeface="Century" pitchFamily="18" charset="0"/>
                <a:ea typeface="HGP明朝E" pitchFamily="18" charset="-128"/>
              </a:rPr>
              <a:t>.</a:t>
            </a:r>
            <a:r>
              <a:rPr lang="en-US" altLang="ja-JP" sz="1400" b="1" dirty="0">
                <a:solidFill>
                  <a:srgbClr val="FF0000"/>
                </a:solidFill>
                <a:latin typeface="Century" pitchFamily="18" charset="0"/>
                <a:ea typeface="HGP明朝E" pitchFamily="18" charset="-128"/>
              </a:rPr>
              <a:t>β</a:t>
            </a:r>
            <a:r>
              <a:rPr lang="ja-JP" altLang="en-US" sz="1400" b="1" dirty="0">
                <a:solidFill>
                  <a:srgbClr val="FF0000"/>
                </a:solidFill>
                <a:latin typeface="Century" pitchFamily="18" charset="0"/>
                <a:ea typeface="HGP明朝E" pitchFamily="18" charset="-128"/>
              </a:rPr>
              <a:t>２ＭＧ吸着カラムも治療法の一つとして有用</a:t>
            </a:r>
            <a:r>
              <a:rPr lang="ja-JP" altLang="en-US" sz="1400" b="1" dirty="0">
                <a:solidFill>
                  <a:srgbClr val="002060"/>
                </a:solidFill>
                <a:latin typeface="Century" pitchFamily="18" charset="0"/>
                <a:ea typeface="HGP明朝E" pitchFamily="18" charset="-128"/>
              </a:rPr>
              <a:t>である</a:t>
            </a:r>
            <a:r>
              <a:rPr lang="en-US" altLang="ja-JP" sz="1400" b="1" dirty="0">
                <a:solidFill>
                  <a:srgbClr val="002060"/>
                </a:solidFill>
                <a:latin typeface="Century" pitchFamily="18" charset="0"/>
                <a:ea typeface="HGP明朝E" pitchFamily="18" charset="-128"/>
              </a:rPr>
              <a:t>(</a:t>
            </a:r>
            <a:r>
              <a:rPr lang="ja-JP" altLang="en-US" sz="1400" b="1" u="sng" dirty="0">
                <a:solidFill>
                  <a:srgbClr val="FF0000"/>
                </a:solidFill>
                <a:latin typeface="Century" pitchFamily="18" charset="0"/>
                <a:ea typeface="HGP明朝E" pitchFamily="18" charset="-128"/>
              </a:rPr>
              <a:t>グレード</a:t>
            </a:r>
            <a:r>
              <a:rPr lang="en-US" altLang="ja-JP" sz="1400" b="1" u="sng" dirty="0">
                <a:solidFill>
                  <a:srgbClr val="FF0000"/>
                </a:solidFill>
                <a:latin typeface="Century" pitchFamily="18" charset="0"/>
                <a:ea typeface="HGP明朝E" pitchFamily="18" charset="-128"/>
              </a:rPr>
              <a:t>B</a:t>
            </a:r>
            <a:r>
              <a:rPr lang="en-US" altLang="ja-JP" sz="1400" b="1" dirty="0">
                <a:solidFill>
                  <a:srgbClr val="002060"/>
                </a:solidFill>
                <a:latin typeface="Century" pitchFamily="18" charset="0"/>
                <a:ea typeface="HGP明朝E" pitchFamily="18" charset="-128"/>
              </a:rPr>
              <a:t>).</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骨関節症状が進行している場合は、整形外科的治療が必要である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除痛、神経症状の進行抑制、関節可動域の改善、骨折治療が目的となる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グレードＣ</a:t>
            </a:r>
            <a:r>
              <a:rPr lang="en-US" altLang="ja-JP" sz="1400" b="1" dirty="0">
                <a:solidFill>
                  <a:srgbClr val="002060"/>
                </a:solidFill>
                <a:latin typeface="Century" pitchFamily="18" charset="0"/>
                <a:ea typeface="HGP明朝E" pitchFamily="18" charset="-128"/>
              </a:rPr>
              <a:t>1).</a:t>
            </a:r>
          </a:p>
          <a:p>
            <a:pPr marL="342900" indent="-342900" algn="l" defTabSz="914400" eaLnBrk="1" hangingPunct="1">
              <a:lnSpc>
                <a:spcPct val="100000"/>
              </a:lnSpc>
              <a:spcBef>
                <a:spcPts val="0"/>
              </a:spcBef>
              <a:buFont typeface="+mj-lt"/>
              <a:buAutoNum type="arabicPeriod"/>
            </a:pPr>
            <a:r>
              <a:rPr lang="ja-JP" altLang="en-US" sz="1400" b="1" dirty="0">
                <a:solidFill>
                  <a:srgbClr val="002060"/>
                </a:solidFill>
                <a:latin typeface="Century" pitchFamily="18" charset="0"/>
                <a:ea typeface="HGP明朝E" pitchFamily="18" charset="-128"/>
              </a:rPr>
              <a:t>腎移植療法と理学療法は透析アミロイドーシスの一部の症状を緩和する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グレードＣ</a:t>
            </a:r>
            <a:r>
              <a:rPr lang="en-US" altLang="ja-JP" sz="1400" b="1" dirty="0">
                <a:solidFill>
                  <a:srgbClr val="002060"/>
                </a:solidFill>
                <a:latin typeface="Century" pitchFamily="18" charset="0"/>
                <a:ea typeface="HGP明朝E" pitchFamily="18" charset="-128"/>
              </a:rPr>
              <a:t>1).</a:t>
            </a:r>
          </a:p>
          <a:p>
            <a:pPr marL="342900" indent="-342900" algn="l" defTabSz="914400" eaLnBrk="1" hangingPunct="1">
              <a:lnSpc>
                <a:spcPct val="100000"/>
              </a:lnSpc>
              <a:buFont typeface="+mj-lt"/>
              <a:buAutoNum type="arabicPeriod"/>
            </a:pPr>
            <a:endParaRPr lang="ja-JP" altLang="en-US" sz="1400" b="1" dirty="0">
              <a:solidFill>
                <a:srgbClr val="002060"/>
              </a:solidFill>
              <a:latin typeface="Century" pitchFamily="18" charset="0"/>
              <a:ea typeface="HGP明朝E" pitchFamily="18" charset="-128"/>
            </a:endParaRPr>
          </a:p>
        </p:txBody>
      </p:sp>
      <p:sp>
        <p:nvSpPr>
          <p:cNvPr id="16" name="サブタイトル 13">
            <a:extLst>
              <a:ext uri="{FF2B5EF4-FFF2-40B4-BE49-F238E27FC236}">
                <a16:creationId xmlns:a16="http://schemas.microsoft.com/office/drawing/2014/main" xmlns="" id="{8883F4E8-6275-4BB7-A9FC-49F06771E760}"/>
              </a:ext>
            </a:extLst>
          </p:cNvPr>
          <p:cNvSpPr txBox="1">
            <a:spLocks/>
          </p:cNvSpPr>
          <p:nvPr/>
        </p:nvSpPr>
        <p:spPr bwMode="auto">
          <a:xfrm>
            <a:off x="1223836" y="2581230"/>
            <a:ext cx="7772400" cy="1630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主要症状</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１）多関節痛 ： 肩関節痛、手関節痛、股・膝関節痛など</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２</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手根管症候群 ： 正中神経圧迫症状</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３</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弾発指 ： 狭窄性腱鞘炎のための指関節屈筋運動障害</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４</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透析脊髄症　　　　　    ： 頸椎と腰椎に好発する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骨Ｘ線上椎間腔狭小化と骨破壊像が</a:t>
            </a:r>
            <a:endParaRPr lang="en-US" altLang="ja-JP" sz="1400" b="1" dirty="0">
              <a:solidFill>
                <a:srgbClr val="00206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破壊性脊椎関節症    みられる椎体骨の骨棘形成反応は弱いが認められない</a:t>
            </a:r>
            <a:r>
              <a:rPr lang="en-US" altLang="ja-JP" sz="1400" b="1" dirty="0">
                <a:solidFill>
                  <a:srgbClr val="002060"/>
                </a:solidFill>
                <a:latin typeface="Century" pitchFamily="18" charset="0"/>
                <a:ea typeface="HGP明朝E" pitchFamily="18" charset="-128"/>
              </a:rPr>
              <a:t>.</a:t>
            </a: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脊椎管狭窄症 ： アミロイド沈着による脊椎管狭窄症状の出現</a:t>
            </a:r>
            <a:r>
              <a:rPr lang="en-US" altLang="ja-JP" sz="1400" b="1" dirty="0">
                <a:solidFill>
                  <a:srgbClr val="002060"/>
                </a:solidFill>
                <a:latin typeface="Century" pitchFamily="18" charset="0"/>
                <a:ea typeface="HGP明朝E" pitchFamily="18" charset="-128"/>
              </a:rPr>
              <a:t>.</a:t>
            </a:r>
          </a:p>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　　　　　　　 ５</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 骨嚢胞 ： 骨Ｘ線嚢胞状透亮像、手根骨など</a:t>
            </a:r>
            <a:r>
              <a:rPr lang="en-US" altLang="ja-JP" sz="1400" b="1" dirty="0">
                <a:solidFill>
                  <a:srgbClr val="002060"/>
                </a:solidFill>
                <a:latin typeface="Century" pitchFamily="18" charset="0"/>
                <a:ea typeface="HGP明朝E" pitchFamily="18" charset="-128"/>
              </a:rPr>
              <a:t>.</a:t>
            </a:r>
          </a:p>
        </p:txBody>
      </p:sp>
      <p:sp>
        <p:nvSpPr>
          <p:cNvPr id="17" name="サブタイトル 13">
            <a:extLst>
              <a:ext uri="{FF2B5EF4-FFF2-40B4-BE49-F238E27FC236}">
                <a16:creationId xmlns:a16="http://schemas.microsoft.com/office/drawing/2014/main" xmlns="" id="{9EC98F7B-C56D-45DE-8B6C-7D79B41B6CF7}"/>
              </a:ext>
            </a:extLst>
          </p:cNvPr>
          <p:cNvSpPr txBox="1">
            <a:spLocks/>
          </p:cNvSpPr>
          <p:nvPr/>
        </p:nvSpPr>
        <p:spPr bwMode="auto">
          <a:xfrm>
            <a:off x="1223836" y="1385493"/>
            <a:ext cx="7772400" cy="11679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ja-JP" altLang="en-US" sz="1400" b="1" dirty="0">
                <a:solidFill>
                  <a:srgbClr val="002060"/>
                </a:solidFill>
                <a:latin typeface="Century" pitchFamily="18" charset="0"/>
                <a:ea typeface="HGP明朝E" pitchFamily="18" charset="-128"/>
              </a:rPr>
              <a:t>長期透析患者にみられる代表的な透析合併症であり、透析患者の血中に上昇する小分子蛋白</a:t>
            </a:r>
            <a:r>
              <a:rPr lang="en-US" altLang="ja-JP" sz="1400" b="1" dirty="0">
                <a:solidFill>
                  <a:srgbClr val="002060"/>
                </a:solidFill>
                <a:latin typeface="Century" pitchFamily="18" charset="0"/>
                <a:ea typeface="HGP明朝E" pitchFamily="18" charset="-128"/>
              </a:rPr>
              <a:t>β</a:t>
            </a:r>
            <a:r>
              <a:rPr lang="ja-JP" altLang="en-US" sz="1400" b="1" dirty="0">
                <a:solidFill>
                  <a:srgbClr val="002060"/>
                </a:solidFill>
                <a:latin typeface="Century" pitchFamily="18" charset="0"/>
                <a:ea typeface="HGP明朝E" pitchFamily="18" charset="-128"/>
              </a:rPr>
              <a:t>２ＭＧ</a:t>
            </a:r>
            <a:r>
              <a:rPr lang="en-US" altLang="ja-JP" sz="1400" b="1" dirty="0">
                <a:solidFill>
                  <a:srgbClr val="002060"/>
                </a:solidFill>
                <a:latin typeface="Century" pitchFamily="18" charset="0"/>
                <a:ea typeface="HGP明朝E" pitchFamily="18" charset="-128"/>
              </a:rPr>
              <a:t>(18800</a:t>
            </a:r>
            <a:r>
              <a:rPr lang="ja-JP" altLang="en-US" sz="1400" b="1" dirty="0">
                <a:solidFill>
                  <a:srgbClr val="002060"/>
                </a:solidFill>
                <a:latin typeface="Century" pitchFamily="18" charset="0"/>
                <a:ea typeface="HGP明朝E" pitchFamily="18" charset="-128"/>
              </a:rPr>
              <a:t>Ｄａ</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が前駆蛋白である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この前駆蛋白の血中レベル上昇の他に、透析期間、患者年齢が増加すりことが発症の誘因とされている</a:t>
            </a:r>
            <a:r>
              <a:rPr lang="en-US" altLang="ja-JP" sz="1400" b="1" dirty="0">
                <a:solidFill>
                  <a:srgbClr val="002060"/>
                </a:solidFill>
                <a:latin typeface="Century" pitchFamily="18" charset="0"/>
                <a:ea typeface="HGP明朝E" pitchFamily="18" charset="-128"/>
              </a:rPr>
              <a:t>.β</a:t>
            </a:r>
            <a:r>
              <a:rPr lang="ja-JP" altLang="en-US" sz="1400" b="1" dirty="0">
                <a:solidFill>
                  <a:srgbClr val="002060"/>
                </a:solidFill>
                <a:latin typeface="Century" pitchFamily="18" charset="0"/>
                <a:ea typeface="HGP明朝E" pitchFamily="18" charset="-128"/>
              </a:rPr>
              <a:t>２ＭＧ由来のアミロイド細繊維は、骨関節部位に沈着しやすい特徴を有しており、様々な骨関節症状を呈する</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そのため、透析患者の生活</a:t>
            </a:r>
            <a:r>
              <a:rPr lang="en-US" altLang="ja-JP" sz="1400" b="1" dirty="0">
                <a:solidFill>
                  <a:srgbClr val="002060"/>
                </a:solidFill>
                <a:latin typeface="Century" pitchFamily="18" charset="0"/>
                <a:ea typeface="HGP明朝E" pitchFamily="18" charset="-128"/>
              </a:rPr>
              <a:t>(</a:t>
            </a:r>
            <a:r>
              <a:rPr lang="ja-JP" altLang="en-US" sz="1400" b="1" dirty="0">
                <a:solidFill>
                  <a:srgbClr val="002060"/>
                </a:solidFill>
                <a:latin typeface="Century" pitchFamily="18" charset="0"/>
                <a:ea typeface="HGP明朝E" pitchFamily="18" charset="-128"/>
              </a:rPr>
              <a:t>ＱＯＬ</a:t>
            </a:r>
            <a:r>
              <a:rPr lang="en-US" altLang="ja-JP" sz="1400" b="1" dirty="0">
                <a:solidFill>
                  <a:srgbClr val="002060"/>
                </a:solidFill>
                <a:latin typeface="Century" pitchFamily="18" charset="0"/>
                <a:ea typeface="HGP明朝E" pitchFamily="18" charset="-128"/>
              </a:rPr>
              <a:t>)</a:t>
            </a:r>
            <a:r>
              <a:rPr lang="ja-JP" altLang="en-US" sz="1400" b="1" dirty="0" err="1">
                <a:solidFill>
                  <a:srgbClr val="002060"/>
                </a:solidFill>
                <a:latin typeface="Century" pitchFamily="18" charset="0"/>
                <a:ea typeface="HGP明朝E" pitchFamily="18" charset="-128"/>
              </a:rPr>
              <a:t>を低</a:t>
            </a:r>
            <a:r>
              <a:rPr lang="ja-JP" altLang="en-US" sz="1400" b="1" dirty="0">
                <a:solidFill>
                  <a:srgbClr val="002060"/>
                </a:solidFill>
                <a:latin typeface="Century" pitchFamily="18" charset="0"/>
                <a:ea typeface="HGP明朝E" pitchFamily="18" charset="-128"/>
              </a:rPr>
              <a:t>下させる原因となっている</a:t>
            </a:r>
            <a:r>
              <a:rPr lang="en-US" altLang="ja-JP" sz="1400" b="1" dirty="0">
                <a:solidFill>
                  <a:srgbClr val="002060"/>
                </a:solidFill>
                <a:latin typeface="Century" pitchFamily="18" charset="0"/>
                <a:ea typeface="HGP明朝E" pitchFamily="18" charset="-128"/>
              </a:rPr>
              <a:t>.</a:t>
            </a:r>
          </a:p>
          <a:p>
            <a:pPr algn="l" defTabSz="914400" eaLnBrk="1" hangingPunct="1">
              <a:lnSpc>
                <a:spcPct val="100000"/>
              </a:lnSpc>
            </a:pPr>
            <a:endParaRPr lang="ja-JP" altLang="en-US" sz="1400" b="1" dirty="0">
              <a:solidFill>
                <a:srgbClr val="002060"/>
              </a:solidFill>
              <a:latin typeface="Century" pitchFamily="18" charset="0"/>
              <a:ea typeface="HGP明朝E" pitchFamily="18" charset="-128"/>
            </a:endParaRPr>
          </a:p>
        </p:txBody>
      </p:sp>
      <p:sp>
        <p:nvSpPr>
          <p:cNvPr id="2" name="テキスト ボックス 1">
            <a:extLst>
              <a:ext uri="{FF2B5EF4-FFF2-40B4-BE49-F238E27FC236}">
                <a16:creationId xmlns:a16="http://schemas.microsoft.com/office/drawing/2014/main" xmlns="" id="{33B6E272-1E4D-452C-9B48-19EC0C33DD84}"/>
              </a:ext>
            </a:extLst>
          </p:cNvPr>
          <p:cNvSpPr txBox="1"/>
          <p:nvPr/>
        </p:nvSpPr>
        <p:spPr>
          <a:xfrm>
            <a:off x="1439314" y="2306070"/>
            <a:ext cx="6790104" cy="1890261"/>
          </a:xfrm>
          <a:prstGeom prst="rect">
            <a:avLst/>
          </a:prstGeom>
          <a:solidFill>
            <a:srgbClr val="00B0F0"/>
          </a:solidFill>
          <a:ln>
            <a:solidFill>
              <a:srgbClr val="002060"/>
            </a:solidFill>
          </a:ln>
        </p:spPr>
        <p:txBody>
          <a:bodyPr wrap="square" rtlCol="0">
            <a:spAutoFit/>
          </a:bodyPr>
          <a:lstStyle/>
          <a:p>
            <a:pPr defTabSz="914400">
              <a:spcBef>
                <a:spcPts val="500"/>
              </a:spcBef>
            </a:pPr>
            <a:r>
              <a:rPr lang="ja-JP" altLang="en-US" sz="1600" b="1" dirty="0">
                <a:solidFill>
                  <a:srgbClr val="002060"/>
                </a:solidFill>
                <a:latin typeface="Century" pitchFamily="18" charset="0"/>
                <a:ea typeface="HGP明朝E" pitchFamily="18" charset="-128"/>
              </a:rPr>
              <a:t>推奨グレード</a:t>
            </a:r>
            <a:endParaRPr lang="en-US" altLang="ja-JP" sz="1600" b="1" dirty="0">
              <a:solidFill>
                <a:srgbClr val="002060"/>
              </a:solidFill>
              <a:latin typeface="Century" pitchFamily="18" charset="0"/>
              <a:ea typeface="HGP明朝E" pitchFamily="18" charset="-128"/>
            </a:endParaRPr>
          </a:p>
          <a:p>
            <a:pPr defTabSz="914400">
              <a:spcBef>
                <a:spcPts val="500"/>
              </a:spcBef>
            </a:pPr>
            <a:r>
              <a:rPr lang="ja-JP" altLang="en-US" sz="1600" b="1" dirty="0">
                <a:solidFill>
                  <a:srgbClr val="002060"/>
                </a:solidFill>
                <a:latin typeface="Century" pitchFamily="18" charset="0"/>
                <a:ea typeface="HGP明朝E" pitchFamily="18" charset="-128"/>
              </a:rPr>
              <a:t>　 Ａ　強い科学的根拠があり、行うよう強く勧められる</a:t>
            </a:r>
            <a:r>
              <a:rPr lang="en-US" altLang="ja-JP" sz="1600" b="1" dirty="0">
                <a:solidFill>
                  <a:srgbClr val="002060"/>
                </a:solidFill>
                <a:latin typeface="Century" pitchFamily="18" charset="0"/>
                <a:ea typeface="HGP明朝E" pitchFamily="18" charset="-128"/>
              </a:rPr>
              <a:t>.</a:t>
            </a:r>
            <a:r>
              <a:rPr lang="ja-JP" altLang="en-US" sz="1600" b="1" dirty="0">
                <a:solidFill>
                  <a:srgbClr val="002060"/>
                </a:solidFill>
                <a:latin typeface="Century" pitchFamily="18" charset="0"/>
                <a:ea typeface="HGP明朝E" pitchFamily="18" charset="-128"/>
              </a:rPr>
              <a:t>　</a:t>
            </a:r>
            <a:endParaRPr lang="en-US" altLang="ja-JP" sz="1600" b="1" dirty="0">
              <a:solidFill>
                <a:srgbClr val="002060"/>
              </a:solidFill>
              <a:latin typeface="Century" pitchFamily="18" charset="0"/>
              <a:ea typeface="HGP明朝E" pitchFamily="18" charset="-128"/>
            </a:endParaRPr>
          </a:p>
          <a:p>
            <a:pPr defTabSz="914400">
              <a:spcBef>
                <a:spcPts val="500"/>
              </a:spcBef>
            </a:pPr>
            <a:r>
              <a:rPr lang="ja-JP" altLang="en-US" sz="1600" b="1" dirty="0">
                <a:solidFill>
                  <a:srgbClr val="002060"/>
                </a:solidFill>
                <a:latin typeface="Century" pitchFamily="18" charset="0"/>
                <a:ea typeface="HGP明朝E" pitchFamily="18" charset="-128"/>
              </a:rPr>
              <a:t>　 Ｂ　 科学的根拠があり、行うよう勧められる</a:t>
            </a:r>
            <a:r>
              <a:rPr lang="en-US" altLang="ja-JP" sz="1600" b="1" dirty="0">
                <a:solidFill>
                  <a:srgbClr val="002060"/>
                </a:solidFill>
                <a:latin typeface="Century" pitchFamily="18" charset="0"/>
                <a:ea typeface="HGP明朝E" pitchFamily="18" charset="-128"/>
              </a:rPr>
              <a:t>.</a:t>
            </a:r>
          </a:p>
          <a:p>
            <a:pPr defTabSz="914400">
              <a:spcBef>
                <a:spcPts val="500"/>
              </a:spcBef>
            </a:pPr>
            <a:r>
              <a:rPr lang="ja-JP" altLang="en-US" sz="1600" b="1" dirty="0">
                <a:solidFill>
                  <a:srgbClr val="002060"/>
                </a:solidFill>
                <a:latin typeface="Century" pitchFamily="18" charset="0"/>
                <a:ea typeface="HGP明朝E" pitchFamily="18" charset="-128"/>
              </a:rPr>
              <a:t>　Ｃ１  科学的根拠はないが、行うよう勧める</a:t>
            </a:r>
            <a:r>
              <a:rPr lang="en-US" altLang="ja-JP" sz="1600" b="1" dirty="0">
                <a:solidFill>
                  <a:srgbClr val="002060"/>
                </a:solidFill>
                <a:latin typeface="Century" pitchFamily="18" charset="0"/>
                <a:ea typeface="HGP明朝E" pitchFamily="18" charset="-128"/>
              </a:rPr>
              <a:t>.</a:t>
            </a:r>
          </a:p>
          <a:p>
            <a:pPr defTabSz="914400">
              <a:spcBef>
                <a:spcPts val="500"/>
              </a:spcBef>
            </a:pPr>
            <a:r>
              <a:rPr lang="ja-JP" altLang="en-US" sz="1600" b="1" dirty="0">
                <a:solidFill>
                  <a:srgbClr val="002060"/>
                </a:solidFill>
                <a:latin typeface="Century" pitchFamily="18" charset="0"/>
                <a:ea typeface="HGP明朝E" pitchFamily="18" charset="-128"/>
              </a:rPr>
              <a:t>　Ｃ２　科学的根拠がなく、行わないよう勧められる</a:t>
            </a:r>
            <a:r>
              <a:rPr lang="en-US" altLang="ja-JP" sz="1600" b="1" dirty="0">
                <a:solidFill>
                  <a:srgbClr val="002060"/>
                </a:solidFill>
                <a:latin typeface="Century" pitchFamily="18" charset="0"/>
                <a:ea typeface="HGP明朝E" pitchFamily="18" charset="-128"/>
              </a:rPr>
              <a:t>.</a:t>
            </a:r>
          </a:p>
          <a:p>
            <a:pPr defTabSz="914400">
              <a:spcBef>
                <a:spcPts val="500"/>
              </a:spcBef>
            </a:pPr>
            <a:r>
              <a:rPr lang="ja-JP" altLang="en-US" sz="1600" b="1" dirty="0">
                <a:solidFill>
                  <a:srgbClr val="002060"/>
                </a:solidFill>
                <a:latin typeface="Century" pitchFamily="18" charset="0"/>
                <a:ea typeface="HGP明朝E" pitchFamily="18" charset="-128"/>
              </a:rPr>
              <a:t>　 Ｄ　 無効性あるいは害を示す科学的根拠があり、行わないよう勧められる</a:t>
            </a:r>
            <a:r>
              <a:rPr lang="en-US" altLang="ja-JP" sz="1600" b="1" dirty="0">
                <a:solidFill>
                  <a:srgbClr val="002060"/>
                </a:solidFill>
                <a:latin typeface="Century" pitchFamily="18" charset="0"/>
                <a:ea typeface="HGP明朝E" pitchFamily="18" charset="-128"/>
              </a:rPr>
              <a:t>.</a:t>
            </a:r>
            <a:endParaRPr kumimoji="1" lang="ja-JP" altLang="en-US" sz="1600" dirty="0"/>
          </a:p>
        </p:txBody>
      </p:sp>
    </p:spTree>
    <p:extLst>
      <p:ext uri="{BB962C8B-B14F-4D97-AF65-F5344CB8AC3E}">
        <p14:creationId xmlns:p14="http://schemas.microsoft.com/office/powerpoint/2010/main" xmlns="" val="1016068310"/>
      </p:ext>
    </p:extLst>
  </p:cSld>
  <p:clrMapOvr>
    <a:masterClrMapping/>
  </p:clrMapOvr>
  <mc:AlternateContent xmlns:mc="http://schemas.openxmlformats.org/markup-compatibility/2006">
    <mc:Choice xmlns:p14="http://schemas.microsoft.com/office/powerpoint/2010/main" xmlns="" Requires="p14">
      <p:transition spd="slow" p14:dur="2000" advTm="13964"/>
    </mc:Choice>
    <mc:Fallback>
      <p:transition spd="slow" advTm="13964"/>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ctrTitle"/>
          </p:nvPr>
        </p:nvSpPr>
        <p:spPr>
          <a:xfrm>
            <a:off x="280330" y="268878"/>
            <a:ext cx="8327642" cy="550863"/>
          </a:xfrm>
        </p:spPr>
        <p:txBody>
          <a:bodyPr/>
          <a:lstStyle/>
          <a:p>
            <a:pPr algn="l" eaLnBrk="1" hangingPunct="1"/>
            <a:r>
              <a:rPr lang="ja-JP" altLang="en-US" sz="3200" b="1" dirty="0">
                <a:solidFill>
                  <a:srgbClr val="002060"/>
                </a:solidFill>
                <a:latin typeface="Century" pitchFamily="18" charset="0"/>
                <a:ea typeface="HGP明朝B" pitchFamily="18" charset="-128"/>
              </a:rPr>
              <a:t>リクセルの保険適用基準</a:t>
            </a:r>
            <a:endParaRPr lang="ja-JP" altLang="en-US" sz="2000" b="1" dirty="0">
              <a:solidFill>
                <a:srgbClr val="002060"/>
              </a:solidFill>
              <a:latin typeface="Century" pitchFamily="18" charset="0"/>
              <a:ea typeface="HGP明朝B" pitchFamily="18" charset="-128"/>
            </a:endParaRPr>
          </a:p>
        </p:txBody>
      </p:sp>
      <p:grpSp>
        <p:nvGrpSpPr>
          <p:cNvPr id="40962" name="Group 11"/>
          <p:cNvGrpSpPr>
            <a:grpSpLocks/>
          </p:cNvGrpSpPr>
          <p:nvPr/>
        </p:nvGrpSpPr>
        <p:grpSpPr bwMode="auto">
          <a:xfrm>
            <a:off x="0" y="6280041"/>
            <a:ext cx="9144000" cy="593725"/>
            <a:chOff x="0" y="3946"/>
            <a:chExt cx="5760" cy="374"/>
          </a:xfrm>
        </p:grpSpPr>
        <p:grpSp>
          <p:nvGrpSpPr>
            <p:cNvPr id="40966" name="Group 12"/>
            <p:cNvGrpSpPr>
              <a:grpSpLocks/>
            </p:cNvGrpSpPr>
            <p:nvPr/>
          </p:nvGrpSpPr>
          <p:grpSpPr bwMode="auto">
            <a:xfrm>
              <a:off x="0" y="4170"/>
              <a:ext cx="5760" cy="150"/>
              <a:chOff x="0" y="4170"/>
              <a:chExt cx="5760" cy="150"/>
            </a:xfrm>
          </p:grpSpPr>
          <p:sp>
            <p:nvSpPr>
              <p:cNvPr id="40968"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9"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40967"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40963" name="Group 16"/>
          <p:cNvGrpSpPr>
            <a:grpSpLocks/>
          </p:cNvGrpSpPr>
          <p:nvPr/>
        </p:nvGrpSpPr>
        <p:grpSpPr bwMode="auto">
          <a:xfrm rot="10800000">
            <a:off x="0" y="0"/>
            <a:ext cx="9144000" cy="238125"/>
            <a:chOff x="0" y="4170"/>
            <a:chExt cx="5760" cy="150"/>
          </a:xfrm>
        </p:grpSpPr>
        <p:sp>
          <p:nvSpPr>
            <p:cNvPr id="40964"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5"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2" name="サブタイトル 13">
            <a:extLst>
              <a:ext uri="{FF2B5EF4-FFF2-40B4-BE49-F238E27FC236}">
                <a16:creationId xmlns:a16="http://schemas.microsoft.com/office/drawing/2014/main" xmlns="" id="{9E1C4198-AFDE-4A20-A070-F3D77EEE3E6B}"/>
              </a:ext>
            </a:extLst>
          </p:cNvPr>
          <p:cNvSpPr txBox="1">
            <a:spLocks/>
          </p:cNvSpPr>
          <p:nvPr/>
        </p:nvSpPr>
        <p:spPr bwMode="auto">
          <a:xfrm>
            <a:off x="429657" y="1439032"/>
            <a:ext cx="7397179" cy="349528"/>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人工腎臓用特定保健医療材料</a:t>
            </a:r>
            <a:r>
              <a:rPr lang="en-US" altLang="ja-JP" sz="2000" b="1" dirty="0">
                <a:solidFill>
                  <a:srgbClr val="002060"/>
                </a:solidFill>
                <a:latin typeface="Century" pitchFamily="18" charset="0"/>
                <a:ea typeface="HGP明朝E" pitchFamily="18" charset="-128"/>
              </a:rPr>
              <a:t>.</a:t>
            </a:r>
          </a:p>
        </p:txBody>
      </p:sp>
      <p:sp>
        <p:nvSpPr>
          <p:cNvPr id="14" name="サブタイトル 13">
            <a:extLst>
              <a:ext uri="{FF2B5EF4-FFF2-40B4-BE49-F238E27FC236}">
                <a16:creationId xmlns:a16="http://schemas.microsoft.com/office/drawing/2014/main" xmlns="" id="{28150231-87D3-4CF9-B016-88195203657E}"/>
              </a:ext>
            </a:extLst>
          </p:cNvPr>
          <p:cNvSpPr txBox="1">
            <a:spLocks/>
          </p:cNvSpPr>
          <p:nvPr/>
        </p:nvSpPr>
        <p:spPr bwMode="auto">
          <a:xfrm>
            <a:off x="1731935" y="5892622"/>
            <a:ext cx="5956127" cy="5695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特定保健医療材料価格</a:t>
            </a: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官報　平成２６年３月５日　号外４５号より抜粋</a:t>
            </a:r>
            <a:r>
              <a:rPr lang="en-US" altLang="ja-JP" sz="1400" b="1" dirty="0">
                <a:solidFill>
                  <a:srgbClr val="FF0000"/>
                </a:solidFill>
                <a:latin typeface="Century" pitchFamily="18" charset="0"/>
                <a:ea typeface="HGP明朝E" pitchFamily="18" charset="-128"/>
              </a:rPr>
              <a:t>)</a:t>
            </a:r>
          </a:p>
          <a:p>
            <a:pPr algn="l" defTabSz="914400" eaLnBrk="1" hangingPunct="1">
              <a:lnSpc>
                <a:spcPct val="100000"/>
              </a:lnSpc>
              <a:spcBef>
                <a:spcPts val="0"/>
              </a:spcBef>
            </a:pPr>
            <a:r>
              <a:rPr lang="ja-JP" altLang="en-US" sz="1400" b="1" dirty="0">
                <a:solidFill>
                  <a:srgbClr val="FF0000"/>
                </a:solidFill>
                <a:latin typeface="Century" pitchFamily="18" charset="0"/>
                <a:ea typeface="HGP明朝E" pitchFamily="18" charset="-128"/>
              </a:rPr>
              <a:t>　　　吸着型血液浄化器 </a:t>
            </a:r>
            <a:r>
              <a:rPr lang="en-US" altLang="ja-JP" sz="1400" b="1" dirty="0">
                <a:solidFill>
                  <a:srgbClr val="FF0000"/>
                </a:solidFill>
                <a:latin typeface="Century" pitchFamily="18" charset="0"/>
                <a:ea typeface="HGP明朝E" pitchFamily="18" charset="-128"/>
              </a:rPr>
              <a:t>(β2</a:t>
            </a:r>
            <a:r>
              <a:rPr lang="ja-JP" altLang="en-US" sz="1400" b="1" dirty="0">
                <a:solidFill>
                  <a:srgbClr val="FF0000"/>
                </a:solidFill>
                <a:latin typeface="Century" pitchFamily="18" charset="0"/>
                <a:ea typeface="HGP明朝E" pitchFamily="18" charset="-128"/>
              </a:rPr>
              <a:t>ＭＧ除去用</a:t>
            </a: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　　　　　　２２，６００ 円</a:t>
            </a:r>
            <a:endParaRPr lang="en-US" altLang="ja-JP" sz="1400" b="1" dirty="0">
              <a:solidFill>
                <a:srgbClr val="FF0000"/>
              </a:solidFill>
              <a:latin typeface="Century" pitchFamily="18" charset="0"/>
              <a:ea typeface="HGP明朝E" pitchFamily="18" charset="-128"/>
            </a:endParaRPr>
          </a:p>
        </p:txBody>
      </p:sp>
      <p:sp>
        <p:nvSpPr>
          <p:cNvPr id="15" name="サブタイトル 13">
            <a:extLst>
              <a:ext uri="{FF2B5EF4-FFF2-40B4-BE49-F238E27FC236}">
                <a16:creationId xmlns:a16="http://schemas.microsoft.com/office/drawing/2014/main" xmlns="" id="{81D271F4-06C4-4F3A-AA5A-32A496170CC2}"/>
              </a:ext>
            </a:extLst>
          </p:cNvPr>
          <p:cNvSpPr txBox="1">
            <a:spLocks/>
          </p:cNvSpPr>
          <p:nvPr/>
        </p:nvSpPr>
        <p:spPr bwMode="auto">
          <a:xfrm>
            <a:off x="835572" y="3992056"/>
            <a:ext cx="7772400" cy="1112641"/>
          </a:xfrm>
          <a:prstGeom prst="rect">
            <a:avLst/>
          </a:prstGeom>
          <a:noFill/>
          <a:ln w="9525">
            <a:solidFill>
              <a:srgbClr val="002060"/>
            </a:solid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457200" indent="-457200" algn="l" defTabSz="914400" eaLnBrk="1" hangingPunct="1">
              <a:lnSpc>
                <a:spcPct val="100000"/>
              </a:lnSpc>
              <a:spcBef>
                <a:spcPts val="600"/>
              </a:spcBef>
              <a:buFont typeface="+mj-lt"/>
              <a:buAutoNum type="alphaLcPeriod"/>
            </a:pPr>
            <a:r>
              <a:rPr lang="ja-JP" altLang="en-US" sz="1800" b="1" dirty="0">
                <a:solidFill>
                  <a:srgbClr val="FF0000"/>
                </a:solidFill>
                <a:latin typeface="Century" pitchFamily="18" charset="0"/>
                <a:ea typeface="HGP明朝E" pitchFamily="18" charset="-128"/>
              </a:rPr>
              <a:t>手術又は生検により、</a:t>
            </a:r>
            <a:r>
              <a:rPr lang="en-US" altLang="ja-JP" sz="1800" b="1" dirty="0">
                <a:solidFill>
                  <a:srgbClr val="FF0000"/>
                </a:solidFill>
                <a:latin typeface="Century" pitchFamily="18" charset="0"/>
                <a:ea typeface="HGP明朝E" pitchFamily="18" charset="-128"/>
              </a:rPr>
              <a:t>β2</a:t>
            </a:r>
            <a:r>
              <a:rPr lang="ja-JP" altLang="en-US" sz="1800" b="1" dirty="0">
                <a:solidFill>
                  <a:srgbClr val="FF0000"/>
                </a:solidFill>
                <a:latin typeface="Century" pitchFamily="18" charset="0"/>
                <a:ea typeface="HGP明朝E" pitchFamily="18" charset="-128"/>
              </a:rPr>
              <a:t>ＭＧによるアミロイド沈着が確認されている</a:t>
            </a:r>
            <a:r>
              <a:rPr lang="en-US" altLang="ja-JP" sz="1800" b="1" dirty="0">
                <a:solidFill>
                  <a:srgbClr val="FF0000"/>
                </a:solidFill>
                <a:latin typeface="Century" pitchFamily="18" charset="0"/>
                <a:ea typeface="HGP明朝E" pitchFamily="18" charset="-128"/>
              </a:rPr>
              <a:t>.</a:t>
            </a:r>
          </a:p>
          <a:p>
            <a:pPr marL="457200" indent="-457200" algn="l" defTabSz="914400" eaLnBrk="1" hangingPunct="1">
              <a:lnSpc>
                <a:spcPct val="100000"/>
              </a:lnSpc>
              <a:spcBef>
                <a:spcPts val="600"/>
              </a:spcBef>
              <a:buFont typeface="+mj-lt"/>
              <a:buAutoNum type="alphaLcPeriod"/>
            </a:pPr>
            <a:r>
              <a:rPr lang="ja-JP" altLang="en-US" sz="1800" b="1" dirty="0">
                <a:solidFill>
                  <a:srgbClr val="FF0000"/>
                </a:solidFill>
                <a:latin typeface="Century" pitchFamily="18" charset="0"/>
                <a:ea typeface="HGP明朝E" pitchFamily="18" charset="-128"/>
              </a:rPr>
              <a:t>透析歴が１０年以上であり、以前に手根管開放術を受けている</a:t>
            </a:r>
            <a:r>
              <a:rPr lang="en-US" altLang="ja-JP" sz="1800" b="1" dirty="0">
                <a:solidFill>
                  <a:srgbClr val="FF0000"/>
                </a:solidFill>
                <a:latin typeface="Century" pitchFamily="18" charset="0"/>
                <a:ea typeface="HGP明朝E" pitchFamily="18" charset="-128"/>
              </a:rPr>
              <a:t>.</a:t>
            </a:r>
          </a:p>
          <a:p>
            <a:pPr marL="457200" indent="-457200" algn="l" defTabSz="914400" eaLnBrk="1" hangingPunct="1">
              <a:lnSpc>
                <a:spcPct val="100000"/>
              </a:lnSpc>
              <a:spcBef>
                <a:spcPts val="600"/>
              </a:spcBef>
              <a:buFont typeface="+mj-lt"/>
              <a:buAutoNum type="alphaLcPeriod"/>
            </a:pPr>
            <a:r>
              <a:rPr lang="ja-JP" altLang="en-US" sz="1800" b="1" dirty="0">
                <a:solidFill>
                  <a:srgbClr val="FF0000"/>
                </a:solidFill>
                <a:latin typeface="Century" pitchFamily="18" charset="0"/>
                <a:ea typeface="HGP明朝E" pitchFamily="18" charset="-128"/>
              </a:rPr>
              <a:t>画像診断により骨嚢胞像が認められている</a:t>
            </a:r>
            <a:r>
              <a:rPr lang="en-US" altLang="ja-JP" sz="1800" b="1" dirty="0">
                <a:solidFill>
                  <a:srgbClr val="FF0000"/>
                </a:solidFill>
                <a:latin typeface="Century" pitchFamily="18" charset="0"/>
                <a:ea typeface="HGP明朝E" pitchFamily="18" charset="-128"/>
              </a:rPr>
              <a:t>.</a:t>
            </a:r>
          </a:p>
          <a:p>
            <a:pPr marL="457200" indent="-457200" algn="l" defTabSz="914400" eaLnBrk="1" hangingPunct="1">
              <a:lnSpc>
                <a:spcPct val="100000"/>
              </a:lnSpc>
              <a:buFont typeface="+mj-lt"/>
              <a:buAutoNum type="alphaLcPeriod"/>
            </a:pPr>
            <a:endParaRPr lang="ja-JP" altLang="en-US" sz="1800" b="1" dirty="0">
              <a:solidFill>
                <a:srgbClr val="002060"/>
              </a:solidFill>
              <a:latin typeface="Century" pitchFamily="18" charset="0"/>
              <a:ea typeface="HGP明朝E" pitchFamily="18" charset="-128"/>
            </a:endParaRPr>
          </a:p>
        </p:txBody>
      </p:sp>
      <p:sp>
        <p:nvSpPr>
          <p:cNvPr id="17" name="サブタイトル 13">
            <a:extLst>
              <a:ext uri="{FF2B5EF4-FFF2-40B4-BE49-F238E27FC236}">
                <a16:creationId xmlns:a16="http://schemas.microsoft.com/office/drawing/2014/main" xmlns="" id="{9EC98F7B-C56D-45DE-8B6C-7D79B41B6CF7}"/>
              </a:ext>
            </a:extLst>
          </p:cNvPr>
          <p:cNvSpPr txBox="1">
            <a:spLocks/>
          </p:cNvSpPr>
          <p:nvPr/>
        </p:nvSpPr>
        <p:spPr bwMode="auto">
          <a:xfrm>
            <a:off x="803573" y="1813334"/>
            <a:ext cx="8119710" cy="21712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200"/>
              </a:spcBef>
            </a:pPr>
            <a:r>
              <a:rPr lang="ja-JP" altLang="en-US" sz="1800" b="1" dirty="0">
                <a:solidFill>
                  <a:srgbClr val="002060"/>
                </a:solidFill>
                <a:latin typeface="Century" pitchFamily="18" charset="0"/>
                <a:ea typeface="HGP明朝E" pitchFamily="18" charset="-128"/>
              </a:rPr>
              <a:t>ア　吸着型血液浄化器</a:t>
            </a:r>
            <a:r>
              <a:rPr lang="en-US" altLang="ja-JP" sz="1800" b="1" dirty="0">
                <a:solidFill>
                  <a:srgbClr val="002060"/>
                </a:solidFill>
                <a:latin typeface="Century" pitchFamily="18" charset="0"/>
                <a:ea typeface="HGP明朝E" pitchFamily="18" charset="-128"/>
              </a:rPr>
              <a:t>(β2</a:t>
            </a:r>
            <a:r>
              <a:rPr lang="ja-JP" altLang="en-US" sz="1800" b="1" dirty="0">
                <a:solidFill>
                  <a:srgbClr val="002060"/>
                </a:solidFill>
                <a:latin typeface="Century" pitchFamily="18" charset="0"/>
                <a:ea typeface="HGP明朝E" pitchFamily="18" charset="-128"/>
              </a:rPr>
              <a:t>ＭＧ除去用</a:t>
            </a:r>
            <a:r>
              <a:rPr lang="en-US" altLang="ja-JP" sz="1800" b="1" dirty="0">
                <a:solidFill>
                  <a:srgbClr val="002060"/>
                </a:solidFill>
                <a:latin typeface="Century" pitchFamily="18" charset="0"/>
                <a:ea typeface="HGP明朝E" pitchFamily="18" charset="-128"/>
              </a:rPr>
              <a:t>)</a:t>
            </a:r>
            <a:r>
              <a:rPr lang="ja-JP" altLang="en-US" sz="1800" b="1" dirty="0">
                <a:solidFill>
                  <a:srgbClr val="002060"/>
                </a:solidFill>
                <a:latin typeface="Century" pitchFamily="18" charset="0"/>
                <a:ea typeface="HGP明朝E" pitchFamily="18" charset="-128"/>
              </a:rPr>
              <a:t>は、関節痛を伴う透析アミロイド症であって、</a:t>
            </a:r>
            <a:endParaRPr lang="en-US" altLang="ja-JP" sz="1800" b="1" dirty="0">
              <a:solidFill>
                <a:srgbClr val="002060"/>
              </a:solidFill>
              <a:latin typeface="Century" pitchFamily="18" charset="0"/>
              <a:ea typeface="HGP明朝E" pitchFamily="18" charset="-128"/>
            </a:endParaRPr>
          </a:p>
          <a:p>
            <a:pPr algn="l" defTabSz="914400" eaLnBrk="1" hangingPunct="1">
              <a:lnSpc>
                <a:spcPct val="100000"/>
              </a:lnSpc>
              <a:spcBef>
                <a:spcPts val="200"/>
              </a:spcBef>
            </a:pPr>
            <a:r>
              <a:rPr lang="ja-JP" altLang="en-US" sz="1800" b="1" dirty="0">
                <a:solidFill>
                  <a:srgbClr val="002060"/>
                </a:solidFill>
                <a:latin typeface="Century" pitchFamily="18" charset="0"/>
                <a:ea typeface="HGP明朝E" pitchFamily="18" charset="-128"/>
              </a:rPr>
              <a:t>　　 以下の ａ から ｃ までのいずれの要因も満たしている患者に対して、人工臓器</a:t>
            </a:r>
            <a:endParaRPr lang="en-US" altLang="ja-JP" sz="1800" b="1" dirty="0">
              <a:solidFill>
                <a:srgbClr val="002060"/>
              </a:solidFill>
              <a:latin typeface="Century" pitchFamily="18" charset="0"/>
              <a:ea typeface="HGP明朝E" pitchFamily="18" charset="-128"/>
            </a:endParaRPr>
          </a:p>
          <a:p>
            <a:pPr algn="l" defTabSz="914400" eaLnBrk="1" hangingPunct="1">
              <a:lnSpc>
                <a:spcPct val="100000"/>
              </a:lnSpc>
              <a:spcBef>
                <a:spcPts val="200"/>
              </a:spcBef>
            </a:pPr>
            <a:r>
              <a:rPr lang="ja-JP" altLang="en-US" sz="1800" b="1" dirty="0">
                <a:solidFill>
                  <a:srgbClr val="002060"/>
                </a:solidFill>
                <a:latin typeface="Century" pitchFamily="18" charset="0"/>
                <a:ea typeface="HGP明朝E" pitchFamily="18" charset="-128"/>
              </a:rPr>
              <a:t>      </a:t>
            </a:r>
            <a:r>
              <a:rPr lang="en-US" altLang="ja-JP" sz="1800" b="1" dirty="0">
                <a:solidFill>
                  <a:srgbClr val="002060"/>
                </a:solidFill>
                <a:latin typeface="Century" pitchFamily="18" charset="0"/>
                <a:ea typeface="HGP明朝E" pitchFamily="18" charset="-128"/>
              </a:rPr>
              <a:t>(</a:t>
            </a:r>
            <a:r>
              <a:rPr lang="ja-JP" altLang="en-US" sz="1800" b="1" dirty="0">
                <a:solidFill>
                  <a:srgbClr val="002060"/>
                </a:solidFill>
                <a:latin typeface="Century" pitchFamily="18" charset="0"/>
                <a:ea typeface="HGP明朝E" pitchFamily="18" charset="-128"/>
              </a:rPr>
              <a:t>血液透析に限る</a:t>
            </a:r>
            <a:r>
              <a:rPr lang="en-US" altLang="ja-JP" sz="1800" b="1" dirty="0">
                <a:solidFill>
                  <a:srgbClr val="002060"/>
                </a:solidFill>
                <a:latin typeface="Century" pitchFamily="18" charset="0"/>
                <a:ea typeface="HGP明朝E" pitchFamily="18" charset="-128"/>
              </a:rPr>
              <a:t>)</a:t>
            </a:r>
            <a:r>
              <a:rPr lang="ja-JP" altLang="en-US" sz="1800" b="1" dirty="0">
                <a:solidFill>
                  <a:srgbClr val="002060"/>
                </a:solidFill>
                <a:latin typeface="Century" pitchFamily="18" charset="0"/>
                <a:ea typeface="HGP明朝E" pitchFamily="18" charset="-128"/>
              </a:rPr>
              <a:t>を行う際に用いた場合に、初回の使用日から１年を限度とし</a:t>
            </a:r>
            <a:endParaRPr lang="en-US" altLang="ja-JP" sz="1800" b="1" dirty="0">
              <a:solidFill>
                <a:srgbClr val="002060"/>
              </a:solidFill>
              <a:latin typeface="Century" pitchFamily="18" charset="0"/>
              <a:ea typeface="HGP明朝E" pitchFamily="18" charset="-128"/>
            </a:endParaRPr>
          </a:p>
          <a:p>
            <a:pPr algn="l" defTabSz="914400" eaLnBrk="1" hangingPunct="1">
              <a:lnSpc>
                <a:spcPct val="100000"/>
              </a:lnSpc>
              <a:spcBef>
                <a:spcPts val="200"/>
              </a:spcBef>
            </a:pPr>
            <a:r>
              <a:rPr lang="ja-JP" altLang="en-US" sz="1800" b="1" dirty="0">
                <a:solidFill>
                  <a:srgbClr val="002060"/>
                </a:solidFill>
                <a:latin typeface="Century" pitchFamily="18" charset="0"/>
                <a:ea typeface="HGP明朝E" pitchFamily="18" charset="-128"/>
              </a:rPr>
              <a:t>　　 </a:t>
            </a:r>
            <a:r>
              <a:rPr lang="ja-JP" altLang="en-US" sz="1800" b="1" dirty="0" err="1">
                <a:solidFill>
                  <a:srgbClr val="002060"/>
                </a:solidFill>
                <a:latin typeface="Century" pitchFamily="18" charset="0"/>
                <a:ea typeface="HGP明朝E" pitchFamily="18" charset="-128"/>
              </a:rPr>
              <a:t>て</a:t>
            </a:r>
            <a:r>
              <a:rPr lang="ja-JP" altLang="en-US" sz="1800" b="1" dirty="0">
                <a:solidFill>
                  <a:srgbClr val="002060"/>
                </a:solidFill>
                <a:latin typeface="Century" pitchFamily="18" charset="0"/>
                <a:ea typeface="HGP明朝E" pitchFamily="18" charset="-128"/>
              </a:rPr>
              <a:t>算定する</a:t>
            </a:r>
            <a:r>
              <a:rPr lang="en-US" altLang="ja-JP" sz="1800" b="1" dirty="0">
                <a:solidFill>
                  <a:srgbClr val="002060"/>
                </a:solidFill>
                <a:latin typeface="Century" pitchFamily="18" charset="0"/>
                <a:ea typeface="HGP明朝E" pitchFamily="18" charset="-128"/>
              </a:rPr>
              <a:t>.</a:t>
            </a:r>
            <a:r>
              <a:rPr lang="ja-JP" altLang="en-US" sz="1800" b="1" dirty="0">
                <a:solidFill>
                  <a:srgbClr val="002060"/>
                </a:solidFill>
                <a:latin typeface="Century" pitchFamily="18" charset="0"/>
                <a:ea typeface="HGP明朝E" pitchFamily="18" charset="-128"/>
              </a:rPr>
              <a:t>また、透析アミロイド症の治癒又は軽快により、一旦使用を終了し</a:t>
            </a:r>
            <a:endParaRPr lang="en-US" altLang="ja-JP" sz="1800" b="1" dirty="0">
              <a:solidFill>
                <a:srgbClr val="002060"/>
              </a:solidFill>
              <a:latin typeface="Century" pitchFamily="18" charset="0"/>
              <a:ea typeface="HGP明朝E" pitchFamily="18" charset="-128"/>
            </a:endParaRPr>
          </a:p>
          <a:p>
            <a:pPr algn="l" defTabSz="914400" eaLnBrk="1" hangingPunct="1">
              <a:lnSpc>
                <a:spcPct val="100000"/>
              </a:lnSpc>
              <a:spcBef>
                <a:spcPts val="200"/>
              </a:spcBef>
            </a:pPr>
            <a:r>
              <a:rPr lang="ja-JP" altLang="en-US" sz="1800" b="1" dirty="0">
                <a:solidFill>
                  <a:srgbClr val="002060"/>
                </a:solidFill>
                <a:latin typeface="Century" pitchFamily="18" charset="0"/>
                <a:ea typeface="HGP明朝E" pitchFamily="18" charset="-128"/>
              </a:rPr>
              <a:t>　　 </a:t>
            </a:r>
            <a:r>
              <a:rPr lang="ja-JP" altLang="en-US" sz="1800" b="1" dirty="0" err="1">
                <a:solidFill>
                  <a:srgbClr val="002060"/>
                </a:solidFill>
                <a:latin typeface="Century" pitchFamily="18" charset="0"/>
                <a:ea typeface="HGP明朝E" pitchFamily="18" charset="-128"/>
              </a:rPr>
              <a:t>た</a:t>
            </a:r>
            <a:r>
              <a:rPr lang="ja-JP" altLang="en-US" sz="1800" b="1" dirty="0">
                <a:solidFill>
                  <a:srgbClr val="002060"/>
                </a:solidFill>
                <a:latin typeface="Century" pitchFamily="18" charset="0"/>
                <a:ea typeface="HGP明朝E" pitchFamily="18" charset="-128"/>
              </a:rPr>
              <a:t>後再び疼痛等の症状の出現を認めた場合は、以下の ｂ 及び ｃ の要件を満</a:t>
            </a:r>
            <a:endParaRPr lang="en-US" altLang="ja-JP" sz="1800" b="1" dirty="0">
              <a:solidFill>
                <a:srgbClr val="002060"/>
              </a:solidFill>
              <a:latin typeface="Century" pitchFamily="18" charset="0"/>
              <a:ea typeface="HGP明朝E" pitchFamily="18" charset="-128"/>
            </a:endParaRPr>
          </a:p>
          <a:p>
            <a:pPr algn="l" defTabSz="914400" eaLnBrk="1" hangingPunct="1">
              <a:lnSpc>
                <a:spcPct val="100000"/>
              </a:lnSpc>
              <a:spcBef>
                <a:spcPts val="200"/>
              </a:spcBef>
            </a:pPr>
            <a:r>
              <a:rPr lang="ja-JP" altLang="en-US" sz="1800" b="1" dirty="0">
                <a:solidFill>
                  <a:srgbClr val="002060"/>
                </a:solidFill>
                <a:latin typeface="Century" pitchFamily="18" charset="0"/>
                <a:ea typeface="HGP明朝E" pitchFamily="18" charset="-128"/>
              </a:rPr>
              <a:t>　　 たすことを確認した場合に限り、更に１年を限度として算定できる</a:t>
            </a:r>
            <a:r>
              <a:rPr lang="en-US" altLang="ja-JP" sz="1800" b="1" dirty="0">
                <a:solidFill>
                  <a:srgbClr val="002060"/>
                </a:solidFill>
                <a:latin typeface="Century" pitchFamily="18" charset="0"/>
                <a:ea typeface="HGP明朝E" pitchFamily="18" charset="-128"/>
              </a:rPr>
              <a:t>.</a:t>
            </a:r>
            <a:r>
              <a:rPr lang="ja-JP" altLang="en-US" sz="1800" b="1" dirty="0">
                <a:solidFill>
                  <a:srgbClr val="002060"/>
                </a:solidFill>
                <a:latin typeface="Century" pitchFamily="18" charset="0"/>
                <a:ea typeface="HGP明朝E" pitchFamily="18" charset="-128"/>
              </a:rPr>
              <a:t>３度目以降の</a:t>
            </a:r>
            <a:endParaRPr lang="en-US" altLang="ja-JP" sz="1800" b="1" dirty="0">
              <a:solidFill>
                <a:srgbClr val="002060"/>
              </a:solidFill>
              <a:latin typeface="Century" pitchFamily="18" charset="0"/>
              <a:ea typeface="HGP明朝E" pitchFamily="18" charset="-128"/>
            </a:endParaRPr>
          </a:p>
          <a:p>
            <a:pPr algn="l" defTabSz="914400" eaLnBrk="1" hangingPunct="1">
              <a:lnSpc>
                <a:spcPct val="100000"/>
              </a:lnSpc>
              <a:spcBef>
                <a:spcPts val="200"/>
              </a:spcBef>
            </a:pPr>
            <a:r>
              <a:rPr lang="ja-JP" altLang="en-US" sz="1800" b="1" dirty="0">
                <a:solidFill>
                  <a:srgbClr val="002060"/>
                </a:solidFill>
                <a:latin typeface="Century" pitchFamily="18" charset="0"/>
                <a:ea typeface="HGP明朝E" pitchFamily="18" charset="-128"/>
              </a:rPr>
              <a:t>　　 使用にあっても同様の取扱いとする</a:t>
            </a:r>
            <a:r>
              <a:rPr lang="en-US" altLang="ja-JP" sz="1800" b="1" dirty="0">
                <a:solidFill>
                  <a:srgbClr val="002060"/>
                </a:solidFill>
                <a:latin typeface="Century" pitchFamily="18" charset="0"/>
                <a:ea typeface="HGP明朝E" pitchFamily="18" charset="-128"/>
              </a:rPr>
              <a:t>.</a:t>
            </a:r>
          </a:p>
        </p:txBody>
      </p:sp>
      <p:sp>
        <p:nvSpPr>
          <p:cNvPr id="20" name="サブタイトル 13">
            <a:extLst>
              <a:ext uri="{FF2B5EF4-FFF2-40B4-BE49-F238E27FC236}">
                <a16:creationId xmlns:a16="http://schemas.microsoft.com/office/drawing/2014/main" xmlns="" id="{A4955B33-A451-45A1-9427-FFCAE355F4F3}"/>
              </a:ext>
            </a:extLst>
          </p:cNvPr>
          <p:cNvSpPr txBox="1">
            <a:spLocks/>
          </p:cNvSpPr>
          <p:nvPr/>
        </p:nvSpPr>
        <p:spPr bwMode="auto">
          <a:xfrm>
            <a:off x="1285478" y="5167581"/>
            <a:ext cx="7637805" cy="6754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200"/>
              </a:spcBef>
            </a:pPr>
            <a:r>
              <a:rPr lang="ja-JP" altLang="en-US" sz="1800" b="1" u="sng" dirty="0">
                <a:solidFill>
                  <a:srgbClr val="002060"/>
                </a:solidFill>
                <a:latin typeface="Century" pitchFamily="18" charset="0"/>
                <a:ea typeface="HGP明朝E" pitchFamily="18" charset="-128"/>
              </a:rPr>
              <a:t>なお、本材料を使用した場合は、診療報酬明細書の摘要欄に本材料の使用開始日を記載する</a:t>
            </a:r>
            <a:r>
              <a:rPr lang="en-US" altLang="ja-JP" sz="1800" b="1" dirty="0">
                <a:solidFill>
                  <a:srgbClr val="002060"/>
                </a:solidFill>
                <a:latin typeface="Century" pitchFamily="18" charset="0"/>
                <a:ea typeface="HGP明朝E" pitchFamily="18" charset="-128"/>
              </a:rPr>
              <a:t>.</a:t>
            </a:r>
          </a:p>
        </p:txBody>
      </p:sp>
      <p:sp>
        <p:nvSpPr>
          <p:cNvPr id="16" name="サブタイトル 13">
            <a:extLst>
              <a:ext uri="{FF2B5EF4-FFF2-40B4-BE49-F238E27FC236}">
                <a16:creationId xmlns:a16="http://schemas.microsoft.com/office/drawing/2014/main" xmlns="" id="{9DF6CB28-BB1E-4580-B8C6-592958B625FC}"/>
              </a:ext>
            </a:extLst>
          </p:cNvPr>
          <p:cNvSpPr txBox="1">
            <a:spLocks/>
          </p:cNvSpPr>
          <p:nvPr/>
        </p:nvSpPr>
        <p:spPr bwMode="auto">
          <a:xfrm>
            <a:off x="604612" y="870759"/>
            <a:ext cx="8210775" cy="5695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0"/>
              </a:spcBef>
            </a:pP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特定保健医療材料及びその材料価格</a:t>
            </a: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材料価格基準</a:t>
            </a: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官報　平成２６年３月５日保医発第０３０５号</a:t>
            </a: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より抜粋</a:t>
            </a:r>
            <a:endParaRPr lang="en-US" altLang="ja-JP" sz="1400" b="1" dirty="0">
              <a:solidFill>
                <a:srgbClr val="FF0000"/>
              </a:solidFill>
              <a:latin typeface="Century" pitchFamily="18" charset="0"/>
              <a:ea typeface="HGP明朝E" pitchFamily="18" charset="-128"/>
            </a:endParaRPr>
          </a:p>
          <a:p>
            <a:pPr algn="l" defTabSz="914400" eaLnBrk="1" hangingPunct="1">
              <a:lnSpc>
                <a:spcPct val="100000"/>
              </a:lnSpc>
              <a:spcBef>
                <a:spcPts val="0"/>
              </a:spcBef>
            </a:pPr>
            <a:r>
              <a:rPr lang="ja-JP" altLang="en-US" sz="1400" b="1" dirty="0">
                <a:solidFill>
                  <a:srgbClr val="FF0000"/>
                </a:solidFill>
                <a:latin typeface="Century" pitchFamily="18" charset="0"/>
                <a:ea typeface="HGP明朝E" pitchFamily="18" charset="-128"/>
              </a:rPr>
              <a:t>　　　吸着型血液浄化器  リクセル　</a:t>
            </a: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２０６００</a:t>
            </a:r>
            <a:r>
              <a:rPr lang="en-US" altLang="ja-JP" sz="1400" b="1" dirty="0">
                <a:solidFill>
                  <a:srgbClr val="FF0000"/>
                </a:solidFill>
                <a:latin typeface="Century" pitchFamily="18" charset="0"/>
                <a:ea typeface="HGP明朝E" pitchFamily="18" charset="-128"/>
              </a:rPr>
              <a:t>BZZ</a:t>
            </a:r>
            <a:r>
              <a:rPr lang="ja-JP" altLang="en-US" sz="1400" b="1" dirty="0">
                <a:solidFill>
                  <a:srgbClr val="FF0000"/>
                </a:solidFill>
                <a:latin typeface="Century" pitchFamily="18" charset="0"/>
                <a:ea typeface="HGP明朝E" pitchFamily="18" charset="-128"/>
              </a:rPr>
              <a:t>００３２９０００</a:t>
            </a:r>
            <a:r>
              <a:rPr lang="en-US" altLang="ja-JP" sz="1400" b="1" dirty="0">
                <a:solidFill>
                  <a:srgbClr val="FF0000"/>
                </a:solidFill>
                <a:latin typeface="Century" pitchFamily="18" charset="0"/>
                <a:ea typeface="HGP明朝E" pitchFamily="18" charset="-128"/>
              </a:rPr>
              <a:t>)</a:t>
            </a:r>
            <a:r>
              <a:rPr lang="ja-JP" altLang="en-US" sz="1400" b="1" dirty="0">
                <a:solidFill>
                  <a:srgbClr val="FF0000"/>
                </a:solidFill>
                <a:latin typeface="Century" pitchFamily="18" charset="0"/>
                <a:ea typeface="HGP明朝E" pitchFamily="18" charset="-128"/>
              </a:rPr>
              <a:t>　　　　</a:t>
            </a:r>
            <a:endParaRPr lang="en-US" altLang="ja-JP" sz="1400" b="1" dirty="0">
              <a:solidFill>
                <a:srgbClr val="FF0000"/>
              </a:solidFill>
              <a:latin typeface="Century" pitchFamily="18" charset="0"/>
              <a:ea typeface="HGP明朝E" pitchFamily="18" charset="-128"/>
            </a:endParaRPr>
          </a:p>
        </p:txBody>
      </p:sp>
    </p:spTree>
    <p:extLst>
      <p:ext uri="{BB962C8B-B14F-4D97-AF65-F5344CB8AC3E}">
        <p14:creationId xmlns:p14="http://schemas.microsoft.com/office/powerpoint/2010/main" xmlns="" val="3547924681"/>
      </p:ext>
    </p:extLst>
  </p:cSld>
  <p:clrMapOvr>
    <a:masterClrMapping/>
  </p:clrMapOvr>
  <mc:AlternateContent xmlns:mc="http://schemas.openxmlformats.org/markup-compatibility/2006">
    <mc:Choice xmlns:p14="http://schemas.microsoft.com/office/powerpoint/2010/main" xmlns="" Requires="p14">
      <p:transition spd="slow" p14:dur="2000" advTm="9406"/>
    </mc:Choice>
    <mc:Fallback>
      <p:transition spd="slow" advTm="9406"/>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7"/>
          <p:cNvSpPr txBox="1">
            <a:spLocks/>
          </p:cNvSpPr>
          <p:nvPr/>
        </p:nvSpPr>
        <p:spPr bwMode="auto">
          <a:xfrm>
            <a:off x="0" y="271463"/>
            <a:ext cx="1824038" cy="487362"/>
          </a:xfrm>
          <a:prstGeom prst="rect">
            <a:avLst/>
          </a:prstGeom>
          <a:noFill/>
          <a:ln w="9525">
            <a:noFill/>
            <a:miter lim="800000"/>
            <a:headEnd/>
            <a:tailEnd/>
          </a:ln>
        </p:spPr>
        <p:txBody>
          <a:bodyPr anchor="b"/>
          <a:lstStyle/>
          <a:p>
            <a:pPr algn="ctr" defTabSz="914400">
              <a:lnSpc>
                <a:spcPct val="80000"/>
              </a:lnSpc>
            </a:pPr>
            <a:r>
              <a:rPr lang="ja-JP" altLang="en-US" sz="3100" b="1">
                <a:solidFill>
                  <a:srgbClr val="002060"/>
                </a:solidFill>
                <a:latin typeface="HGP明朝E" pitchFamily="18" charset="-128"/>
                <a:ea typeface="HGP明朝E" pitchFamily="18" charset="-128"/>
              </a:rPr>
              <a:t>症　例　</a:t>
            </a:r>
          </a:p>
        </p:txBody>
      </p:sp>
      <p:grpSp>
        <p:nvGrpSpPr>
          <p:cNvPr id="33794" name="Group 20"/>
          <p:cNvGrpSpPr>
            <a:grpSpLocks/>
          </p:cNvGrpSpPr>
          <p:nvPr/>
        </p:nvGrpSpPr>
        <p:grpSpPr bwMode="auto">
          <a:xfrm>
            <a:off x="0" y="6264275"/>
            <a:ext cx="9144000" cy="593725"/>
            <a:chOff x="0" y="3946"/>
            <a:chExt cx="5760" cy="374"/>
          </a:xfrm>
        </p:grpSpPr>
        <p:grpSp>
          <p:nvGrpSpPr>
            <p:cNvPr id="33804" name="Group 21"/>
            <p:cNvGrpSpPr>
              <a:grpSpLocks/>
            </p:cNvGrpSpPr>
            <p:nvPr/>
          </p:nvGrpSpPr>
          <p:grpSpPr bwMode="auto">
            <a:xfrm>
              <a:off x="0" y="4170"/>
              <a:ext cx="5760" cy="150"/>
              <a:chOff x="0" y="4170"/>
              <a:chExt cx="5760" cy="150"/>
            </a:xfrm>
          </p:grpSpPr>
          <p:sp>
            <p:nvSpPr>
              <p:cNvPr id="33806" name="Rectangle 22"/>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3807" name="Rectangle 23"/>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3805"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33795" name="Group 25"/>
          <p:cNvGrpSpPr>
            <a:grpSpLocks/>
          </p:cNvGrpSpPr>
          <p:nvPr/>
        </p:nvGrpSpPr>
        <p:grpSpPr bwMode="auto">
          <a:xfrm rot="10800000">
            <a:off x="0" y="0"/>
            <a:ext cx="9144000" cy="238125"/>
            <a:chOff x="0" y="4170"/>
            <a:chExt cx="5760" cy="150"/>
          </a:xfrm>
        </p:grpSpPr>
        <p:sp>
          <p:nvSpPr>
            <p:cNvPr id="33802" name="Rectangle 26"/>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3803" name="Rectangle 27"/>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32772" name="Group 27"/>
          <p:cNvGrpSpPr>
            <a:grpSpLocks/>
          </p:cNvGrpSpPr>
          <p:nvPr/>
        </p:nvGrpSpPr>
        <p:grpSpPr bwMode="auto">
          <a:xfrm>
            <a:off x="2938463" y="493713"/>
            <a:ext cx="6024562" cy="5762625"/>
            <a:chOff x="1851" y="311"/>
            <a:chExt cx="3795" cy="3630"/>
          </a:xfrm>
        </p:grpSpPr>
        <p:sp>
          <p:nvSpPr>
            <p:cNvPr id="33798" name="サブタイトル 13"/>
            <p:cNvSpPr txBox="1">
              <a:spLocks/>
            </p:cNvSpPr>
            <p:nvPr/>
          </p:nvSpPr>
          <p:spPr bwMode="auto">
            <a:xfrm>
              <a:off x="1851" y="311"/>
              <a:ext cx="1556" cy="344"/>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a:solidFill>
                    <a:srgbClr val="002060"/>
                  </a:solidFill>
                  <a:latin typeface="Century" pitchFamily="18" charset="0"/>
                  <a:ea typeface="HGP明朝E" pitchFamily="18" charset="-128"/>
                </a:rPr>
                <a:t>既往症 </a:t>
              </a:r>
              <a:endParaRPr lang="ja-JP" altLang="ja-JP" sz="2000" b="1">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000" b="1">
                <a:solidFill>
                  <a:srgbClr val="002060"/>
                </a:solidFill>
                <a:latin typeface="Century" pitchFamily="18" charset="0"/>
                <a:ea typeface="HGP明朝E" pitchFamily="18" charset="-128"/>
              </a:endParaRPr>
            </a:p>
          </p:txBody>
        </p:sp>
        <p:sp>
          <p:nvSpPr>
            <p:cNvPr id="33799" name="サブタイトル 13"/>
            <p:cNvSpPr txBox="1">
              <a:spLocks/>
            </p:cNvSpPr>
            <p:nvPr/>
          </p:nvSpPr>
          <p:spPr bwMode="auto">
            <a:xfrm>
              <a:off x="2631" y="513"/>
              <a:ext cx="2056" cy="3416"/>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ＩｇＡ腎症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脳出血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痔核</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根治術</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右手根管症候群</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開放術</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右中指ＰＩＰ関節症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多発性嚢胞腎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右拇指弾発指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両環指弾発指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左手根幹症候群</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開放術</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顔面皮膚腫瘍</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摘出術</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出血性胃潰瘍　胃ポリープ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腰部脊椎管狭窄症</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開放術</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右示指弾発指　右肘関節痛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前額部疣疵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右手伸筋腱鞘炎　左中指弾発指　　</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 透析アミロイド</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シスによる　　　　　　　　　　　　　　　　　　　</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右大腿骨骨病変　　　　　　　　　　</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 変形性股関節症</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アミロイド沈着</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　 性骨症</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人工関節置換術</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 軽度大動脈弁狭窄症　　　　　　　</a:t>
              </a:r>
            </a:p>
            <a:p>
              <a:pPr marL="342900" indent="-342900" defTabSz="914400">
                <a:lnSpc>
                  <a:spcPct val="90000"/>
                </a:lnSpc>
                <a:spcBef>
                  <a:spcPct val="20000"/>
                </a:spcBef>
                <a:buSzPct val="50000"/>
                <a:buFont typeface="Wingdings" pitchFamily="2" charset="2"/>
                <a:buNone/>
              </a:pPr>
              <a:endParaRPr lang="ja-JP" altLang="en-US" sz="1600" b="1">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a:solidFill>
                  <a:srgbClr val="002060"/>
                </a:solidFill>
                <a:latin typeface="HGP明朝E" pitchFamily="18" charset="-128"/>
                <a:ea typeface="HGP明朝E" pitchFamily="18" charset="-128"/>
              </a:endParaRPr>
            </a:p>
          </p:txBody>
        </p:sp>
        <p:sp>
          <p:nvSpPr>
            <p:cNvPr id="33800" name="サブタイトル 13"/>
            <p:cNvSpPr txBox="1">
              <a:spLocks/>
            </p:cNvSpPr>
            <p:nvPr/>
          </p:nvSpPr>
          <p:spPr bwMode="auto">
            <a:xfrm>
              <a:off x="2077" y="525"/>
              <a:ext cx="700" cy="3416"/>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１９８１</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２００１</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２００５</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２００８</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２００９</a:t>
              </a:r>
              <a:r>
                <a:rPr lang="en-US" altLang="ja-JP" sz="1600" b="1">
                  <a:solidFill>
                    <a:srgbClr val="002060"/>
                  </a:solidFill>
                  <a:latin typeface="HGP明朝E" pitchFamily="18" charset="-128"/>
                  <a:ea typeface="HGP明朝E" pitchFamily="18" charset="-128"/>
                </a:rPr>
                <a:t>.6</a:t>
              </a:r>
              <a:endParaRPr lang="ja-JP" altLang="en-US" sz="1600" b="1">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２００９</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７</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２０１０</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２０１１</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２０１２</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３</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２０１２</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５</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２０１２</a:t>
              </a:r>
              <a:r>
                <a:rPr lang="en-US" altLang="ja-JP" sz="1600" b="1">
                  <a:solidFill>
                    <a:srgbClr val="002060"/>
                  </a:solidFill>
                  <a:latin typeface="HGP明朝E" pitchFamily="18" charset="-128"/>
                  <a:ea typeface="HGP明朝E" pitchFamily="18" charset="-128"/>
                </a:rPr>
                <a:t>.8</a:t>
              </a:r>
              <a:endParaRPr lang="ja-JP" altLang="en-US" sz="1600" b="1">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２０１２</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８</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２０１２</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１０</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２０１２</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１２</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２０１４</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３</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２０１５</a:t>
              </a:r>
              <a:r>
                <a:rPr lang="en-US" altLang="ja-JP" sz="1600" b="1">
                  <a:solidFill>
                    <a:srgbClr val="002060"/>
                  </a:solidFill>
                  <a:latin typeface="HGP明朝E" pitchFamily="18" charset="-128"/>
                  <a:ea typeface="HGP明朝E" pitchFamily="18" charset="-128"/>
                </a:rPr>
                <a:t>.1   </a:t>
              </a: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２０１５</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３</a:t>
              </a:r>
            </a:p>
            <a:p>
              <a:pPr marL="342900" indent="-342900" defTabSz="914400">
                <a:lnSpc>
                  <a:spcPct val="90000"/>
                </a:lnSpc>
                <a:spcBef>
                  <a:spcPct val="10000"/>
                </a:spcBef>
                <a:buSzPct val="50000"/>
                <a:buFont typeface="Wingdings" pitchFamily="2" charset="2"/>
                <a:buNone/>
              </a:pPr>
              <a:r>
                <a:rPr lang="ja-JP" altLang="en-US" sz="1600" b="1">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a:solidFill>
                    <a:srgbClr val="002060"/>
                  </a:solidFill>
                  <a:latin typeface="HGP明朝E" pitchFamily="18" charset="-128"/>
                  <a:ea typeface="HGP明朝E" pitchFamily="18" charset="-128"/>
                </a:rPr>
                <a:t>２０１６</a:t>
              </a:r>
              <a:r>
                <a:rPr lang="en-US" altLang="ja-JP" sz="1600" b="1">
                  <a:solidFill>
                    <a:srgbClr val="002060"/>
                  </a:solidFill>
                  <a:latin typeface="HGP明朝E" pitchFamily="18" charset="-128"/>
                  <a:ea typeface="HGP明朝E" pitchFamily="18" charset="-128"/>
                </a:rPr>
                <a:t>.</a:t>
              </a:r>
              <a:r>
                <a:rPr lang="ja-JP" altLang="en-US" sz="1600" b="1">
                  <a:solidFill>
                    <a:srgbClr val="002060"/>
                  </a:solidFill>
                  <a:latin typeface="HGP明朝E" pitchFamily="18" charset="-128"/>
                  <a:ea typeface="HGP明朝E" pitchFamily="18" charset="-128"/>
                </a:rPr>
                <a:t>３</a:t>
              </a:r>
            </a:p>
            <a:p>
              <a:pPr marL="342900" indent="-342900" defTabSz="914400">
                <a:lnSpc>
                  <a:spcPct val="90000"/>
                </a:lnSpc>
                <a:spcBef>
                  <a:spcPct val="20000"/>
                </a:spcBef>
                <a:buSzPct val="50000"/>
                <a:buFont typeface="Wingdings" pitchFamily="2" charset="2"/>
                <a:buNone/>
              </a:pPr>
              <a:endParaRPr lang="ja-JP" altLang="en-US" sz="1600" b="1">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a:solidFill>
                  <a:srgbClr val="002060"/>
                </a:solidFill>
                <a:latin typeface="HGP明朝E" pitchFamily="18" charset="-128"/>
                <a:ea typeface="HGP明朝E" pitchFamily="18" charset="-128"/>
              </a:endParaRPr>
            </a:p>
          </p:txBody>
        </p:sp>
        <p:sp>
          <p:nvSpPr>
            <p:cNvPr id="33801" name="サブタイトル 13"/>
            <p:cNvSpPr txBox="1">
              <a:spLocks/>
            </p:cNvSpPr>
            <p:nvPr/>
          </p:nvSpPr>
          <p:spPr bwMode="auto">
            <a:xfrm>
              <a:off x="4644" y="517"/>
              <a:ext cx="1002" cy="3416"/>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A</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B</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C</a:t>
              </a:r>
              <a:r>
                <a:rPr lang="ja-JP" altLang="en-US" sz="1600" b="1" dirty="0" smtClean="0">
                  <a:solidFill>
                    <a:srgbClr val="002060"/>
                  </a:solidFill>
                  <a:latin typeface="HGP明朝E" pitchFamily="18" charset="-128"/>
                  <a:ea typeface="HGP明朝E" pitchFamily="18" charset="-128"/>
                </a:rPr>
                <a:t>クリニック</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F</a:t>
              </a:r>
              <a:r>
                <a:rPr lang="ja-JP" altLang="en-US" sz="1600" b="1" dirty="0" smtClean="0">
                  <a:solidFill>
                    <a:srgbClr val="002060"/>
                  </a:solidFill>
                  <a:latin typeface="HGP明朝E" pitchFamily="18" charset="-128"/>
                  <a:ea typeface="HGP明朝E" pitchFamily="18" charset="-128"/>
                </a:rPr>
                <a:t>形成</a:t>
              </a:r>
              <a:r>
                <a:rPr lang="ja-JP" altLang="en-US" sz="1600" b="1" dirty="0">
                  <a:solidFill>
                    <a:srgbClr val="002060"/>
                  </a:solidFill>
                  <a:latin typeface="HGP明朝E" pitchFamily="18" charset="-128"/>
                  <a:ea typeface="HGP明朝E" pitchFamily="18" charset="-128"/>
                </a:rPr>
                <a:t>外科</a:t>
              </a: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B</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1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1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G</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p:txBody>
        </p:sp>
      </p:grpSp>
      <p:sp>
        <p:nvSpPr>
          <p:cNvPr id="33797" name="サブタイトル 13"/>
          <p:cNvSpPr txBox="1">
            <a:spLocks/>
          </p:cNvSpPr>
          <p:nvPr/>
        </p:nvSpPr>
        <p:spPr bwMode="auto">
          <a:xfrm>
            <a:off x="190500" y="1023938"/>
            <a:ext cx="3167063" cy="1654175"/>
          </a:xfrm>
          <a:prstGeom prst="rect">
            <a:avLst/>
          </a:prstGeom>
          <a:noFill/>
          <a:ln w="9525">
            <a:noFill/>
            <a:miter lim="800000"/>
            <a:headEnd/>
            <a:tailEnd/>
          </a:ln>
        </p:spPr>
        <p:txBody>
          <a:bodyPr/>
          <a:lstStyle/>
          <a:p>
            <a:pPr marL="342900" indent="-342900" defTabSz="914400">
              <a:spcBef>
                <a:spcPts val="500"/>
              </a:spcBef>
              <a:buFont typeface="Wingdings" pitchFamily="2" charset="2"/>
              <a:buChar char="Ø"/>
            </a:pPr>
            <a:r>
              <a:rPr lang="ja-JP" altLang="en-US" sz="2000" b="1" dirty="0" smtClean="0">
                <a:solidFill>
                  <a:srgbClr val="002060"/>
                </a:solidFill>
                <a:latin typeface="HGP明朝E" pitchFamily="18" charset="-128"/>
                <a:ea typeface="HGP明朝E" pitchFamily="18" charset="-128"/>
              </a:rPr>
              <a:t>６○歳　Ｆ</a:t>
            </a:r>
            <a:r>
              <a:rPr lang="ja-JP" altLang="en-US" sz="2000" b="1" dirty="0">
                <a:solidFill>
                  <a:srgbClr val="002060"/>
                </a:solidFill>
                <a:latin typeface="HGP明朝E" pitchFamily="18" charset="-128"/>
                <a:ea typeface="HGP明朝E" pitchFamily="18" charset="-128"/>
              </a:rPr>
              <a:t>　</a:t>
            </a:r>
          </a:p>
          <a:p>
            <a:pPr marL="342900" indent="-342900" defTabSz="914400">
              <a:spcBef>
                <a:spcPts val="500"/>
              </a:spcBef>
              <a:buFont typeface="Wingdings" pitchFamily="2" charset="2"/>
              <a:buChar char="Ø"/>
            </a:pPr>
            <a:r>
              <a:rPr lang="ja-JP" altLang="en-US" sz="2000" b="1" dirty="0">
                <a:solidFill>
                  <a:srgbClr val="002060"/>
                </a:solidFill>
                <a:latin typeface="HGP明朝E" pitchFamily="18" charset="-128"/>
                <a:ea typeface="HGP明朝E" pitchFamily="18" charset="-128"/>
              </a:rPr>
              <a:t>原疾患 ： </a:t>
            </a:r>
            <a:r>
              <a:rPr lang="en-US" altLang="ja-JP" sz="2000" b="1" dirty="0">
                <a:solidFill>
                  <a:srgbClr val="002060"/>
                </a:solidFill>
                <a:latin typeface="HGP明朝E" pitchFamily="18" charset="-128"/>
                <a:ea typeface="HGP明朝E" pitchFamily="18" charset="-128"/>
              </a:rPr>
              <a:t>Ⅰ</a:t>
            </a:r>
            <a:r>
              <a:rPr lang="ja-JP" altLang="en-US" sz="2000" b="1" dirty="0">
                <a:solidFill>
                  <a:srgbClr val="002060"/>
                </a:solidFill>
                <a:latin typeface="HGP明朝E" pitchFamily="18" charset="-128"/>
                <a:ea typeface="HGP明朝E" pitchFamily="18" charset="-128"/>
              </a:rPr>
              <a:t>ｇＡ腎症　　　</a:t>
            </a:r>
          </a:p>
          <a:p>
            <a:pPr marL="342900" indent="-342900" defTabSz="914400">
              <a:spcBef>
                <a:spcPts val="500"/>
              </a:spcBef>
              <a:buFont typeface="Wingdings" pitchFamily="2" charset="2"/>
              <a:buChar char="Ø"/>
            </a:pPr>
            <a:r>
              <a:rPr lang="ja-JP" altLang="en-US" sz="2000" b="1" dirty="0">
                <a:solidFill>
                  <a:srgbClr val="002060"/>
                </a:solidFill>
                <a:latin typeface="HGP明朝E" pitchFamily="18" charset="-128"/>
                <a:ea typeface="HGP明朝E" pitchFamily="18" charset="-128"/>
              </a:rPr>
              <a:t>導   入 ： １９８６</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７</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１</a:t>
            </a:r>
          </a:p>
          <a:p>
            <a:pPr marL="342900" indent="-342900" defTabSz="914400">
              <a:spcBef>
                <a:spcPts val="500"/>
              </a:spcBef>
              <a:buFont typeface="Wingdings" pitchFamily="2" charset="2"/>
              <a:buNone/>
            </a:pPr>
            <a:r>
              <a:rPr lang="ja-JP" altLang="en-US" sz="2000" b="1" dirty="0">
                <a:solidFill>
                  <a:srgbClr val="002060"/>
                </a:solidFill>
                <a:latin typeface="HGP明朝E" pitchFamily="18" charset="-128"/>
                <a:ea typeface="HGP明朝E" pitchFamily="18" charset="-128"/>
              </a:rPr>
              <a:t>　　　　　　     </a:t>
            </a:r>
            <a:r>
              <a:rPr lang="en-US" altLang="ja-JP" sz="2000" b="1" dirty="0" smtClean="0">
                <a:solidFill>
                  <a:srgbClr val="002060"/>
                </a:solidFill>
                <a:latin typeface="HGP明朝E" pitchFamily="18" charset="-128"/>
                <a:ea typeface="HGP明朝E" pitchFamily="18" charset="-128"/>
              </a:rPr>
              <a:t>A</a:t>
            </a:r>
            <a:r>
              <a:rPr lang="ja-JP" altLang="en-US" sz="2000" b="1" dirty="0" smtClean="0">
                <a:solidFill>
                  <a:srgbClr val="002060"/>
                </a:solidFill>
                <a:latin typeface="HGP明朝E" pitchFamily="18" charset="-128"/>
                <a:ea typeface="HGP明朝E" pitchFamily="18" charset="-128"/>
              </a:rPr>
              <a:t>病院</a:t>
            </a:r>
            <a:r>
              <a:rPr lang="ja-JP" altLang="en-US" sz="2000" b="1" dirty="0">
                <a:solidFill>
                  <a:srgbClr val="002060"/>
                </a:solidFill>
                <a:latin typeface="HGP明朝E" pitchFamily="18" charset="-128"/>
                <a:ea typeface="HGP明朝E" pitchFamily="18" charset="-128"/>
              </a:rPr>
              <a:t>　</a:t>
            </a:r>
          </a:p>
          <a:p>
            <a:pPr marL="342900" indent="-342900" defTabSz="914400">
              <a:spcBef>
                <a:spcPts val="500"/>
              </a:spcBef>
              <a:buFont typeface="Wingdings" pitchFamily="2" charset="2"/>
              <a:buChar char="Ø"/>
            </a:pPr>
            <a:endParaRPr lang="ja-JP" altLang="en-US" sz="2000" b="1" dirty="0">
              <a:solidFill>
                <a:srgbClr val="002060"/>
              </a:solidFill>
              <a:latin typeface="HGP明朝E" pitchFamily="18" charset="-128"/>
              <a:ea typeface="HGP明朝E" pitchFamily="18" charset="-128"/>
            </a:endParaRP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872"/>
    </mc:Choice>
    <mc:Fallback>
      <p:transition spd="slow" advTm="18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wipe(up)">
                                      <p:cBhvr>
                                        <p:cTn id="7"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7"/>
          <p:cNvSpPr txBox="1">
            <a:spLocks/>
          </p:cNvSpPr>
          <p:nvPr/>
        </p:nvSpPr>
        <p:spPr bwMode="auto">
          <a:xfrm>
            <a:off x="0" y="271463"/>
            <a:ext cx="1824038" cy="487362"/>
          </a:xfrm>
          <a:prstGeom prst="rect">
            <a:avLst/>
          </a:prstGeom>
          <a:noFill/>
          <a:ln w="9525">
            <a:noFill/>
            <a:miter lim="800000"/>
            <a:headEnd/>
            <a:tailEnd/>
          </a:ln>
        </p:spPr>
        <p:txBody>
          <a:bodyPr anchor="b"/>
          <a:lstStyle/>
          <a:p>
            <a:pPr algn="ctr" defTabSz="914400">
              <a:lnSpc>
                <a:spcPct val="80000"/>
              </a:lnSpc>
            </a:pPr>
            <a:r>
              <a:rPr lang="ja-JP" altLang="en-US" sz="3100" b="1">
                <a:solidFill>
                  <a:srgbClr val="002060"/>
                </a:solidFill>
                <a:latin typeface="HGP明朝E" pitchFamily="18" charset="-128"/>
                <a:ea typeface="HGP明朝E" pitchFamily="18" charset="-128"/>
              </a:rPr>
              <a:t>症　例　</a:t>
            </a:r>
          </a:p>
        </p:txBody>
      </p:sp>
      <p:sp>
        <p:nvSpPr>
          <p:cNvPr id="34818" name="サブタイトル 13"/>
          <p:cNvSpPr txBox="1">
            <a:spLocks/>
          </p:cNvSpPr>
          <p:nvPr/>
        </p:nvSpPr>
        <p:spPr bwMode="auto">
          <a:xfrm>
            <a:off x="190500" y="1023938"/>
            <a:ext cx="3167063" cy="1654175"/>
          </a:xfrm>
          <a:prstGeom prst="rect">
            <a:avLst/>
          </a:prstGeom>
          <a:noFill/>
          <a:ln w="9525">
            <a:noFill/>
            <a:miter lim="800000"/>
            <a:headEnd/>
            <a:tailEnd/>
          </a:ln>
        </p:spPr>
        <p:txBody>
          <a:bodyPr/>
          <a:lstStyle/>
          <a:p>
            <a:pPr marL="342900" indent="-342900" defTabSz="914400">
              <a:spcBef>
                <a:spcPts val="500"/>
              </a:spcBef>
              <a:buFont typeface="Wingdings" pitchFamily="2" charset="2"/>
              <a:buChar char="Ø"/>
            </a:pPr>
            <a:r>
              <a:rPr lang="ja-JP" altLang="en-US" sz="2000" b="1" dirty="0" smtClean="0">
                <a:solidFill>
                  <a:srgbClr val="002060"/>
                </a:solidFill>
                <a:latin typeface="HGP明朝E" pitchFamily="18" charset="-128"/>
                <a:ea typeface="HGP明朝E" pitchFamily="18" charset="-128"/>
              </a:rPr>
              <a:t>６○歳　Ｆ</a:t>
            </a:r>
            <a:r>
              <a:rPr lang="ja-JP" altLang="en-US" sz="2000" b="1" dirty="0">
                <a:solidFill>
                  <a:srgbClr val="002060"/>
                </a:solidFill>
                <a:latin typeface="HGP明朝E" pitchFamily="18" charset="-128"/>
                <a:ea typeface="HGP明朝E" pitchFamily="18" charset="-128"/>
              </a:rPr>
              <a:t>　　　</a:t>
            </a:r>
          </a:p>
          <a:p>
            <a:pPr marL="342900" indent="-342900" defTabSz="914400">
              <a:spcBef>
                <a:spcPts val="500"/>
              </a:spcBef>
              <a:buFont typeface="Wingdings" pitchFamily="2" charset="2"/>
              <a:buChar char="Ø"/>
            </a:pPr>
            <a:r>
              <a:rPr lang="ja-JP" altLang="en-US" sz="2000" b="1" dirty="0">
                <a:solidFill>
                  <a:srgbClr val="002060"/>
                </a:solidFill>
                <a:latin typeface="HGP明朝E" pitchFamily="18" charset="-128"/>
                <a:ea typeface="HGP明朝E" pitchFamily="18" charset="-128"/>
              </a:rPr>
              <a:t>原疾患 ： </a:t>
            </a:r>
            <a:r>
              <a:rPr lang="en-US" altLang="ja-JP" sz="2000" b="1" dirty="0">
                <a:solidFill>
                  <a:srgbClr val="002060"/>
                </a:solidFill>
                <a:latin typeface="HGP明朝E" pitchFamily="18" charset="-128"/>
                <a:ea typeface="HGP明朝E" pitchFamily="18" charset="-128"/>
              </a:rPr>
              <a:t>Ⅰ</a:t>
            </a:r>
            <a:r>
              <a:rPr lang="ja-JP" altLang="en-US" sz="2000" b="1" dirty="0">
                <a:solidFill>
                  <a:srgbClr val="002060"/>
                </a:solidFill>
                <a:latin typeface="HGP明朝E" pitchFamily="18" charset="-128"/>
                <a:ea typeface="HGP明朝E" pitchFamily="18" charset="-128"/>
              </a:rPr>
              <a:t>ｇＡ腎症　　　</a:t>
            </a:r>
          </a:p>
          <a:p>
            <a:pPr marL="342900" indent="-342900" defTabSz="914400">
              <a:spcBef>
                <a:spcPts val="500"/>
              </a:spcBef>
              <a:buFont typeface="Wingdings" pitchFamily="2" charset="2"/>
              <a:buChar char="Ø"/>
            </a:pPr>
            <a:r>
              <a:rPr lang="ja-JP" altLang="en-US" sz="2000" b="1" dirty="0">
                <a:solidFill>
                  <a:srgbClr val="002060"/>
                </a:solidFill>
                <a:latin typeface="HGP明朝E" pitchFamily="18" charset="-128"/>
                <a:ea typeface="HGP明朝E" pitchFamily="18" charset="-128"/>
              </a:rPr>
              <a:t>導   入 ： １９８６</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７</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１</a:t>
            </a:r>
          </a:p>
          <a:p>
            <a:pPr marL="342900" indent="-342900" defTabSz="914400">
              <a:spcBef>
                <a:spcPts val="500"/>
              </a:spcBef>
              <a:buFont typeface="Wingdings" pitchFamily="2" charset="2"/>
              <a:buNone/>
            </a:pPr>
            <a:r>
              <a:rPr lang="ja-JP" altLang="en-US" sz="2000" b="1" dirty="0">
                <a:solidFill>
                  <a:srgbClr val="002060"/>
                </a:solidFill>
                <a:latin typeface="HGP明朝E" pitchFamily="18" charset="-128"/>
                <a:ea typeface="HGP明朝E" pitchFamily="18" charset="-128"/>
              </a:rPr>
              <a:t>　　　　　　 </a:t>
            </a:r>
            <a:r>
              <a:rPr lang="ja-JP" altLang="en-US" sz="2000" b="1" dirty="0" smtClean="0">
                <a:solidFill>
                  <a:srgbClr val="002060"/>
                </a:solidFill>
                <a:latin typeface="HGP明朝E" pitchFamily="18" charset="-128"/>
                <a:ea typeface="HGP明朝E" pitchFamily="18" charset="-128"/>
              </a:rPr>
              <a:t>    </a:t>
            </a:r>
            <a:r>
              <a:rPr lang="en-US" altLang="ja-JP" sz="2000" b="1" dirty="0" smtClean="0">
                <a:solidFill>
                  <a:srgbClr val="002060"/>
                </a:solidFill>
                <a:latin typeface="HGP明朝E" pitchFamily="18" charset="-128"/>
                <a:ea typeface="HGP明朝E" pitchFamily="18" charset="-128"/>
              </a:rPr>
              <a:t>A</a:t>
            </a:r>
            <a:r>
              <a:rPr lang="ja-JP" altLang="en-US" sz="2000" b="1" dirty="0" smtClean="0">
                <a:solidFill>
                  <a:srgbClr val="002060"/>
                </a:solidFill>
                <a:latin typeface="HGP明朝E" pitchFamily="18" charset="-128"/>
                <a:ea typeface="HGP明朝E" pitchFamily="18" charset="-128"/>
              </a:rPr>
              <a:t>病院</a:t>
            </a:r>
            <a:r>
              <a:rPr lang="ja-JP" altLang="en-US" sz="2000" b="1" dirty="0">
                <a:solidFill>
                  <a:srgbClr val="002060"/>
                </a:solidFill>
                <a:latin typeface="HGP明朝E" pitchFamily="18" charset="-128"/>
                <a:ea typeface="HGP明朝E" pitchFamily="18" charset="-128"/>
              </a:rPr>
              <a:t>　</a:t>
            </a:r>
          </a:p>
          <a:p>
            <a:pPr marL="342900" indent="-342900" defTabSz="914400">
              <a:spcBef>
                <a:spcPts val="500"/>
              </a:spcBef>
              <a:buFont typeface="Wingdings" pitchFamily="2" charset="2"/>
              <a:buChar char="Ø"/>
            </a:pPr>
            <a:endParaRPr lang="ja-JP" altLang="en-US" sz="2000" b="1" dirty="0">
              <a:solidFill>
                <a:srgbClr val="002060"/>
              </a:solidFill>
              <a:latin typeface="HGP明朝E" pitchFamily="18" charset="-128"/>
              <a:ea typeface="HGP明朝E" pitchFamily="18" charset="-128"/>
            </a:endParaRPr>
          </a:p>
        </p:txBody>
      </p:sp>
      <p:grpSp>
        <p:nvGrpSpPr>
          <p:cNvPr id="34819" name="Group 20"/>
          <p:cNvGrpSpPr>
            <a:grpSpLocks/>
          </p:cNvGrpSpPr>
          <p:nvPr/>
        </p:nvGrpSpPr>
        <p:grpSpPr bwMode="auto">
          <a:xfrm>
            <a:off x="0" y="6264275"/>
            <a:ext cx="9144000" cy="593725"/>
            <a:chOff x="0" y="3946"/>
            <a:chExt cx="5760" cy="374"/>
          </a:xfrm>
        </p:grpSpPr>
        <p:grpSp>
          <p:nvGrpSpPr>
            <p:cNvPr id="34828" name="Group 21"/>
            <p:cNvGrpSpPr>
              <a:grpSpLocks/>
            </p:cNvGrpSpPr>
            <p:nvPr/>
          </p:nvGrpSpPr>
          <p:grpSpPr bwMode="auto">
            <a:xfrm>
              <a:off x="0" y="4170"/>
              <a:ext cx="5760" cy="150"/>
              <a:chOff x="0" y="4170"/>
              <a:chExt cx="5760" cy="150"/>
            </a:xfrm>
          </p:grpSpPr>
          <p:sp>
            <p:nvSpPr>
              <p:cNvPr id="34830" name="Rectangle 22"/>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4831" name="Rectangle 23"/>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4829"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34820" name="Group 25"/>
          <p:cNvGrpSpPr>
            <a:grpSpLocks/>
          </p:cNvGrpSpPr>
          <p:nvPr/>
        </p:nvGrpSpPr>
        <p:grpSpPr bwMode="auto">
          <a:xfrm rot="10800000">
            <a:off x="0" y="0"/>
            <a:ext cx="9144000" cy="238125"/>
            <a:chOff x="0" y="4170"/>
            <a:chExt cx="5760" cy="150"/>
          </a:xfrm>
        </p:grpSpPr>
        <p:sp>
          <p:nvSpPr>
            <p:cNvPr id="34826" name="Rectangle 26"/>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4827" name="Rectangle 27"/>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34821" name="Group 12"/>
          <p:cNvGrpSpPr>
            <a:grpSpLocks/>
          </p:cNvGrpSpPr>
          <p:nvPr/>
        </p:nvGrpSpPr>
        <p:grpSpPr bwMode="auto">
          <a:xfrm>
            <a:off x="2938463" y="493713"/>
            <a:ext cx="4502150" cy="5762625"/>
            <a:chOff x="1851" y="311"/>
            <a:chExt cx="2836" cy="3630"/>
          </a:xfrm>
        </p:grpSpPr>
        <p:sp>
          <p:nvSpPr>
            <p:cNvPr id="34822" name="サブタイトル 13"/>
            <p:cNvSpPr txBox="1">
              <a:spLocks/>
            </p:cNvSpPr>
            <p:nvPr/>
          </p:nvSpPr>
          <p:spPr bwMode="auto">
            <a:xfrm>
              <a:off x="1851" y="311"/>
              <a:ext cx="1556" cy="344"/>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a:solidFill>
                    <a:srgbClr val="002060"/>
                  </a:solidFill>
                  <a:latin typeface="Century" pitchFamily="18" charset="0"/>
                  <a:ea typeface="HGP明朝E" pitchFamily="18" charset="-128"/>
                </a:rPr>
                <a:t>既往症 </a:t>
              </a:r>
              <a:endParaRPr lang="ja-JP" altLang="ja-JP" sz="2000" b="1">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000" b="1">
                <a:solidFill>
                  <a:srgbClr val="002060"/>
                </a:solidFill>
                <a:latin typeface="Century" pitchFamily="18" charset="0"/>
                <a:ea typeface="HGP明朝E" pitchFamily="18" charset="-128"/>
              </a:endParaRPr>
            </a:p>
          </p:txBody>
        </p:sp>
        <p:sp>
          <p:nvSpPr>
            <p:cNvPr id="34823" name="サブタイトル 13"/>
            <p:cNvSpPr txBox="1">
              <a:spLocks/>
            </p:cNvSpPr>
            <p:nvPr/>
          </p:nvSpPr>
          <p:spPr bwMode="auto">
            <a:xfrm>
              <a:off x="2631" y="513"/>
              <a:ext cx="2056" cy="3416"/>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ＩｇＡ腎症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脳出血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痔核</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根治術</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右手根管症候群</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開放術</a:t>
              </a:r>
              <a:r>
                <a:rPr lang="en-US" altLang="ja-JP" sz="1600" b="1" u="sng" dirty="0">
                  <a:solidFill>
                    <a:srgbClr val="FF000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右中指ＰＩＰ関節症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多発性嚢胞腎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右拇指弾発指</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両環指弾発指</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左手根幹症候群</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開放術</a:t>
              </a:r>
              <a:r>
                <a:rPr lang="en-US" altLang="ja-JP" sz="1600" b="1" u="sng" dirty="0">
                  <a:solidFill>
                    <a:srgbClr val="FF000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顔面皮膚腫瘍</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摘出術</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出血性胃潰瘍　胃ポリープ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腰部脊椎管狭窄症</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開放術</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右示指弾発指</a:t>
              </a:r>
              <a:r>
                <a:rPr lang="ja-JP" altLang="en-US" sz="1600" b="1" dirty="0">
                  <a:solidFill>
                    <a:srgbClr val="002060"/>
                  </a:solidFill>
                  <a:latin typeface="HGP明朝E" pitchFamily="18" charset="-128"/>
                  <a:ea typeface="HGP明朝E" pitchFamily="18" charset="-128"/>
                </a:rPr>
                <a:t>　右肘関節痛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前額部疣疵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右手伸筋腱鞘炎　</a:t>
              </a:r>
              <a:r>
                <a:rPr lang="ja-JP" altLang="en-US" sz="1600" b="1" u="sng" dirty="0">
                  <a:solidFill>
                    <a:srgbClr val="FF0000"/>
                  </a:solidFill>
                  <a:latin typeface="HGP明朝E" pitchFamily="18" charset="-128"/>
                  <a:ea typeface="HGP明朝E" pitchFamily="18" charset="-128"/>
                </a:rPr>
                <a:t>左中指弾発指</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透析アミロイド</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シスによる　　　　　　　　　　　　　　　　　　　</a:t>
              </a:r>
            </a:p>
            <a:p>
              <a:pPr marL="342900" indent="-342900" defTabSz="914400">
                <a:lnSpc>
                  <a:spcPct val="90000"/>
                </a:lnSpc>
                <a:spcBef>
                  <a:spcPct val="1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右大腿骨骨病変</a:t>
              </a:r>
              <a:r>
                <a:rPr lang="ja-JP" altLang="en-US" sz="1600" b="1" dirty="0">
                  <a:solidFill>
                    <a:srgbClr val="FF0000"/>
                  </a:solidFill>
                  <a:latin typeface="HGP明朝E" pitchFamily="18" charset="-128"/>
                  <a:ea typeface="HGP明朝E" pitchFamily="18" charset="-128"/>
                </a:rPr>
                <a:t>　</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変形性股関節症</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アミロイド沈着</a:t>
              </a:r>
            </a:p>
            <a:p>
              <a:pPr marL="342900" indent="-342900" defTabSz="914400">
                <a:lnSpc>
                  <a:spcPct val="90000"/>
                </a:lnSpc>
                <a:spcBef>
                  <a:spcPct val="10000"/>
                </a:spcBef>
                <a:buSzPct val="50000"/>
                <a:buFont typeface="Wingdings" pitchFamily="2" charset="2"/>
                <a:buNone/>
              </a:pPr>
              <a:r>
                <a:rPr lang="ja-JP" altLang="en-US" sz="1600" b="1" i="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性骨症</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人工関節置換術</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　</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軽度大動脈弁狭窄症　　　　　　　</a:t>
              </a: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p:txBody>
        </p:sp>
        <p:sp>
          <p:nvSpPr>
            <p:cNvPr id="34824" name="サブタイトル 13"/>
            <p:cNvSpPr txBox="1">
              <a:spLocks/>
            </p:cNvSpPr>
            <p:nvPr/>
          </p:nvSpPr>
          <p:spPr bwMode="auto">
            <a:xfrm>
              <a:off x="2077" y="525"/>
              <a:ext cx="700" cy="3416"/>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１９８１</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２００１</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２００５</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２００８</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２００９</a:t>
              </a:r>
              <a:r>
                <a:rPr lang="en-US" altLang="ja-JP" sz="1600" b="1" dirty="0">
                  <a:solidFill>
                    <a:srgbClr val="002060"/>
                  </a:solidFill>
                  <a:latin typeface="HGP明朝E" pitchFamily="18" charset="-128"/>
                  <a:ea typeface="HGP明朝E" pitchFamily="18" charset="-128"/>
                </a:rPr>
                <a:t>.6</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２００９</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７</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２０１０</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２０１１</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２０１２</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３</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５</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.8</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８</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２０１２</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１０</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１２</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２０１４</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３</a:t>
              </a:r>
            </a:p>
            <a:p>
              <a:pPr marL="342900" indent="-342900" defTabSz="914400">
                <a:lnSpc>
                  <a:spcPct val="90000"/>
                </a:lnSpc>
                <a:spcBef>
                  <a:spcPct val="1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２０１５</a:t>
              </a:r>
              <a:r>
                <a:rPr lang="en-US" altLang="ja-JP" sz="1600" b="1" u="sng" dirty="0">
                  <a:solidFill>
                    <a:srgbClr val="FF0000"/>
                  </a:solidFill>
                  <a:latin typeface="HGP明朝E" pitchFamily="18" charset="-128"/>
                  <a:ea typeface="HGP明朝E" pitchFamily="18" charset="-128"/>
                </a:rPr>
                <a:t>.1</a:t>
              </a:r>
              <a:r>
                <a:rPr lang="en-US" altLang="ja-JP" sz="1600" b="1" dirty="0">
                  <a:solidFill>
                    <a:srgbClr val="002060"/>
                  </a:solidFill>
                  <a:latin typeface="HGP明朝E" pitchFamily="18" charset="-128"/>
                  <a:ea typeface="HGP明朝E" pitchFamily="18" charset="-128"/>
                </a:rPr>
                <a:t>   </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２０１５</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３</a:t>
              </a:r>
            </a:p>
            <a:p>
              <a:pPr marL="342900" indent="-342900" defTabSz="914400">
                <a:lnSpc>
                  <a:spcPct val="90000"/>
                </a:lnSpc>
                <a:spcBef>
                  <a:spcPct val="1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２０１６</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３</a:t>
              </a: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p:txBody>
        </p:sp>
      </p:grpSp>
      <p:grpSp>
        <p:nvGrpSpPr>
          <p:cNvPr id="4" name="グループ化 3">
            <a:extLst>
              <a:ext uri="{FF2B5EF4-FFF2-40B4-BE49-F238E27FC236}">
                <a16:creationId xmlns:a16="http://schemas.microsoft.com/office/drawing/2014/main" xmlns="" id="{84DA7E1F-B28A-4150-AC25-CA24818524BF}"/>
              </a:ext>
            </a:extLst>
          </p:cNvPr>
          <p:cNvGrpSpPr/>
          <p:nvPr/>
        </p:nvGrpSpPr>
        <p:grpSpPr>
          <a:xfrm>
            <a:off x="1484354" y="3180147"/>
            <a:ext cx="1088998" cy="749627"/>
            <a:chOff x="1710560" y="2900089"/>
            <a:chExt cx="1088998" cy="749627"/>
          </a:xfrm>
        </p:grpSpPr>
        <p:sp>
          <p:nvSpPr>
            <p:cNvPr id="2" name="矢印: 右 1">
              <a:extLst>
                <a:ext uri="{FF2B5EF4-FFF2-40B4-BE49-F238E27FC236}">
                  <a16:creationId xmlns:a16="http://schemas.microsoft.com/office/drawing/2014/main" xmlns="" id="{87A48824-C92D-4F24-885C-620752B9A76C}"/>
                </a:ext>
              </a:extLst>
            </p:cNvPr>
            <p:cNvSpPr/>
            <p:nvPr/>
          </p:nvSpPr>
          <p:spPr>
            <a:xfrm>
              <a:off x="1710560" y="2900089"/>
              <a:ext cx="1088998" cy="749627"/>
            </a:xfrm>
            <a:prstGeom prst="rightArrow">
              <a:avLst/>
            </a:prstGeom>
            <a:solidFill>
              <a:srgbClr val="FF0000">
                <a:alpha val="7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xmlns="" id="{A9CC119D-BEF6-4ADF-94C6-47B036A1CF4C}"/>
                </a:ext>
              </a:extLst>
            </p:cNvPr>
            <p:cNvSpPr txBox="1"/>
            <p:nvPr/>
          </p:nvSpPr>
          <p:spPr>
            <a:xfrm>
              <a:off x="1803401" y="3090236"/>
              <a:ext cx="899813" cy="369332"/>
            </a:xfrm>
            <a:prstGeom prst="rect">
              <a:avLst/>
            </a:prstGeom>
            <a:noFill/>
          </p:spPr>
          <p:txBody>
            <a:bodyPr wrap="square" rtlCol="0">
              <a:spAutoFit/>
            </a:bodyPr>
            <a:lstStyle/>
            <a:p>
              <a:r>
                <a:rPr kumimoji="1" lang="ja-JP" altLang="en-US" b="1" dirty="0">
                  <a:solidFill>
                    <a:srgbClr val="002060"/>
                  </a:solidFill>
                  <a:latin typeface="HGPｺﾞｼｯｸE" panose="020B0900000000000000" pitchFamily="50" charset="-128"/>
                  <a:ea typeface="HGPｺﾞｼｯｸE" panose="020B0900000000000000" pitchFamily="50" charset="-128"/>
                </a:rPr>
                <a:t>ＤＲＡ</a:t>
              </a:r>
            </a:p>
          </p:txBody>
        </p:sp>
      </p:grpSp>
      <p:sp>
        <p:nvSpPr>
          <p:cNvPr id="20" name="サブタイトル 13"/>
          <p:cNvSpPr txBox="1">
            <a:spLocks/>
          </p:cNvSpPr>
          <p:nvPr/>
        </p:nvSpPr>
        <p:spPr bwMode="auto">
          <a:xfrm>
            <a:off x="7372350" y="821406"/>
            <a:ext cx="1591176" cy="5422900"/>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A</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B</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C</a:t>
            </a:r>
            <a:r>
              <a:rPr lang="ja-JP" altLang="en-US" sz="1600" b="1" dirty="0" smtClean="0">
                <a:solidFill>
                  <a:srgbClr val="002060"/>
                </a:solidFill>
                <a:latin typeface="HGP明朝E" pitchFamily="18" charset="-128"/>
                <a:ea typeface="HGP明朝E" pitchFamily="18" charset="-128"/>
              </a:rPr>
              <a:t>クリニック</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F</a:t>
            </a:r>
            <a:r>
              <a:rPr lang="ja-JP" altLang="en-US" sz="1600" b="1" dirty="0" smtClean="0">
                <a:solidFill>
                  <a:srgbClr val="002060"/>
                </a:solidFill>
                <a:latin typeface="HGP明朝E" pitchFamily="18" charset="-128"/>
                <a:ea typeface="HGP明朝E" pitchFamily="18" charset="-128"/>
              </a:rPr>
              <a:t>形成</a:t>
            </a:r>
            <a:r>
              <a:rPr lang="ja-JP" altLang="en-US" sz="1600" b="1" dirty="0">
                <a:solidFill>
                  <a:srgbClr val="002060"/>
                </a:solidFill>
                <a:latin typeface="HGP明朝E" pitchFamily="18" charset="-128"/>
                <a:ea typeface="HGP明朝E" pitchFamily="18" charset="-128"/>
              </a:rPr>
              <a:t>外科</a:t>
            </a: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B</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1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1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G</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511"/>
    </mc:Choice>
    <mc:Fallback>
      <p:transition spd="slow" advTm="511"/>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7"/>
          <p:cNvSpPr txBox="1">
            <a:spLocks/>
          </p:cNvSpPr>
          <p:nvPr/>
        </p:nvSpPr>
        <p:spPr bwMode="auto">
          <a:xfrm>
            <a:off x="0" y="271463"/>
            <a:ext cx="1824038" cy="487362"/>
          </a:xfrm>
          <a:prstGeom prst="rect">
            <a:avLst/>
          </a:prstGeom>
          <a:noFill/>
          <a:ln w="9525">
            <a:noFill/>
            <a:miter lim="800000"/>
            <a:headEnd/>
            <a:tailEnd/>
          </a:ln>
        </p:spPr>
        <p:txBody>
          <a:bodyPr anchor="b"/>
          <a:lstStyle/>
          <a:p>
            <a:pPr algn="ctr" defTabSz="914400">
              <a:lnSpc>
                <a:spcPct val="80000"/>
              </a:lnSpc>
            </a:pPr>
            <a:r>
              <a:rPr lang="ja-JP" altLang="en-US" sz="3100" b="1">
                <a:solidFill>
                  <a:srgbClr val="002060"/>
                </a:solidFill>
                <a:latin typeface="HGP明朝E" pitchFamily="18" charset="-128"/>
                <a:ea typeface="HGP明朝E" pitchFamily="18" charset="-128"/>
              </a:rPr>
              <a:t>症　例　</a:t>
            </a:r>
          </a:p>
        </p:txBody>
      </p:sp>
      <p:sp>
        <p:nvSpPr>
          <p:cNvPr id="35842" name="サブタイトル 13"/>
          <p:cNvSpPr txBox="1">
            <a:spLocks/>
          </p:cNvSpPr>
          <p:nvPr/>
        </p:nvSpPr>
        <p:spPr bwMode="auto">
          <a:xfrm>
            <a:off x="190500" y="1023938"/>
            <a:ext cx="3167063" cy="1654175"/>
          </a:xfrm>
          <a:prstGeom prst="rect">
            <a:avLst/>
          </a:prstGeom>
          <a:noFill/>
          <a:ln w="9525">
            <a:noFill/>
            <a:miter lim="800000"/>
            <a:headEnd/>
            <a:tailEnd/>
          </a:ln>
        </p:spPr>
        <p:txBody>
          <a:bodyPr/>
          <a:lstStyle/>
          <a:p>
            <a:pPr marL="342900" indent="-342900" defTabSz="914400">
              <a:spcBef>
                <a:spcPts val="500"/>
              </a:spcBef>
              <a:buFont typeface="Wingdings" pitchFamily="2" charset="2"/>
              <a:buChar char="Ø"/>
            </a:pPr>
            <a:r>
              <a:rPr lang="ja-JP" altLang="en-US" sz="2000" b="1" dirty="0" smtClean="0">
                <a:solidFill>
                  <a:srgbClr val="002060"/>
                </a:solidFill>
                <a:latin typeface="HGP明朝E" pitchFamily="18" charset="-128"/>
                <a:ea typeface="HGP明朝E" pitchFamily="18" charset="-128"/>
              </a:rPr>
              <a:t>６○歳　Ｆ</a:t>
            </a:r>
            <a:r>
              <a:rPr lang="ja-JP" altLang="en-US" sz="2000" b="1" dirty="0">
                <a:solidFill>
                  <a:srgbClr val="002060"/>
                </a:solidFill>
                <a:latin typeface="HGP明朝E" pitchFamily="18" charset="-128"/>
                <a:ea typeface="HGP明朝E" pitchFamily="18" charset="-128"/>
              </a:rPr>
              <a:t>　　　</a:t>
            </a:r>
          </a:p>
          <a:p>
            <a:pPr marL="342900" indent="-342900" defTabSz="914400">
              <a:spcBef>
                <a:spcPts val="500"/>
              </a:spcBef>
              <a:buFont typeface="Wingdings" pitchFamily="2" charset="2"/>
              <a:buChar char="Ø"/>
            </a:pPr>
            <a:r>
              <a:rPr lang="ja-JP" altLang="en-US" sz="2000" b="1" dirty="0">
                <a:solidFill>
                  <a:srgbClr val="002060"/>
                </a:solidFill>
                <a:latin typeface="HGP明朝E" pitchFamily="18" charset="-128"/>
                <a:ea typeface="HGP明朝E" pitchFamily="18" charset="-128"/>
              </a:rPr>
              <a:t>原疾患 ： </a:t>
            </a:r>
            <a:r>
              <a:rPr lang="en-US" altLang="ja-JP" sz="2000" b="1" dirty="0">
                <a:solidFill>
                  <a:srgbClr val="002060"/>
                </a:solidFill>
                <a:latin typeface="HGP明朝E" pitchFamily="18" charset="-128"/>
                <a:ea typeface="HGP明朝E" pitchFamily="18" charset="-128"/>
              </a:rPr>
              <a:t>Ⅰ</a:t>
            </a:r>
            <a:r>
              <a:rPr lang="ja-JP" altLang="en-US" sz="2000" b="1" dirty="0">
                <a:solidFill>
                  <a:srgbClr val="002060"/>
                </a:solidFill>
                <a:latin typeface="HGP明朝E" pitchFamily="18" charset="-128"/>
                <a:ea typeface="HGP明朝E" pitchFamily="18" charset="-128"/>
              </a:rPr>
              <a:t>ｇＡ腎症　　　</a:t>
            </a:r>
          </a:p>
          <a:p>
            <a:pPr marL="342900" indent="-342900" defTabSz="914400">
              <a:spcBef>
                <a:spcPts val="500"/>
              </a:spcBef>
              <a:buFont typeface="Wingdings" pitchFamily="2" charset="2"/>
              <a:buChar char="Ø"/>
            </a:pPr>
            <a:r>
              <a:rPr lang="ja-JP" altLang="en-US" sz="2000" b="1" dirty="0">
                <a:solidFill>
                  <a:srgbClr val="002060"/>
                </a:solidFill>
                <a:latin typeface="HGP明朝E" pitchFamily="18" charset="-128"/>
                <a:ea typeface="HGP明朝E" pitchFamily="18" charset="-128"/>
              </a:rPr>
              <a:t>導   入 ： １９８６</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７</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１</a:t>
            </a:r>
          </a:p>
          <a:p>
            <a:pPr marL="342900" indent="-342900" defTabSz="914400">
              <a:spcBef>
                <a:spcPts val="500"/>
              </a:spcBef>
              <a:buFont typeface="Wingdings" pitchFamily="2" charset="2"/>
              <a:buNone/>
            </a:pPr>
            <a:r>
              <a:rPr lang="ja-JP" altLang="en-US" sz="2000" b="1" dirty="0">
                <a:solidFill>
                  <a:srgbClr val="002060"/>
                </a:solidFill>
                <a:latin typeface="HGP明朝E" pitchFamily="18" charset="-128"/>
                <a:ea typeface="HGP明朝E" pitchFamily="18" charset="-128"/>
              </a:rPr>
              <a:t>　　　　　　 </a:t>
            </a:r>
            <a:r>
              <a:rPr lang="ja-JP" altLang="en-US" sz="2000" b="1" dirty="0" smtClean="0">
                <a:solidFill>
                  <a:srgbClr val="002060"/>
                </a:solidFill>
                <a:latin typeface="HGP明朝E" pitchFamily="18" charset="-128"/>
                <a:ea typeface="HGP明朝E" pitchFamily="18" charset="-128"/>
              </a:rPr>
              <a:t>　　</a:t>
            </a:r>
            <a:r>
              <a:rPr lang="en-US" altLang="ja-JP" sz="2000" b="1" dirty="0" smtClean="0">
                <a:solidFill>
                  <a:srgbClr val="002060"/>
                </a:solidFill>
                <a:latin typeface="HGP明朝E" pitchFamily="18" charset="-128"/>
                <a:ea typeface="HGP明朝E" pitchFamily="18" charset="-128"/>
              </a:rPr>
              <a:t>A</a:t>
            </a:r>
            <a:r>
              <a:rPr lang="ja-JP" altLang="en-US" sz="2000" b="1" dirty="0" smtClean="0">
                <a:solidFill>
                  <a:srgbClr val="002060"/>
                </a:solidFill>
                <a:latin typeface="HGP明朝E" pitchFamily="18" charset="-128"/>
                <a:ea typeface="HGP明朝E" pitchFamily="18" charset="-128"/>
              </a:rPr>
              <a:t>病院</a:t>
            </a:r>
            <a:endParaRPr lang="ja-JP" altLang="en-US" sz="2000" b="1" dirty="0">
              <a:solidFill>
                <a:srgbClr val="002060"/>
              </a:solidFill>
              <a:latin typeface="HGP明朝E" pitchFamily="18" charset="-128"/>
              <a:ea typeface="HGP明朝E" pitchFamily="18" charset="-128"/>
            </a:endParaRPr>
          </a:p>
        </p:txBody>
      </p:sp>
      <p:grpSp>
        <p:nvGrpSpPr>
          <p:cNvPr id="35843" name="Group 20"/>
          <p:cNvGrpSpPr>
            <a:grpSpLocks/>
          </p:cNvGrpSpPr>
          <p:nvPr/>
        </p:nvGrpSpPr>
        <p:grpSpPr bwMode="auto">
          <a:xfrm>
            <a:off x="0" y="6264275"/>
            <a:ext cx="9144000" cy="593725"/>
            <a:chOff x="0" y="3946"/>
            <a:chExt cx="5760" cy="374"/>
          </a:xfrm>
        </p:grpSpPr>
        <p:grpSp>
          <p:nvGrpSpPr>
            <p:cNvPr id="35853" name="Group 21"/>
            <p:cNvGrpSpPr>
              <a:grpSpLocks/>
            </p:cNvGrpSpPr>
            <p:nvPr/>
          </p:nvGrpSpPr>
          <p:grpSpPr bwMode="auto">
            <a:xfrm>
              <a:off x="0" y="4170"/>
              <a:ext cx="5760" cy="150"/>
              <a:chOff x="0" y="4170"/>
              <a:chExt cx="5760" cy="150"/>
            </a:xfrm>
          </p:grpSpPr>
          <p:sp>
            <p:nvSpPr>
              <p:cNvPr id="35855" name="Rectangle 22"/>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5856" name="Rectangle 23"/>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5854"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35844" name="Group 25"/>
          <p:cNvGrpSpPr>
            <a:grpSpLocks/>
          </p:cNvGrpSpPr>
          <p:nvPr/>
        </p:nvGrpSpPr>
        <p:grpSpPr bwMode="auto">
          <a:xfrm rot="10800000">
            <a:off x="0" y="0"/>
            <a:ext cx="9144000" cy="238125"/>
            <a:chOff x="0" y="4170"/>
            <a:chExt cx="5760" cy="150"/>
          </a:xfrm>
        </p:grpSpPr>
        <p:sp>
          <p:nvSpPr>
            <p:cNvPr id="35851" name="Rectangle 26"/>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5852" name="Rectangle 27"/>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pSp>
        <p:nvGrpSpPr>
          <p:cNvPr id="35845" name="Group 12"/>
          <p:cNvGrpSpPr>
            <a:grpSpLocks/>
          </p:cNvGrpSpPr>
          <p:nvPr/>
        </p:nvGrpSpPr>
        <p:grpSpPr bwMode="auto">
          <a:xfrm>
            <a:off x="2938463" y="493713"/>
            <a:ext cx="4502150" cy="5762625"/>
            <a:chOff x="1851" y="311"/>
            <a:chExt cx="2836" cy="3630"/>
          </a:xfrm>
        </p:grpSpPr>
        <p:sp>
          <p:nvSpPr>
            <p:cNvPr id="35847" name="サブタイトル 13"/>
            <p:cNvSpPr txBox="1">
              <a:spLocks/>
            </p:cNvSpPr>
            <p:nvPr/>
          </p:nvSpPr>
          <p:spPr bwMode="auto">
            <a:xfrm>
              <a:off x="1851" y="311"/>
              <a:ext cx="1556" cy="344"/>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a:solidFill>
                    <a:srgbClr val="002060"/>
                  </a:solidFill>
                  <a:latin typeface="Century" pitchFamily="18" charset="0"/>
                  <a:ea typeface="HGP明朝E" pitchFamily="18" charset="-128"/>
                </a:rPr>
                <a:t>既往症 </a:t>
              </a:r>
              <a:endParaRPr lang="ja-JP" altLang="ja-JP" sz="2000" b="1">
                <a:solidFill>
                  <a:srgbClr val="002060"/>
                </a:solidFill>
                <a:latin typeface="Century" pitchFamily="18" charset="0"/>
                <a:ea typeface="HGP明朝E" pitchFamily="18" charset="-128"/>
              </a:endParaRPr>
            </a:p>
            <a:p>
              <a:pPr marL="342900" indent="-342900" defTabSz="914400">
                <a:spcBef>
                  <a:spcPts val="1000"/>
                </a:spcBef>
                <a:buFont typeface="Wingdings" pitchFamily="2" charset="2"/>
                <a:buChar char="Ø"/>
              </a:pPr>
              <a:endParaRPr lang="ja-JP" altLang="en-US" sz="2000" b="1">
                <a:solidFill>
                  <a:srgbClr val="002060"/>
                </a:solidFill>
                <a:latin typeface="Century" pitchFamily="18" charset="0"/>
                <a:ea typeface="HGP明朝E" pitchFamily="18" charset="-128"/>
              </a:endParaRPr>
            </a:p>
          </p:txBody>
        </p:sp>
        <p:sp>
          <p:nvSpPr>
            <p:cNvPr id="35848" name="サブタイトル 13"/>
            <p:cNvSpPr txBox="1">
              <a:spLocks/>
            </p:cNvSpPr>
            <p:nvPr/>
          </p:nvSpPr>
          <p:spPr bwMode="auto">
            <a:xfrm>
              <a:off x="2631" y="513"/>
              <a:ext cx="2056" cy="3416"/>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ＩｇＡ腎症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脳出血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痔核</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根治術</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右手根管症候群</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開放術</a:t>
              </a:r>
              <a:r>
                <a:rPr lang="en-US" altLang="ja-JP" sz="1600" b="1" u="sng" dirty="0">
                  <a:solidFill>
                    <a:srgbClr val="FF000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右中指ＰＩＰ関節症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多発性嚢胞腎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右拇指弾発指</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両環指弾発指</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左手根幹症候群</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開放術</a:t>
              </a:r>
              <a:r>
                <a:rPr lang="en-US" altLang="ja-JP" sz="1600" b="1" u="sng" dirty="0">
                  <a:solidFill>
                    <a:srgbClr val="FF000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顔面皮膚腫瘍</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摘出術</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出血性胃潰瘍　胃ポリープ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腰部脊椎管狭窄症</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開放術</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右示指弾発指</a:t>
              </a:r>
              <a:r>
                <a:rPr lang="ja-JP" altLang="en-US" sz="1600" b="1" dirty="0">
                  <a:solidFill>
                    <a:srgbClr val="002060"/>
                  </a:solidFill>
                  <a:latin typeface="HGP明朝E" pitchFamily="18" charset="-128"/>
                  <a:ea typeface="HGP明朝E" pitchFamily="18" charset="-128"/>
                </a:rPr>
                <a:t>　右肘関節痛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前額部疣疵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右手伸筋腱鞘炎　</a:t>
              </a:r>
              <a:r>
                <a:rPr lang="ja-JP" altLang="en-US" sz="1600" b="1" u="sng" dirty="0">
                  <a:solidFill>
                    <a:srgbClr val="FF0000"/>
                  </a:solidFill>
                  <a:latin typeface="HGP明朝E" pitchFamily="18" charset="-128"/>
                  <a:ea typeface="HGP明朝E" pitchFamily="18" charset="-128"/>
                </a:rPr>
                <a:t>左中指弾発指</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透析アミロイド</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シスによる　　　　　　　　　　　　　　　　　　　</a:t>
              </a:r>
            </a:p>
            <a:p>
              <a:pPr marL="342900" indent="-342900" defTabSz="914400">
                <a:lnSpc>
                  <a:spcPct val="90000"/>
                </a:lnSpc>
                <a:spcBef>
                  <a:spcPct val="1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右大腿骨骨病変</a:t>
              </a:r>
              <a:r>
                <a:rPr lang="ja-JP" altLang="en-US" sz="1600" b="1" dirty="0">
                  <a:solidFill>
                    <a:srgbClr val="FF0000"/>
                  </a:solidFill>
                  <a:latin typeface="HGP明朝E" pitchFamily="18" charset="-128"/>
                  <a:ea typeface="HGP明朝E" pitchFamily="18" charset="-128"/>
                </a:rPr>
                <a:t>　</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変形性股関節症</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アミロイド沈着</a:t>
              </a:r>
            </a:p>
            <a:p>
              <a:pPr marL="342900" indent="-342900" defTabSz="914400">
                <a:lnSpc>
                  <a:spcPct val="90000"/>
                </a:lnSpc>
                <a:spcBef>
                  <a:spcPct val="10000"/>
                </a:spcBef>
                <a:buSzPct val="50000"/>
                <a:buFont typeface="Wingdings" pitchFamily="2" charset="2"/>
                <a:buNone/>
              </a:pPr>
              <a:r>
                <a:rPr lang="ja-JP" altLang="en-US" sz="1600" b="1" i="1" dirty="0">
                  <a:solidFill>
                    <a:srgbClr val="FF0000"/>
                  </a:solidFill>
                  <a:latin typeface="HGP明朝E" pitchFamily="18" charset="-128"/>
                  <a:ea typeface="HGP明朝E" pitchFamily="18" charset="-128"/>
                </a:rPr>
                <a:t>　 </a:t>
              </a:r>
              <a:r>
                <a:rPr lang="ja-JP" altLang="en-US" sz="1600" b="1" u="sng" dirty="0">
                  <a:solidFill>
                    <a:srgbClr val="FF0000"/>
                  </a:solidFill>
                  <a:latin typeface="HGP明朝E" pitchFamily="18" charset="-128"/>
                  <a:ea typeface="HGP明朝E" pitchFamily="18" charset="-128"/>
                </a:rPr>
                <a:t>性骨症</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人工関節置換術</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　</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軽度大動脈弁狭窄症　　　　　　　</a:t>
              </a: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p:txBody>
        </p:sp>
        <p:sp>
          <p:nvSpPr>
            <p:cNvPr id="35849" name="サブタイトル 13"/>
            <p:cNvSpPr txBox="1">
              <a:spLocks/>
            </p:cNvSpPr>
            <p:nvPr/>
          </p:nvSpPr>
          <p:spPr bwMode="auto">
            <a:xfrm>
              <a:off x="2077" y="525"/>
              <a:ext cx="700" cy="3416"/>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１９８１</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２００１</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２００５</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２００８</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２００９</a:t>
              </a:r>
              <a:r>
                <a:rPr lang="en-US" altLang="ja-JP" sz="1600" b="1" dirty="0">
                  <a:solidFill>
                    <a:srgbClr val="002060"/>
                  </a:solidFill>
                  <a:latin typeface="HGP明朝E" pitchFamily="18" charset="-128"/>
                  <a:ea typeface="HGP明朝E" pitchFamily="18" charset="-128"/>
                </a:rPr>
                <a:t>.6</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２００９</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７</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２０１０</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２０１１</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２０１２</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３</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５</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.8</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８</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２０１２</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１０</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２０１２</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１２</a:t>
              </a:r>
            </a:p>
            <a:p>
              <a:pPr marL="342900" indent="-342900" defTabSz="914400">
                <a:lnSpc>
                  <a:spcPct val="90000"/>
                </a:lnSpc>
                <a:spcBef>
                  <a:spcPct val="2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２０１４</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３</a:t>
              </a:r>
            </a:p>
            <a:p>
              <a:pPr marL="342900" indent="-342900" defTabSz="914400">
                <a:lnSpc>
                  <a:spcPct val="90000"/>
                </a:lnSpc>
                <a:spcBef>
                  <a:spcPct val="1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２０１５</a:t>
              </a:r>
              <a:r>
                <a:rPr lang="en-US" altLang="ja-JP" sz="1600" b="1" u="sng" dirty="0">
                  <a:solidFill>
                    <a:srgbClr val="FF0000"/>
                  </a:solidFill>
                  <a:latin typeface="HGP明朝E" pitchFamily="18" charset="-128"/>
                  <a:ea typeface="HGP明朝E" pitchFamily="18" charset="-128"/>
                </a:rPr>
                <a:t>.1</a:t>
              </a:r>
              <a:r>
                <a:rPr lang="en-US" altLang="ja-JP" sz="1600" b="1" dirty="0">
                  <a:solidFill>
                    <a:srgbClr val="002060"/>
                  </a:solidFill>
                  <a:latin typeface="HGP明朝E" pitchFamily="18" charset="-128"/>
                  <a:ea typeface="HGP明朝E" pitchFamily="18" charset="-128"/>
                </a:rPr>
                <a:t>   </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u="sng" dirty="0">
                  <a:solidFill>
                    <a:srgbClr val="FF0000"/>
                  </a:solidFill>
                  <a:latin typeface="HGP明朝E" pitchFamily="18" charset="-128"/>
                  <a:ea typeface="HGP明朝E" pitchFamily="18" charset="-128"/>
                </a:rPr>
                <a:t>２０１５</a:t>
              </a:r>
              <a:r>
                <a:rPr lang="en-US" altLang="ja-JP" sz="1600" b="1" u="sng" dirty="0">
                  <a:solidFill>
                    <a:srgbClr val="FF0000"/>
                  </a:solidFill>
                  <a:latin typeface="HGP明朝E" pitchFamily="18" charset="-128"/>
                  <a:ea typeface="HGP明朝E" pitchFamily="18" charset="-128"/>
                </a:rPr>
                <a:t>.</a:t>
              </a:r>
              <a:r>
                <a:rPr lang="ja-JP" altLang="en-US" sz="1600" b="1" u="sng" dirty="0">
                  <a:solidFill>
                    <a:srgbClr val="FF0000"/>
                  </a:solidFill>
                  <a:latin typeface="HGP明朝E" pitchFamily="18" charset="-128"/>
                  <a:ea typeface="HGP明朝E" pitchFamily="18" charset="-128"/>
                </a:rPr>
                <a:t>３</a:t>
              </a:r>
            </a:p>
            <a:p>
              <a:pPr marL="342900" indent="-342900" defTabSz="914400">
                <a:lnSpc>
                  <a:spcPct val="90000"/>
                </a:lnSpc>
                <a:spcBef>
                  <a:spcPct val="1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2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２０１６</a:t>
              </a:r>
              <a:r>
                <a:rPr lang="en-US" altLang="ja-JP" sz="16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３</a:t>
              </a: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p:txBody>
        </p:sp>
      </p:grpSp>
      <p:sp>
        <p:nvSpPr>
          <p:cNvPr id="35846" name="サブタイトル 13"/>
          <p:cNvSpPr txBox="1">
            <a:spLocks/>
          </p:cNvSpPr>
          <p:nvPr/>
        </p:nvSpPr>
        <p:spPr bwMode="auto">
          <a:xfrm>
            <a:off x="142328" y="4029076"/>
            <a:ext cx="3167063" cy="2196000"/>
          </a:xfrm>
          <a:prstGeom prst="rect">
            <a:avLst/>
          </a:prstGeom>
          <a:noFill/>
          <a:ln w="9525">
            <a:noFill/>
            <a:miter lim="800000"/>
            <a:headEnd/>
            <a:tailEnd/>
          </a:ln>
        </p:spPr>
        <p:txBody>
          <a:bodyPr/>
          <a:lstStyle/>
          <a:p>
            <a:pPr marL="342900" indent="-342900" defTabSz="914400">
              <a:spcBef>
                <a:spcPts val="500"/>
              </a:spcBef>
              <a:buFont typeface="Wingdings" pitchFamily="2" charset="2"/>
              <a:buChar char="Ø"/>
            </a:pPr>
            <a:r>
              <a:rPr lang="ja-JP" altLang="en-US" sz="2000" b="1" dirty="0">
                <a:solidFill>
                  <a:srgbClr val="002060"/>
                </a:solidFill>
                <a:latin typeface="HGP明朝E" pitchFamily="18" charset="-128"/>
                <a:ea typeface="HGP明朝E" pitchFamily="18" charset="-128"/>
              </a:rPr>
              <a:t>リクセル使用　　</a:t>
            </a:r>
            <a:endParaRPr lang="en-US" altLang="ja-JP" sz="2000" b="1" dirty="0">
              <a:solidFill>
                <a:srgbClr val="002060"/>
              </a:solidFill>
              <a:latin typeface="HGP明朝E" pitchFamily="18" charset="-128"/>
              <a:ea typeface="HGP明朝E" pitchFamily="18" charset="-128"/>
            </a:endParaRPr>
          </a:p>
          <a:p>
            <a:pPr defTabSz="914400">
              <a:spcBef>
                <a:spcPts val="0"/>
              </a:spcBef>
            </a:pPr>
            <a:r>
              <a:rPr lang="ja-JP" altLang="en-US" b="1" dirty="0">
                <a:solidFill>
                  <a:srgbClr val="FF0000"/>
                </a:solidFill>
                <a:latin typeface="HGP明朝E" pitchFamily="18" charset="-128"/>
                <a:ea typeface="HGP明朝E" pitchFamily="18" charset="-128"/>
              </a:rPr>
              <a:t>　　　</a:t>
            </a:r>
            <a:r>
              <a:rPr lang="ja-JP" altLang="en-US" b="1" dirty="0">
                <a:solidFill>
                  <a:srgbClr val="00B0F0"/>
                </a:solidFill>
                <a:latin typeface="HGP明朝E" pitchFamily="18" charset="-128"/>
                <a:ea typeface="HGP明朝E" pitchFamily="18" charset="-128"/>
              </a:rPr>
              <a:t>２０１４</a:t>
            </a:r>
            <a:r>
              <a:rPr lang="en-US" altLang="ja-JP" b="1" dirty="0">
                <a:solidFill>
                  <a:srgbClr val="00B0F0"/>
                </a:solidFill>
                <a:latin typeface="HGP明朝E" pitchFamily="18" charset="-128"/>
                <a:ea typeface="HGP明朝E" pitchFamily="18" charset="-128"/>
              </a:rPr>
              <a:t>.</a:t>
            </a:r>
            <a:r>
              <a:rPr lang="ja-JP" altLang="en-US" b="1" dirty="0">
                <a:solidFill>
                  <a:srgbClr val="00B0F0"/>
                </a:solidFill>
                <a:latin typeface="HGP明朝E" pitchFamily="18" charset="-128"/>
                <a:ea typeface="HGP明朝E" pitchFamily="18" charset="-128"/>
              </a:rPr>
              <a:t>６ ： リクセル１５開始</a:t>
            </a:r>
            <a:endParaRPr lang="en-US" altLang="ja-JP" b="1" dirty="0">
              <a:solidFill>
                <a:srgbClr val="00B0F0"/>
              </a:solidFill>
              <a:latin typeface="HGP明朝E" pitchFamily="18" charset="-128"/>
              <a:ea typeface="HGP明朝E" pitchFamily="18" charset="-128"/>
            </a:endParaRPr>
          </a:p>
          <a:p>
            <a:pPr defTabSz="914400">
              <a:spcBef>
                <a:spcPts val="0"/>
              </a:spcBef>
            </a:pPr>
            <a:r>
              <a:rPr lang="ja-JP" altLang="en-US" b="1" dirty="0">
                <a:solidFill>
                  <a:srgbClr val="FF0000"/>
                </a:solidFill>
                <a:latin typeface="HGP明朝E" pitchFamily="18" charset="-128"/>
                <a:ea typeface="HGP明朝E" pitchFamily="18" charset="-128"/>
              </a:rPr>
              <a:t>　　　　　　　　　</a:t>
            </a:r>
            <a:r>
              <a:rPr lang="ja-JP" altLang="en-US" sz="2000" b="1" dirty="0">
                <a:solidFill>
                  <a:srgbClr val="00B0F0"/>
                </a:solidFill>
                <a:latin typeface="HGP明朝E" pitchFamily="18" charset="-128"/>
                <a:ea typeface="HGP明朝E" pitchFamily="18" charset="-128"/>
              </a:rPr>
              <a:t>⇓</a:t>
            </a:r>
            <a:r>
              <a:rPr lang="ja-JP" altLang="en-US" b="1" dirty="0">
                <a:solidFill>
                  <a:srgbClr val="FF0000"/>
                </a:solidFill>
                <a:latin typeface="HGP明朝E" pitchFamily="18" charset="-128"/>
                <a:ea typeface="HGP明朝E" pitchFamily="18" charset="-128"/>
              </a:rPr>
              <a:t>　　　　　</a:t>
            </a:r>
            <a:endParaRPr lang="en-US" altLang="ja-JP" b="1" dirty="0">
              <a:solidFill>
                <a:srgbClr val="FF0000"/>
              </a:solidFill>
              <a:latin typeface="HGP明朝E" pitchFamily="18" charset="-128"/>
              <a:ea typeface="HGP明朝E" pitchFamily="18" charset="-128"/>
            </a:endParaRPr>
          </a:p>
          <a:p>
            <a:pPr marL="342900" indent="-342900" defTabSz="914400">
              <a:spcBef>
                <a:spcPts val="0"/>
              </a:spcBef>
              <a:buFont typeface="Wingdings" pitchFamily="2" charset="2"/>
              <a:buNone/>
            </a:pPr>
            <a:r>
              <a:rPr lang="ja-JP" altLang="en-US" b="1" dirty="0">
                <a:solidFill>
                  <a:srgbClr val="FF0000"/>
                </a:solidFill>
                <a:latin typeface="HGP明朝E" pitchFamily="18" charset="-128"/>
                <a:ea typeface="HGP明朝E" pitchFamily="18" charset="-128"/>
              </a:rPr>
              <a:t>　　　</a:t>
            </a:r>
            <a:r>
              <a:rPr lang="ja-JP" altLang="en-US" b="1" dirty="0">
                <a:solidFill>
                  <a:srgbClr val="00B0F0"/>
                </a:solidFill>
                <a:latin typeface="HGP明朝E" pitchFamily="18" charset="-128"/>
                <a:ea typeface="HGP明朝E" pitchFamily="18" charset="-128"/>
              </a:rPr>
              <a:t>２０１４</a:t>
            </a:r>
            <a:r>
              <a:rPr lang="en-US" altLang="ja-JP" b="1" dirty="0">
                <a:solidFill>
                  <a:srgbClr val="00B0F0"/>
                </a:solidFill>
                <a:latin typeface="HGP明朝E" pitchFamily="18" charset="-128"/>
                <a:ea typeface="HGP明朝E" pitchFamily="18" charset="-128"/>
              </a:rPr>
              <a:t>.</a:t>
            </a:r>
            <a:r>
              <a:rPr lang="ja-JP" altLang="en-US" b="1" dirty="0">
                <a:solidFill>
                  <a:srgbClr val="00B0F0"/>
                </a:solidFill>
                <a:latin typeface="HGP明朝E" pitchFamily="18" charset="-128"/>
                <a:ea typeface="HGP明朝E" pitchFamily="18" charset="-128"/>
              </a:rPr>
              <a:t>９ ： リクセル２５変更</a:t>
            </a:r>
            <a:endParaRPr lang="en-US" altLang="ja-JP" b="1" dirty="0">
              <a:solidFill>
                <a:srgbClr val="00B0F0"/>
              </a:solidFill>
              <a:latin typeface="HGP明朝E" pitchFamily="18" charset="-128"/>
              <a:ea typeface="HGP明朝E" pitchFamily="18" charset="-128"/>
            </a:endParaRPr>
          </a:p>
          <a:p>
            <a:pPr marL="342900" indent="-342900" defTabSz="914400">
              <a:spcBef>
                <a:spcPts val="0"/>
              </a:spcBef>
              <a:buFont typeface="Wingdings" pitchFamily="2" charset="2"/>
              <a:buNone/>
            </a:pPr>
            <a:r>
              <a:rPr lang="ja-JP" altLang="en-US" b="1" dirty="0">
                <a:solidFill>
                  <a:srgbClr val="00B0F0"/>
                </a:solidFill>
                <a:latin typeface="HGP明朝E" pitchFamily="18" charset="-128"/>
                <a:ea typeface="HGP明朝E" pitchFamily="18" charset="-128"/>
              </a:rPr>
              <a:t>　　　　　　　　　</a:t>
            </a:r>
            <a:r>
              <a:rPr lang="ja-JP" altLang="en-US" sz="2000" b="1" dirty="0">
                <a:solidFill>
                  <a:srgbClr val="00B0F0"/>
                </a:solidFill>
                <a:latin typeface="HGP明朝E" pitchFamily="18" charset="-128"/>
                <a:ea typeface="HGP明朝E" pitchFamily="18" charset="-128"/>
              </a:rPr>
              <a:t>⇓</a:t>
            </a:r>
            <a:endParaRPr lang="ja-JP" altLang="en-US" sz="2000" b="1" dirty="0">
              <a:solidFill>
                <a:srgbClr val="00B0F0"/>
              </a:solidFill>
            </a:endParaRPr>
          </a:p>
          <a:p>
            <a:pPr marL="342900" indent="-342900" defTabSz="914400">
              <a:spcBef>
                <a:spcPts val="0"/>
              </a:spcBef>
              <a:buFont typeface="Wingdings" pitchFamily="2" charset="2"/>
              <a:buNone/>
            </a:pPr>
            <a:r>
              <a:rPr lang="ja-JP" altLang="en-US" b="1" dirty="0">
                <a:solidFill>
                  <a:srgbClr val="00B0F0"/>
                </a:solidFill>
                <a:latin typeface="HGP明朝E" pitchFamily="18" charset="-128"/>
                <a:ea typeface="HGP明朝E" pitchFamily="18" charset="-128"/>
              </a:rPr>
              <a:t>　　　２０１５</a:t>
            </a:r>
            <a:r>
              <a:rPr lang="en-US" altLang="ja-JP" b="1" dirty="0">
                <a:solidFill>
                  <a:srgbClr val="00B0F0"/>
                </a:solidFill>
                <a:latin typeface="HGP明朝E" pitchFamily="18" charset="-128"/>
                <a:ea typeface="HGP明朝E" pitchFamily="18" charset="-128"/>
              </a:rPr>
              <a:t>.</a:t>
            </a:r>
            <a:r>
              <a:rPr lang="ja-JP" altLang="en-US" b="1" dirty="0">
                <a:solidFill>
                  <a:srgbClr val="00B0F0"/>
                </a:solidFill>
                <a:latin typeface="HGP明朝E" pitchFamily="18" charset="-128"/>
                <a:ea typeface="HGP明朝E" pitchFamily="18" charset="-128"/>
              </a:rPr>
              <a:t>８ ： リクセル３５変更</a:t>
            </a:r>
            <a:endParaRPr lang="en-US" altLang="ja-JP" b="1" dirty="0">
              <a:solidFill>
                <a:srgbClr val="00B0F0"/>
              </a:solidFill>
              <a:latin typeface="HGP明朝E" pitchFamily="18" charset="-128"/>
              <a:ea typeface="HGP明朝E" pitchFamily="18" charset="-128"/>
            </a:endParaRPr>
          </a:p>
          <a:p>
            <a:pPr marL="342900" indent="-342900" defTabSz="914400">
              <a:spcBef>
                <a:spcPts val="500"/>
              </a:spcBef>
              <a:buFont typeface="Wingdings" pitchFamily="2" charset="2"/>
              <a:buNone/>
            </a:pPr>
            <a:r>
              <a:rPr lang="ja-JP" altLang="en-US" b="1" dirty="0">
                <a:solidFill>
                  <a:srgbClr val="FF0000"/>
                </a:solidFill>
                <a:latin typeface="HGP明朝E" pitchFamily="18" charset="-128"/>
                <a:ea typeface="HGP明朝E" pitchFamily="18" charset="-128"/>
              </a:rPr>
              <a:t>　　　　　　　　　</a:t>
            </a:r>
          </a:p>
        </p:txBody>
      </p:sp>
      <p:grpSp>
        <p:nvGrpSpPr>
          <p:cNvPr id="18" name="グループ化 17">
            <a:extLst>
              <a:ext uri="{FF2B5EF4-FFF2-40B4-BE49-F238E27FC236}">
                <a16:creationId xmlns:a16="http://schemas.microsoft.com/office/drawing/2014/main" xmlns="" id="{A236DFF2-AC43-40F2-BD1E-E0AE544CD093}"/>
              </a:ext>
            </a:extLst>
          </p:cNvPr>
          <p:cNvGrpSpPr/>
          <p:nvPr/>
        </p:nvGrpSpPr>
        <p:grpSpPr>
          <a:xfrm rot="5400000">
            <a:off x="1300843" y="2440317"/>
            <a:ext cx="616838" cy="1621766"/>
            <a:chOff x="1710560" y="2900089"/>
            <a:chExt cx="1088998" cy="749627"/>
          </a:xfrm>
        </p:grpSpPr>
        <p:sp>
          <p:nvSpPr>
            <p:cNvPr id="19" name="矢印: 右 18">
              <a:extLst>
                <a:ext uri="{FF2B5EF4-FFF2-40B4-BE49-F238E27FC236}">
                  <a16:creationId xmlns:a16="http://schemas.microsoft.com/office/drawing/2014/main" xmlns="" id="{5D1C7827-E1B4-4EA5-A096-E87E19BF9952}"/>
                </a:ext>
              </a:extLst>
            </p:cNvPr>
            <p:cNvSpPr/>
            <p:nvPr/>
          </p:nvSpPr>
          <p:spPr>
            <a:xfrm>
              <a:off x="1710560" y="2900089"/>
              <a:ext cx="1088998" cy="749627"/>
            </a:xfrm>
            <a:prstGeom prst="rightArrow">
              <a:avLst/>
            </a:prstGeom>
            <a:solidFill>
              <a:srgbClr val="00B0F0">
                <a:alpha val="7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xmlns="" id="{E11FBF1F-F0DE-4818-A984-60F7ED654806}"/>
                </a:ext>
              </a:extLst>
            </p:cNvPr>
            <p:cNvSpPr txBox="1"/>
            <p:nvPr/>
          </p:nvSpPr>
          <p:spPr>
            <a:xfrm rot="16200000">
              <a:off x="1849550" y="2870989"/>
              <a:ext cx="519546" cy="705655"/>
            </a:xfrm>
            <a:prstGeom prst="rect">
              <a:avLst/>
            </a:prstGeom>
            <a:noFill/>
          </p:spPr>
          <p:txBody>
            <a:bodyPr wrap="square" rtlCol="0">
              <a:spAutoFit/>
            </a:bodyPr>
            <a:lstStyle/>
            <a:p>
              <a:r>
                <a:rPr kumimoji="1" lang="ja-JP" altLang="en-US" b="1" dirty="0">
                  <a:solidFill>
                    <a:srgbClr val="002060"/>
                  </a:solidFill>
                  <a:latin typeface="HGPｺﾞｼｯｸE" panose="020B0900000000000000" pitchFamily="50" charset="-128"/>
                  <a:ea typeface="HGPｺﾞｼｯｸE" panose="020B0900000000000000" pitchFamily="50" charset="-128"/>
                </a:rPr>
                <a:t>Ｌｉｘｅｌｌｅ</a:t>
              </a:r>
            </a:p>
          </p:txBody>
        </p:sp>
      </p:grpSp>
      <p:sp>
        <p:nvSpPr>
          <p:cNvPr id="21" name="サブタイトル 13"/>
          <p:cNvSpPr txBox="1">
            <a:spLocks/>
          </p:cNvSpPr>
          <p:nvPr/>
        </p:nvSpPr>
        <p:spPr bwMode="auto">
          <a:xfrm>
            <a:off x="7372350" y="821406"/>
            <a:ext cx="1591176" cy="5422900"/>
          </a:xfrm>
          <a:prstGeom prst="rect">
            <a:avLst/>
          </a:prstGeom>
          <a:noFill/>
          <a:ln w="9525">
            <a:noFill/>
            <a:miter lim="800000"/>
            <a:headEnd/>
            <a:tailEnd/>
          </a:ln>
        </p:spPr>
        <p:txBody>
          <a:bodyPr/>
          <a:lstStyle/>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A</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B</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C</a:t>
            </a:r>
            <a:r>
              <a:rPr lang="ja-JP" altLang="en-US" sz="1600" b="1" dirty="0" smtClean="0">
                <a:solidFill>
                  <a:srgbClr val="002060"/>
                </a:solidFill>
                <a:latin typeface="HGP明朝E" pitchFamily="18" charset="-128"/>
                <a:ea typeface="HGP明朝E" pitchFamily="18" charset="-128"/>
              </a:rPr>
              <a:t>クリニック</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F</a:t>
            </a:r>
            <a:r>
              <a:rPr lang="ja-JP" altLang="en-US" sz="1600" b="1" dirty="0" smtClean="0">
                <a:solidFill>
                  <a:srgbClr val="002060"/>
                </a:solidFill>
                <a:latin typeface="HGP明朝E" pitchFamily="18" charset="-128"/>
                <a:ea typeface="HGP明朝E" pitchFamily="18" charset="-128"/>
              </a:rPr>
              <a:t>形成</a:t>
            </a:r>
            <a:r>
              <a:rPr lang="ja-JP" altLang="en-US" sz="1600" b="1" dirty="0">
                <a:solidFill>
                  <a:srgbClr val="002060"/>
                </a:solidFill>
                <a:latin typeface="HGP明朝E" pitchFamily="18" charset="-128"/>
                <a:ea typeface="HGP明朝E" pitchFamily="18" charset="-128"/>
              </a:rPr>
              <a:t>外科</a:t>
            </a: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B</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D</a:t>
            </a:r>
            <a:r>
              <a:rPr lang="ja-JP" altLang="en-US" sz="1600" b="1" dirty="0" smtClean="0">
                <a:solidFill>
                  <a:srgbClr val="002060"/>
                </a:solidFill>
                <a:latin typeface="HGP明朝E" pitchFamily="18" charset="-128"/>
                <a:ea typeface="HGP明朝E" pitchFamily="18" charset="-128"/>
              </a:rPr>
              <a:t>病院</a:t>
            </a: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ja-JP" altLang="en-US" sz="1600" b="1" dirty="0">
                <a:solidFill>
                  <a:srgbClr val="002060"/>
                </a:solidFill>
                <a:latin typeface="HGP明朝E" pitchFamily="18" charset="-128"/>
                <a:ea typeface="HGP明朝E" pitchFamily="18" charset="-128"/>
              </a:rPr>
              <a:t>　　　　　　　　　　　　　　　</a:t>
            </a:r>
          </a:p>
          <a:p>
            <a:pPr marL="342900" indent="-342900" defTabSz="914400">
              <a:lnSpc>
                <a:spcPct val="90000"/>
              </a:lnSpc>
              <a:spcBef>
                <a:spcPct val="1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1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1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E</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r>
              <a:rPr lang="en-US" altLang="ja-JP" sz="1600" b="1" dirty="0" smtClean="0">
                <a:solidFill>
                  <a:srgbClr val="002060"/>
                </a:solidFill>
                <a:latin typeface="HGP明朝E" pitchFamily="18" charset="-128"/>
                <a:ea typeface="HGP明朝E" pitchFamily="18" charset="-128"/>
              </a:rPr>
              <a:t>G</a:t>
            </a:r>
            <a:r>
              <a:rPr lang="ja-JP" altLang="en-US" sz="1600" b="1" dirty="0" smtClean="0">
                <a:solidFill>
                  <a:srgbClr val="002060"/>
                </a:solidFill>
                <a:latin typeface="HGP明朝E" pitchFamily="18" charset="-128"/>
                <a:ea typeface="HGP明朝E" pitchFamily="18" charset="-128"/>
              </a:rPr>
              <a:t>病院</a:t>
            </a: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a:p>
            <a:pPr marL="342900" indent="-342900" defTabSz="914400">
              <a:lnSpc>
                <a:spcPct val="90000"/>
              </a:lnSpc>
              <a:spcBef>
                <a:spcPct val="20000"/>
              </a:spcBef>
              <a:buSzPct val="50000"/>
              <a:buFont typeface="Wingdings" pitchFamily="2" charset="2"/>
              <a:buNone/>
            </a:pPr>
            <a:endParaRPr lang="ja-JP" altLang="en-US" sz="1600" b="1" dirty="0">
              <a:solidFill>
                <a:srgbClr val="002060"/>
              </a:solidFill>
              <a:latin typeface="HGP明朝E" pitchFamily="18" charset="-128"/>
              <a:ea typeface="HGP明朝E"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336"/>
    </mc:Choice>
    <mc:Fallback>
      <p:transition spd="slow" advTm="33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7"/>
          <p:cNvSpPr>
            <a:spLocks noGrp="1"/>
          </p:cNvSpPr>
          <p:nvPr>
            <p:ph type="ctrTitle"/>
          </p:nvPr>
        </p:nvSpPr>
        <p:spPr>
          <a:xfrm>
            <a:off x="179388" y="254000"/>
            <a:ext cx="2849562" cy="608013"/>
          </a:xfrm>
        </p:spPr>
        <p:txBody>
          <a:bodyPr/>
          <a:lstStyle/>
          <a:p>
            <a:pPr eaLnBrk="1" hangingPunct="1"/>
            <a:r>
              <a:rPr lang="ja-JP" altLang="en-US" sz="3200" b="1">
                <a:solidFill>
                  <a:srgbClr val="002060"/>
                </a:solidFill>
                <a:latin typeface="HGP明朝E" pitchFamily="18" charset="-128"/>
                <a:ea typeface="HGP明朝E" pitchFamily="18" charset="-128"/>
              </a:rPr>
              <a:t>プログラム</a:t>
            </a:r>
          </a:p>
        </p:txBody>
      </p:sp>
      <p:sp>
        <p:nvSpPr>
          <p:cNvPr id="17410" name="サブタイトル 13"/>
          <p:cNvSpPr>
            <a:spLocks noGrp="1"/>
          </p:cNvSpPr>
          <p:nvPr>
            <p:ph type="subTitle" idx="1"/>
          </p:nvPr>
        </p:nvSpPr>
        <p:spPr>
          <a:xfrm>
            <a:off x="714375" y="1668463"/>
            <a:ext cx="7772400" cy="452437"/>
          </a:xfrm>
        </p:spPr>
        <p:txBody>
          <a:bodyPr/>
          <a:lstStyle/>
          <a:p>
            <a:pPr marL="342900" indent="-342900" algn="l" eaLnBrk="1" hangingPunct="1">
              <a:lnSpc>
                <a:spcPct val="100000"/>
              </a:lnSpc>
              <a:buFont typeface="Wingdings" pitchFamily="2" charset="2"/>
              <a:buChar char="Ø"/>
            </a:pPr>
            <a:r>
              <a:rPr lang="ja-JP" altLang="en-US" b="1">
                <a:solidFill>
                  <a:srgbClr val="FF0000"/>
                </a:solidFill>
                <a:latin typeface="Century" pitchFamily="18" charset="0"/>
                <a:ea typeface="HGP明朝E" pitchFamily="18" charset="-128"/>
              </a:rPr>
              <a:t>当院の透析患者の現況</a:t>
            </a:r>
            <a:r>
              <a:rPr lang="en-US" altLang="ja-JP" b="1">
                <a:solidFill>
                  <a:srgbClr val="FF0000"/>
                </a:solidFill>
                <a:latin typeface="Century" pitchFamily="18" charset="0"/>
                <a:ea typeface="HGP明朝E" pitchFamily="18" charset="-128"/>
              </a:rPr>
              <a:t>.</a:t>
            </a:r>
            <a:endParaRPr lang="ja-JP" altLang="en-US" b="1">
              <a:solidFill>
                <a:srgbClr val="FF0000"/>
              </a:solidFill>
              <a:latin typeface="Century" pitchFamily="18" charset="0"/>
              <a:ea typeface="HGP明朝E" pitchFamily="18" charset="-128"/>
            </a:endParaRPr>
          </a:p>
        </p:txBody>
      </p:sp>
      <p:grpSp>
        <p:nvGrpSpPr>
          <p:cNvPr id="17411" name="Group 12"/>
          <p:cNvGrpSpPr>
            <a:grpSpLocks/>
          </p:cNvGrpSpPr>
          <p:nvPr/>
        </p:nvGrpSpPr>
        <p:grpSpPr bwMode="auto">
          <a:xfrm>
            <a:off x="0" y="6264275"/>
            <a:ext cx="9144000" cy="593725"/>
            <a:chOff x="0" y="3946"/>
            <a:chExt cx="5760" cy="374"/>
          </a:xfrm>
        </p:grpSpPr>
        <p:grpSp>
          <p:nvGrpSpPr>
            <p:cNvPr id="17417" name="Group 13"/>
            <p:cNvGrpSpPr>
              <a:grpSpLocks/>
            </p:cNvGrpSpPr>
            <p:nvPr/>
          </p:nvGrpSpPr>
          <p:grpSpPr bwMode="auto">
            <a:xfrm>
              <a:off x="0" y="4170"/>
              <a:ext cx="5760" cy="150"/>
              <a:chOff x="0" y="4170"/>
              <a:chExt cx="5760" cy="150"/>
            </a:xfrm>
          </p:grpSpPr>
          <p:sp>
            <p:nvSpPr>
              <p:cNvPr id="17419" name="Rectangle 14"/>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7420" name="Rectangle 15"/>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7418"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17412" name="Group 17"/>
          <p:cNvGrpSpPr>
            <a:grpSpLocks/>
          </p:cNvGrpSpPr>
          <p:nvPr/>
        </p:nvGrpSpPr>
        <p:grpSpPr bwMode="auto">
          <a:xfrm rot="10800000">
            <a:off x="0" y="0"/>
            <a:ext cx="9144000" cy="238125"/>
            <a:chOff x="0" y="4170"/>
            <a:chExt cx="5760" cy="150"/>
          </a:xfrm>
        </p:grpSpPr>
        <p:sp>
          <p:nvSpPr>
            <p:cNvPr id="17415" name="Rectangle 18"/>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7416" name="Rectangle 19"/>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7413" name="サブタイトル 13"/>
          <p:cNvSpPr txBox="1">
            <a:spLocks/>
          </p:cNvSpPr>
          <p:nvPr/>
        </p:nvSpPr>
        <p:spPr bwMode="auto">
          <a:xfrm>
            <a:off x="714375" y="3168650"/>
            <a:ext cx="7891463" cy="7905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a:solidFill>
                  <a:srgbClr val="002060"/>
                </a:solidFill>
                <a:latin typeface="Century" pitchFamily="18" charset="0"/>
                <a:ea typeface="HGP明朝E" pitchFamily="18" charset="-128"/>
              </a:rPr>
              <a:t>各透析モードの比較</a:t>
            </a:r>
            <a:r>
              <a:rPr lang="en-US" altLang="ja-JP" sz="2400" b="1">
                <a:solidFill>
                  <a:srgbClr val="002060"/>
                </a:solidFill>
                <a:latin typeface="Century" pitchFamily="18" charset="0"/>
                <a:ea typeface="HGP明朝E" pitchFamily="18" charset="-128"/>
              </a:rPr>
              <a:t>.</a:t>
            </a:r>
          </a:p>
        </p:txBody>
      </p:sp>
      <p:sp>
        <p:nvSpPr>
          <p:cNvPr id="17414" name="サブタイトル 13"/>
          <p:cNvSpPr txBox="1">
            <a:spLocks/>
          </p:cNvSpPr>
          <p:nvPr/>
        </p:nvSpPr>
        <p:spPr bwMode="auto">
          <a:xfrm>
            <a:off x="746125" y="4629150"/>
            <a:ext cx="7772400" cy="763588"/>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リクセル症例報告</a:t>
            </a:r>
            <a:r>
              <a:rPr lang="en-US" altLang="ja-JP" sz="2400" b="1" dirty="0">
                <a:solidFill>
                  <a:srgbClr val="002060"/>
                </a:solidFill>
                <a:latin typeface="Century" pitchFamily="18" charset="0"/>
                <a:ea typeface="HGP明朝E" pitchFamily="18" charset="-128"/>
              </a:rPr>
              <a:t>.</a:t>
            </a:r>
            <a:endParaRPr lang="ja-JP" altLang="en-US" sz="2400" b="1" dirty="0">
              <a:solidFill>
                <a:srgbClr val="002060"/>
              </a:solidFill>
              <a:latin typeface="Century" pitchFamily="18" charset="0"/>
              <a:ea typeface="HGP明朝E"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358"/>
    </mc:Choice>
    <mc:Fallback>
      <p:transition spd="slow" advTm="35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ctrTitle" idx="4294967295"/>
          </p:nvPr>
        </p:nvSpPr>
        <p:spPr>
          <a:xfrm>
            <a:off x="376317" y="273072"/>
            <a:ext cx="3090862" cy="542925"/>
          </a:xfrm>
        </p:spPr>
        <p:txBody>
          <a:bodyPr anchor="b"/>
          <a:lstStyle/>
          <a:p>
            <a:pPr eaLnBrk="1" hangingPunct="1"/>
            <a:r>
              <a:rPr lang="ja-JP" altLang="en-US" sz="3200" b="1" dirty="0">
                <a:solidFill>
                  <a:srgbClr val="002060"/>
                </a:solidFill>
                <a:latin typeface="Century" pitchFamily="18" charset="0"/>
                <a:ea typeface="HGP明朝B" pitchFamily="18" charset="-128"/>
              </a:rPr>
              <a:t>アンケート １</a:t>
            </a:r>
          </a:p>
        </p:txBody>
      </p:sp>
      <p:grpSp>
        <p:nvGrpSpPr>
          <p:cNvPr id="37890" name="Group 11"/>
          <p:cNvGrpSpPr>
            <a:grpSpLocks/>
          </p:cNvGrpSpPr>
          <p:nvPr/>
        </p:nvGrpSpPr>
        <p:grpSpPr bwMode="auto">
          <a:xfrm>
            <a:off x="0" y="6264275"/>
            <a:ext cx="9144000" cy="593725"/>
            <a:chOff x="0" y="3946"/>
            <a:chExt cx="5760" cy="374"/>
          </a:xfrm>
        </p:grpSpPr>
        <p:grpSp>
          <p:nvGrpSpPr>
            <p:cNvPr id="37904" name="Group 12"/>
            <p:cNvGrpSpPr>
              <a:grpSpLocks/>
            </p:cNvGrpSpPr>
            <p:nvPr/>
          </p:nvGrpSpPr>
          <p:grpSpPr bwMode="auto">
            <a:xfrm>
              <a:off x="0" y="4170"/>
              <a:ext cx="5760" cy="150"/>
              <a:chOff x="0" y="4170"/>
              <a:chExt cx="5760" cy="150"/>
            </a:xfrm>
          </p:grpSpPr>
          <p:sp>
            <p:nvSpPr>
              <p:cNvPr id="37906"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7"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7905"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37891" name="Group 16"/>
          <p:cNvGrpSpPr>
            <a:grpSpLocks/>
          </p:cNvGrpSpPr>
          <p:nvPr/>
        </p:nvGrpSpPr>
        <p:grpSpPr bwMode="auto">
          <a:xfrm rot="10800000">
            <a:off x="0" y="0"/>
            <a:ext cx="9144000" cy="238125"/>
            <a:chOff x="0" y="4170"/>
            <a:chExt cx="5760" cy="150"/>
          </a:xfrm>
        </p:grpSpPr>
        <p:sp>
          <p:nvSpPr>
            <p:cNvPr id="37902"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3"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11" name="グラフ 10">
            <a:extLst/>
          </p:cNvPr>
          <p:cNvGraphicFramePr>
            <a:graphicFrameLocks/>
          </p:cNvGraphicFramePr>
          <p:nvPr>
            <p:extLst>
              <p:ext uri="{D42A27DB-BD31-4B8C-83A1-F6EECF244321}">
                <p14:modId xmlns:p14="http://schemas.microsoft.com/office/powerpoint/2010/main" xmlns="" val="3072536831"/>
              </p:ext>
            </p:extLst>
          </p:nvPr>
        </p:nvGraphicFramePr>
        <p:xfrm>
          <a:off x="246390" y="1712680"/>
          <a:ext cx="3500325" cy="4551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p:cNvPr>
          <p:cNvGraphicFramePr>
            <a:graphicFrameLocks/>
          </p:cNvGraphicFramePr>
          <p:nvPr>
            <p:extLst>
              <p:ext uri="{D42A27DB-BD31-4B8C-83A1-F6EECF244321}">
                <p14:modId xmlns:p14="http://schemas.microsoft.com/office/powerpoint/2010/main" xmlns="" val="2377705207"/>
              </p:ext>
            </p:extLst>
          </p:nvPr>
        </p:nvGraphicFramePr>
        <p:xfrm>
          <a:off x="3271999" y="1205406"/>
          <a:ext cx="3308299" cy="50875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p:cNvPr>
          <p:cNvGraphicFramePr>
            <a:graphicFrameLocks/>
          </p:cNvGraphicFramePr>
          <p:nvPr>
            <p:extLst>
              <p:ext uri="{D42A27DB-BD31-4B8C-83A1-F6EECF244321}">
                <p14:modId xmlns:p14="http://schemas.microsoft.com/office/powerpoint/2010/main" xmlns="" val="2235887156"/>
              </p:ext>
            </p:extLst>
          </p:nvPr>
        </p:nvGraphicFramePr>
        <p:xfrm>
          <a:off x="5955369" y="1402780"/>
          <a:ext cx="3645558" cy="4936107"/>
        </p:xfrm>
        <a:graphic>
          <a:graphicData uri="http://schemas.openxmlformats.org/drawingml/2006/chart">
            <c:chart xmlns:c="http://schemas.openxmlformats.org/drawingml/2006/chart" xmlns:r="http://schemas.openxmlformats.org/officeDocument/2006/relationships" r:id="rId5"/>
          </a:graphicData>
        </a:graphic>
      </p:graphicFrame>
      <p:sp>
        <p:nvSpPr>
          <p:cNvPr id="17" name="正方形/長方形 1">
            <a:extLst/>
          </p:cNvPr>
          <p:cNvSpPr>
            <a:spLocks noChangeArrowheads="1"/>
          </p:cNvSpPr>
          <p:nvPr/>
        </p:nvSpPr>
        <p:spPr bwMode="auto">
          <a:xfrm>
            <a:off x="776286" y="815997"/>
            <a:ext cx="5179083" cy="646331"/>
          </a:xfrm>
          <a:prstGeom prst="rect">
            <a:avLst/>
          </a:prstGeom>
          <a:noFill/>
          <a:ln w="9525">
            <a:noFill/>
            <a:miter lim="800000"/>
            <a:headEnd/>
            <a:tailEnd/>
          </a:ln>
        </p:spPr>
        <p:txBody>
          <a:bodyPr wrap="square">
            <a:spAutoFit/>
          </a:bodyPr>
          <a:lstStyle/>
          <a:p>
            <a:pPr marL="285750" indent="-285750">
              <a:buFont typeface="Wingdings" panose="05000000000000000000" pitchFamily="2" charset="2"/>
              <a:buChar char="Ø"/>
              <a:defRPr/>
            </a:pPr>
            <a:r>
              <a:rPr lang="ja-JP" altLang="en-US" b="1" dirty="0">
                <a:solidFill>
                  <a:srgbClr val="002060"/>
                </a:solidFill>
                <a:latin typeface="HGP明朝E" panose="02020900000000000000" pitchFamily="18" charset="-128"/>
                <a:ea typeface="HGP明朝E" panose="02020900000000000000" pitchFamily="18" charset="-128"/>
              </a:rPr>
              <a:t>看護師聞取り調査</a:t>
            </a:r>
            <a:endParaRPr lang="en-US" altLang="ja-JP" b="1" dirty="0">
              <a:solidFill>
                <a:srgbClr val="002060"/>
              </a:solidFill>
              <a:latin typeface="HGP明朝E" panose="02020900000000000000" pitchFamily="18" charset="-128"/>
              <a:ea typeface="HGP明朝E" panose="02020900000000000000" pitchFamily="18" charset="-128"/>
            </a:endParaRPr>
          </a:p>
          <a:p>
            <a:pPr>
              <a:defRPr/>
            </a:pPr>
            <a:r>
              <a:rPr lang="ja-JP" altLang="en-US" b="1" dirty="0">
                <a:solidFill>
                  <a:srgbClr val="002060"/>
                </a:solidFill>
                <a:latin typeface="HGP明朝E" panose="02020900000000000000" pitchFamily="18" charset="-128"/>
                <a:ea typeface="HGP明朝E" panose="02020900000000000000" pitchFamily="18" charset="-128"/>
              </a:rPr>
              <a:t>　 　</a:t>
            </a:r>
            <a:r>
              <a:rPr lang="ja-JP" altLang="en-US" sz="1600" b="1" dirty="0">
                <a:solidFill>
                  <a:srgbClr val="002060"/>
                </a:solidFill>
                <a:latin typeface="HGP明朝E" panose="02020900000000000000" pitchFamily="18" charset="-128"/>
                <a:ea typeface="HGP明朝E" panose="02020900000000000000" pitchFamily="18" charset="-128"/>
              </a:rPr>
              <a:t>リクセル使用後：</a:t>
            </a:r>
            <a:r>
              <a:rPr lang="en-US" altLang="ja-JP" sz="1600" b="1" dirty="0">
                <a:solidFill>
                  <a:srgbClr val="002060"/>
                </a:solidFill>
                <a:latin typeface="HGP明朝E" panose="02020900000000000000" pitchFamily="18" charset="-128"/>
                <a:ea typeface="HGP明朝E" panose="02020900000000000000" pitchFamily="18" charset="-128"/>
              </a:rPr>
              <a:t>2014/7</a:t>
            </a:r>
            <a:r>
              <a:rPr lang="ja-JP" altLang="en-US" sz="1600" b="1" dirty="0">
                <a:solidFill>
                  <a:srgbClr val="002060"/>
                </a:solidFill>
                <a:latin typeface="HGP明朝E" panose="02020900000000000000" pitchFamily="18" charset="-128"/>
                <a:ea typeface="HGP明朝E" panose="02020900000000000000" pitchFamily="18" charset="-128"/>
              </a:rPr>
              <a:t>～回</a:t>
            </a:r>
            <a:r>
              <a:rPr lang="en-US" altLang="ja-JP" sz="1600" b="1" dirty="0">
                <a:solidFill>
                  <a:srgbClr val="002060"/>
                </a:solidFill>
                <a:latin typeface="HGP明朝E" panose="02020900000000000000" pitchFamily="18" charset="-128"/>
                <a:ea typeface="HGP明朝E" panose="02020900000000000000" pitchFamily="18" charset="-128"/>
              </a:rPr>
              <a:t>/</a:t>
            </a:r>
            <a:r>
              <a:rPr lang="ja-JP" altLang="en-US" sz="1600" b="1" dirty="0">
                <a:solidFill>
                  <a:srgbClr val="002060"/>
                </a:solidFill>
                <a:latin typeface="HGP明朝E" panose="02020900000000000000" pitchFamily="18" charset="-128"/>
                <a:ea typeface="HGP明朝E" panose="02020900000000000000" pitchFamily="18" charset="-128"/>
              </a:rPr>
              <a:t>月</a:t>
            </a:r>
            <a:endParaRPr lang="ja-JP" altLang="en-US" sz="1600" dirty="0">
              <a:solidFill>
                <a:srgbClr val="002060"/>
              </a:solidFill>
              <a:latin typeface="HGP明朝E" panose="02020900000000000000" pitchFamily="18" charset="-128"/>
              <a:ea typeface="HGP明朝E" panose="02020900000000000000"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503"/>
    </mc:Choice>
    <mc:Fallback>
      <p:transition spd="slow" advTm="503"/>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ctrTitle" idx="4294967295"/>
          </p:nvPr>
        </p:nvSpPr>
        <p:spPr>
          <a:xfrm>
            <a:off x="376317" y="273072"/>
            <a:ext cx="3090862" cy="542925"/>
          </a:xfrm>
        </p:spPr>
        <p:txBody>
          <a:bodyPr anchor="b"/>
          <a:lstStyle/>
          <a:p>
            <a:pPr eaLnBrk="1" hangingPunct="1"/>
            <a:r>
              <a:rPr lang="ja-JP" altLang="en-US" sz="3200" b="1" dirty="0">
                <a:solidFill>
                  <a:srgbClr val="002060"/>
                </a:solidFill>
                <a:latin typeface="Century" pitchFamily="18" charset="0"/>
                <a:ea typeface="HGP明朝B" pitchFamily="18" charset="-128"/>
              </a:rPr>
              <a:t>アンケート １</a:t>
            </a:r>
          </a:p>
        </p:txBody>
      </p:sp>
      <p:grpSp>
        <p:nvGrpSpPr>
          <p:cNvPr id="37890" name="Group 11"/>
          <p:cNvGrpSpPr>
            <a:grpSpLocks/>
          </p:cNvGrpSpPr>
          <p:nvPr/>
        </p:nvGrpSpPr>
        <p:grpSpPr bwMode="auto">
          <a:xfrm>
            <a:off x="0" y="6264275"/>
            <a:ext cx="9144000" cy="593725"/>
            <a:chOff x="0" y="3946"/>
            <a:chExt cx="5760" cy="374"/>
          </a:xfrm>
        </p:grpSpPr>
        <p:grpSp>
          <p:nvGrpSpPr>
            <p:cNvPr id="37904" name="Group 12"/>
            <p:cNvGrpSpPr>
              <a:grpSpLocks/>
            </p:cNvGrpSpPr>
            <p:nvPr/>
          </p:nvGrpSpPr>
          <p:grpSpPr bwMode="auto">
            <a:xfrm>
              <a:off x="0" y="4170"/>
              <a:ext cx="5760" cy="150"/>
              <a:chOff x="0" y="4170"/>
              <a:chExt cx="5760" cy="150"/>
            </a:xfrm>
          </p:grpSpPr>
          <p:sp>
            <p:nvSpPr>
              <p:cNvPr id="37906"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7"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7905"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37891" name="Group 16"/>
          <p:cNvGrpSpPr>
            <a:grpSpLocks/>
          </p:cNvGrpSpPr>
          <p:nvPr/>
        </p:nvGrpSpPr>
        <p:grpSpPr bwMode="auto">
          <a:xfrm rot="10800000">
            <a:off x="0" y="0"/>
            <a:ext cx="9144000" cy="238125"/>
            <a:chOff x="0" y="4170"/>
            <a:chExt cx="5760" cy="150"/>
          </a:xfrm>
        </p:grpSpPr>
        <p:sp>
          <p:nvSpPr>
            <p:cNvPr id="37902"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3"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11" name="グラフ 10">
            <a:extLst/>
          </p:cNvPr>
          <p:cNvGraphicFramePr>
            <a:graphicFrameLocks/>
          </p:cNvGraphicFramePr>
          <p:nvPr>
            <p:extLst/>
          </p:nvPr>
        </p:nvGraphicFramePr>
        <p:xfrm>
          <a:off x="246390" y="1712680"/>
          <a:ext cx="3500325" cy="4551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p:cNvPr>
          <p:cNvGraphicFramePr>
            <a:graphicFrameLocks/>
          </p:cNvGraphicFramePr>
          <p:nvPr>
            <p:extLst/>
          </p:nvPr>
        </p:nvGraphicFramePr>
        <p:xfrm>
          <a:off x="3271999" y="1205406"/>
          <a:ext cx="3308299" cy="50875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p:cNvPr>
          <p:cNvGraphicFramePr>
            <a:graphicFrameLocks/>
          </p:cNvGraphicFramePr>
          <p:nvPr>
            <p:extLst/>
          </p:nvPr>
        </p:nvGraphicFramePr>
        <p:xfrm>
          <a:off x="5955369" y="1402780"/>
          <a:ext cx="3645558" cy="4936107"/>
        </p:xfrm>
        <a:graphic>
          <a:graphicData uri="http://schemas.openxmlformats.org/drawingml/2006/chart">
            <c:chart xmlns:c="http://schemas.openxmlformats.org/drawingml/2006/chart" xmlns:r="http://schemas.openxmlformats.org/officeDocument/2006/relationships" r:id="rId5"/>
          </a:graphicData>
        </a:graphic>
      </p:graphicFrame>
      <p:sp>
        <p:nvSpPr>
          <p:cNvPr id="17" name="正方形/長方形 1">
            <a:extLst/>
          </p:cNvPr>
          <p:cNvSpPr>
            <a:spLocks noChangeArrowheads="1"/>
          </p:cNvSpPr>
          <p:nvPr/>
        </p:nvSpPr>
        <p:spPr bwMode="auto">
          <a:xfrm>
            <a:off x="776286" y="815997"/>
            <a:ext cx="5179083" cy="646331"/>
          </a:xfrm>
          <a:prstGeom prst="rect">
            <a:avLst/>
          </a:prstGeom>
          <a:noFill/>
          <a:ln w="9525">
            <a:noFill/>
            <a:miter lim="800000"/>
            <a:headEnd/>
            <a:tailEnd/>
          </a:ln>
        </p:spPr>
        <p:txBody>
          <a:bodyPr wrap="square">
            <a:spAutoFit/>
          </a:bodyPr>
          <a:lstStyle/>
          <a:p>
            <a:pPr marL="285750" indent="-285750">
              <a:buFont typeface="Wingdings" panose="05000000000000000000" pitchFamily="2" charset="2"/>
              <a:buChar char="Ø"/>
              <a:defRPr/>
            </a:pPr>
            <a:r>
              <a:rPr lang="ja-JP" altLang="en-US" b="1" dirty="0">
                <a:solidFill>
                  <a:srgbClr val="002060"/>
                </a:solidFill>
                <a:latin typeface="HGP明朝E" panose="02020900000000000000" pitchFamily="18" charset="-128"/>
                <a:ea typeface="HGP明朝E" panose="02020900000000000000" pitchFamily="18" charset="-128"/>
              </a:rPr>
              <a:t>看護師聞取り調査</a:t>
            </a:r>
            <a:endParaRPr lang="en-US" altLang="ja-JP" b="1" dirty="0">
              <a:solidFill>
                <a:srgbClr val="002060"/>
              </a:solidFill>
              <a:latin typeface="HGP明朝E" panose="02020900000000000000" pitchFamily="18" charset="-128"/>
              <a:ea typeface="HGP明朝E" panose="02020900000000000000" pitchFamily="18" charset="-128"/>
            </a:endParaRPr>
          </a:p>
          <a:p>
            <a:pPr>
              <a:defRPr/>
            </a:pPr>
            <a:r>
              <a:rPr lang="ja-JP" altLang="en-US" b="1" dirty="0">
                <a:solidFill>
                  <a:srgbClr val="002060"/>
                </a:solidFill>
                <a:latin typeface="HGP明朝E" panose="02020900000000000000" pitchFamily="18" charset="-128"/>
                <a:ea typeface="HGP明朝E" panose="02020900000000000000" pitchFamily="18" charset="-128"/>
              </a:rPr>
              <a:t>　 　</a:t>
            </a:r>
            <a:r>
              <a:rPr lang="ja-JP" altLang="en-US" sz="1600" b="1" dirty="0">
                <a:solidFill>
                  <a:srgbClr val="002060"/>
                </a:solidFill>
                <a:latin typeface="HGP明朝E" panose="02020900000000000000" pitchFamily="18" charset="-128"/>
                <a:ea typeface="HGP明朝E" panose="02020900000000000000" pitchFamily="18" charset="-128"/>
              </a:rPr>
              <a:t>リクセル使用後：</a:t>
            </a:r>
            <a:r>
              <a:rPr lang="en-US" altLang="ja-JP" sz="1600" b="1" dirty="0">
                <a:solidFill>
                  <a:srgbClr val="002060"/>
                </a:solidFill>
                <a:latin typeface="HGP明朝E" panose="02020900000000000000" pitchFamily="18" charset="-128"/>
                <a:ea typeface="HGP明朝E" panose="02020900000000000000" pitchFamily="18" charset="-128"/>
              </a:rPr>
              <a:t>2014/7</a:t>
            </a:r>
            <a:r>
              <a:rPr lang="ja-JP" altLang="en-US" sz="1600" b="1" dirty="0">
                <a:solidFill>
                  <a:srgbClr val="002060"/>
                </a:solidFill>
                <a:latin typeface="HGP明朝E" panose="02020900000000000000" pitchFamily="18" charset="-128"/>
                <a:ea typeface="HGP明朝E" panose="02020900000000000000" pitchFamily="18" charset="-128"/>
              </a:rPr>
              <a:t>～回</a:t>
            </a:r>
            <a:r>
              <a:rPr lang="en-US" altLang="ja-JP" sz="1600" b="1" dirty="0">
                <a:solidFill>
                  <a:srgbClr val="002060"/>
                </a:solidFill>
                <a:latin typeface="HGP明朝E" panose="02020900000000000000" pitchFamily="18" charset="-128"/>
                <a:ea typeface="HGP明朝E" panose="02020900000000000000" pitchFamily="18" charset="-128"/>
              </a:rPr>
              <a:t>/</a:t>
            </a:r>
            <a:r>
              <a:rPr lang="ja-JP" altLang="en-US" sz="1600" b="1" dirty="0">
                <a:solidFill>
                  <a:srgbClr val="002060"/>
                </a:solidFill>
                <a:latin typeface="HGP明朝E" panose="02020900000000000000" pitchFamily="18" charset="-128"/>
                <a:ea typeface="HGP明朝E" panose="02020900000000000000" pitchFamily="18" charset="-128"/>
              </a:rPr>
              <a:t>月</a:t>
            </a:r>
            <a:endParaRPr lang="ja-JP" altLang="en-US" sz="1600" dirty="0">
              <a:solidFill>
                <a:srgbClr val="002060"/>
              </a:solidFill>
              <a:latin typeface="HGP明朝E" panose="02020900000000000000" pitchFamily="18" charset="-128"/>
              <a:ea typeface="HGP明朝E" panose="02020900000000000000" pitchFamily="18" charset="-128"/>
            </a:endParaRPr>
          </a:p>
        </p:txBody>
      </p:sp>
      <p:grpSp>
        <p:nvGrpSpPr>
          <p:cNvPr id="3" name="グループ化 2">
            <a:extLst>
              <a:ext uri="{FF2B5EF4-FFF2-40B4-BE49-F238E27FC236}">
                <a16:creationId xmlns:a16="http://schemas.microsoft.com/office/drawing/2014/main" xmlns="" id="{CDD7DC9B-7E14-45EE-AC26-042D05C6D973}"/>
              </a:ext>
            </a:extLst>
          </p:cNvPr>
          <p:cNvGrpSpPr/>
          <p:nvPr/>
        </p:nvGrpSpPr>
        <p:grpSpPr>
          <a:xfrm>
            <a:off x="2603083" y="2127762"/>
            <a:ext cx="668916" cy="3299873"/>
            <a:chOff x="2603083" y="2226492"/>
            <a:chExt cx="668916" cy="3201143"/>
          </a:xfrm>
        </p:grpSpPr>
        <p:sp>
          <p:nvSpPr>
            <p:cNvPr id="18" name="正方形/長方形 17">
              <a:extLst>
                <a:ext uri="{FF2B5EF4-FFF2-40B4-BE49-F238E27FC236}">
                  <a16:creationId xmlns:a16="http://schemas.microsoft.com/office/drawing/2014/main" xmlns="" id="{66623E70-79E9-4CC4-BE96-41383260482D}"/>
                </a:ext>
              </a:extLst>
            </p:cNvPr>
            <p:cNvSpPr/>
            <p:nvPr/>
          </p:nvSpPr>
          <p:spPr>
            <a:xfrm>
              <a:off x="2622479" y="4598979"/>
              <a:ext cx="622738" cy="123755"/>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xmlns="" id="{BF495EA1-6909-43B0-A8B8-DF0400FFC76A}"/>
                </a:ext>
              </a:extLst>
            </p:cNvPr>
            <p:cNvSpPr/>
            <p:nvPr/>
          </p:nvSpPr>
          <p:spPr>
            <a:xfrm>
              <a:off x="2649261" y="5187758"/>
              <a:ext cx="622738" cy="239877"/>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xmlns="" id="{2972D8CB-C2F1-42F7-8C48-0D64B9113E4A}"/>
                </a:ext>
              </a:extLst>
            </p:cNvPr>
            <p:cNvSpPr/>
            <p:nvPr/>
          </p:nvSpPr>
          <p:spPr>
            <a:xfrm>
              <a:off x="2609705" y="4113461"/>
              <a:ext cx="622738" cy="235167"/>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a:extLst>
                <a:ext uri="{FF2B5EF4-FFF2-40B4-BE49-F238E27FC236}">
                  <a16:creationId xmlns:a16="http://schemas.microsoft.com/office/drawing/2014/main" xmlns="" id="{FC4E4039-DDEF-4B66-8D55-EA0336A397AD}"/>
                </a:ext>
              </a:extLst>
            </p:cNvPr>
            <p:cNvSpPr/>
            <p:nvPr/>
          </p:nvSpPr>
          <p:spPr>
            <a:xfrm>
              <a:off x="2603084" y="2226492"/>
              <a:ext cx="668914" cy="229416"/>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a:extLst>
                <a:ext uri="{FF2B5EF4-FFF2-40B4-BE49-F238E27FC236}">
                  <a16:creationId xmlns:a16="http://schemas.microsoft.com/office/drawing/2014/main" xmlns="" id="{05262BF7-EDE0-4580-8758-5E584EFCEAA2}"/>
                </a:ext>
              </a:extLst>
            </p:cNvPr>
            <p:cNvSpPr/>
            <p:nvPr/>
          </p:nvSpPr>
          <p:spPr>
            <a:xfrm>
              <a:off x="2603084" y="3511426"/>
              <a:ext cx="622738" cy="492096"/>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a:extLst>
                <a:ext uri="{FF2B5EF4-FFF2-40B4-BE49-F238E27FC236}">
                  <a16:creationId xmlns:a16="http://schemas.microsoft.com/office/drawing/2014/main" xmlns="" id="{BA276BF2-5458-4E1F-AFC6-D610DADFF75D}"/>
                </a:ext>
              </a:extLst>
            </p:cNvPr>
            <p:cNvSpPr/>
            <p:nvPr/>
          </p:nvSpPr>
          <p:spPr>
            <a:xfrm>
              <a:off x="2603083" y="2573086"/>
              <a:ext cx="668915" cy="821162"/>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a:extLst>
                <a:ext uri="{FF2B5EF4-FFF2-40B4-BE49-F238E27FC236}">
                  <a16:creationId xmlns:a16="http://schemas.microsoft.com/office/drawing/2014/main" xmlns="" id="{0397920E-653B-45C3-9FA9-8CB145FB226C}"/>
                </a:ext>
              </a:extLst>
            </p:cNvPr>
            <p:cNvSpPr/>
            <p:nvPr/>
          </p:nvSpPr>
          <p:spPr>
            <a:xfrm>
              <a:off x="2603083" y="4003523"/>
              <a:ext cx="615351" cy="109938"/>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8" name="正方形/長方形 27">
            <a:extLst>
              <a:ext uri="{FF2B5EF4-FFF2-40B4-BE49-F238E27FC236}">
                <a16:creationId xmlns:a16="http://schemas.microsoft.com/office/drawing/2014/main" xmlns="" id="{18C84C28-EDDF-469F-946B-AC923BEBA8C4}"/>
              </a:ext>
            </a:extLst>
          </p:cNvPr>
          <p:cNvSpPr/>
          <p:nvPr/>
        </p:nvSpPr>
        <p:spPr>
          <a:xfrm>
            <a:off x="8173601" y="2991974"/>
            <a:ext cx="615351" cy="372328"/>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xmlns="" id="{F8917F25-41A4-49BC-B303-C860BB35127D}"/>
              </a:ext>
            </a:extLst>
          </p:cNvPr>
          <p:cNvSpPr/>
          <p:nvPr/>
        </p:nvSpPr>
        <p:spPr>
          <a:xfrm>
            <a:off x="5340018" y="3951878"/>
            <a:ext cx="615351" cy="223307"/>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正方形/長方形 32">
            <a:extLst>
              <a:ext uri="{FF2B5EF4-FFF2-40B4-BE49-F238E27FC236}">
                <a16:creationId xmlns:a16="http://schemas.microsoft.com/office/drawing/2014/main" xmlns="" id="{B1E1A58D-29AC-4E01-9680-10F4C50FA170}"/>
              </a:ext>
            </a:extLst>
          </p:cNvPr>
          <p:cNvSpPr/>
          <p:nvPr/>
        </p:nvSpPr>
        <p:spPr>
          <a:xfrm>
            <a:off x="8192649" y="5099621"/>
            <a:ext cx="596303" cy="124173"/>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a:extLst>
              <a:ext uri="{FF2B5EF4-FFF2-40B4-BE49-F238E27FC236}">
                <a16:creationId xmlns:a16="http://schemas.microsoft.com/office/drawing/2014/main" xmlns="" id="{3262AB2C-0FDD-42FC-A7A0-45131527D212}"/>
              </a:ext>
            </a:extLst>
          </p:cNvPr>
          <p:cNvSpPr/>
          <p:nvPr/>
        </p:nvSpPr>
        <p:spPr>
          <a:xfrm>
            <a:off x="8173601" y="3981767"/>
            <a:ext cx="622738" cy="145987"/>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xmlns="" val="2319885665"/>
      </p:ext>
    </p:extLst>
  </p:cSld>
  <p:clrMapOvr>
    <a:masterClrMapping/>
  </p:clrMapOvr>
  <mc:AlternateContent xmlns:mc="http://schemas.openxmlformats.org/markup-compatibility/2006">
    <mc:Choice xmlns:p14="http://schemas.microsoft.com/office/powerpoint/2010/main" xmlns="" Requires="p14">
      <p:transition spd="slow" p14:dur="2000" advTm="2759"/>
    </mc:Choice>
    <mc:Fallback>
      <p:transition spd="slow" advTm="2759"/>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11"/>
          <p:cNvGrpSpPr>
            <a:grpSpLocks/>
          </p:cNvGrpSpPr>
          <p:nvPr/>
        </p:nvGrpSpPr>
        <p:grpSpPr bwMode="auto">
          <a:xfrm>
            <a:off x="0" y="6264275"/>
            <a:ext cx="9144000" cy="593725"/>
            <a:chOff x="0" y="3946"/>
            <a:chExt cx="5760" cy="374"/>
          </a:xfrm>
        </p:grpSpPr>
        <p:grpSp>
          <p:nvGrpSpPr>
            <p:cNvPr id="37904" name="Group 12"/>
            <p:cNvGrpSpPr>
              <a:grpSpLocks/>
            </p:cNvGrpSpPr>
            <p:nvPr/>
          </p:nvGrpSpPr>
          <p:grpSpPr bwMode="auto">
            <a:xfrm>
              <a:off x="0" y="4170"/>
              <a:ext cx="5760" cy="150"/>
              <a:chOff x="0" y="4170"/>
              <a:chExt cx="5760" cy="150"/>
            </a:xfrm>
          </p:grpSpPr>
          <p:sp>
            <p:nvSpPr>
              <p:cNvPr id="37906"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7"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7905"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37891" name="Group 16"/>
          <p:cNvGrpSpPr>
            <a:grpSpLocks/>
          </p:cNvGrpSpPr>
          <p:nvPr/>
        </p:nvGrpSpPr>
        <p:grpSpPr bwMode="auto">
          <a:xfrm rot="10800000">
            <a:off x="0" y="0"/>
            <a:ext cx="9144000" cy="238125"/>
            <a:chOff x="0" y="4170"/>
            <a:chExt cx="5760" cy="150"/>
          </a:xfrm>
        </p:grpSpPr>
        <p:sp>
          <p:nvSpPr>
            <p:cNvPr id="37902"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3"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14" name="グラフ 13">
            <a:extLst/>
          </p:cNvPr>
          <p:cNvGraphicFramePr>
            <a:graphicFrameLocks/>
          </p:cNvGraphicFramePr>
          <p:nvPr>
            <p:extLst>
              <p:ext uri="{D42A27DB-BD31-4B8C-83A1-F6EECF244321}">
                <p14:modId xmlns:p14="http://schemas.microsoft.com/office/powerpoint/2010/main" xmlns="" val="1915692646"/>
              </p:ext>
            </p:extLst>
          </p:nvPr>
        </p:nvGraphicFramePr>
        <p:xfrm>
          <a:off x="-12936" y="1817928"/>
          <a:ext cx="3378763" cy="46216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p:cNvPr>
          <p:cNvGraphicFramePr>
            <a:graphicFrameLocks/>
          </p:cNvGraphicFramePr>
          <p:nvPr>
            <p:extLst>
              <p:ext uri="{D42A27DB-BD31-4B8C-83A1-F6EECF244321}">
                <p14:modId xmlns:p14="http://schemas.microsoft.com/office/powerpoint/2010/main" xmlns="" val="1742667999"/>
              </p:ext>
            </p:extLst>
          </p:nvPr>
        </p:nvGraphicFramePr>
        <p:xfrm>
          <a:off x="3027635" y="1544215"/>
          <a:ext cx="3339828" cy="477181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グラフ 15">
            <a:extLst/>
          </p:cNvPr>
          <p:cNvGraphicFramePr>
            <a:graphicFrameLocks/>
          </p:cNvGraphicFramePr>
          <p:nvPr>
            <p:extLst>
              <p:ext uri="{D42A27DB-BD31-4B8C-83A1-F6EECF244321}">
                <p14:modId xmlns:p14="http://schemas.microsoft.com/office/powerpoint/2010/main" xmlns="" val="3788426036"/>
              </p:ext>
            </p:extLst>
          </p:nvPr>
        </p:nvGraphicFramePr>
        <p:xfrm>
          <a:off x="6236485" y="1149596"/>
          <a:ext cx="3171549" cy="4962758"/>
        </p:xfrm>
        <a:graphic>
          <a:graphicData uri="http://schemas.openxmlformats.org/drawingml/2006/chart">
            <c:chart xmlns:c="http://schemas.openxmlformats.org/drawingml/2006/chart" xmlns:r="http://schemas.openxmlformats.org/officeDocument/2006/relationships" r:id="rId5"/>
          </a:graphicData>
        </a:graphic>
      </p:graphicFrame>
      <p:sp>
        <p:nvSpPr>
          <p:cNvPr id="22" name="タイトル 1">
            <a:extLst>
              <a:ext uri="{FF2B5EF4-FFF2-40B4-BE49-F238E27FC236}">
                <a16:creationId xmlns:a16="http://schemas.microsoft.com/office/drawing/2014/main" xmlns="" id="{79833AB6-1A1B-4914-9A02-DAA9C251BE03}"/>
              </a:ext>
            </a:extLst>
          </p:cNvPr>
          <p:cNvSpPr txBox="1">
            <a:spLocks/>
          </p:cNvSpPr>
          <p:nvPr/>
        </p:nvSpPr>
        <p:spPr bwMode="auto">
          <a:xfrm>
            <a:off x="367041" y="265470"/>
            <a:ext cx="3090862" cy="542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a:defRPr>
            </a:lvl2pPr>
            <a:lvl3pPr algn="l" rtl="0" eaLnBrk="0" fontAlgn="base" hangingPunct="0">
              <a:lnSpc>
                <a:spcPct val="90000"/>
              </a:lnSpc>
              <a:spcBef>
                <a:spcPct val="0"/>
              </a:spcBef>
              <a:spcAft>
                <a:spcPct val="0"/>
              </a:spcAft>
              <a:defRPr kumimoji="1" sz="4400">
                <a:solidFill>
                  <a:schemeClr val="tx1"/>
                </a:solidFill>
                <a:latin typeface="Calibri Light"/>
              </a:defRPr>
            </a:lvl3pPr>
            <a:lvl4pPr algn="l" rtl="0" eaLnBrk="0" fontAlgn="base" hangingPunct="0">
              <a:lnSpc>
                <a:spcPct val="90000"/>
              </a:lnSpc>
              <a:spcBef>
                <a:spcPct val="0"/>
              </a:spcBef>
              <a:spcAft>
                <a:spcPct val="0"/>
              </a:spcAft>
              <a:defRPr kumimoji="1" sz="4400">
                <a:solidFill>
                  <a:schemeClr val="tx1"/>
                </a:solidFill>
                <a:latin typeface="Calibri Light"/>
              </a:defRPr>
            </a:lvl4pPr>
            <a:lvl5pPr algn="l" rtl="0" eaLnBrk="0" fontAlgn="base" hangingPunct="0">
              <a:lnSpc>
                <a:spcPct val="90000"/>
              </a:lnSpc>
              <a:spcBef>
                <a:spcPct val="0"/>
              </a:spcBef>
              <a:spcAft>
                <a:spcPct val="0"/>
              </a:spcAft>
              <a:defRPr kumimoji="1" sz="4400">
                <a:solidFill>
                  <a:schemeClr val="tx1"/>
                </a:solidFill>
                <a:latin typeface="Calibri Light"/>
              </a:defRPr>
            </a:lvl5pPr>
            <a:lvl6pPr marL="457200" algn="l" rtl="0" fontAlgn="base">
              <a:lnSpc>
                <a:spcPct val="90000"/>
              </a:lnSpc>
              <a:spcBef>
                <a:spcPct val="0"/>
              </a:spcBef>
              <a:spcAft>
                <a:spcPct val="0"/>
              </a:spcAft>
              <a:defRPr kumimoji="1" sz="4400">
                <a:solidFill>
                  <a:schemeClr val="tx1"/>
                </a:solidFill>
                <a:latin typeface="Calibri Light"/>
              </a:defRPr>
            </a:lvl6pPr>
            <a:lvl7pPr marL="914400" algn="l" rtl="0" fontAlgn="base">
              <a:lnSpc>
                <a:spcPct val="90000"/>
              </a:lnSpc>
              <a:spcBef>
                <a:spcPct val="0"/>
              </a:spcBef>
              <a:spcAft>
                <a:spcPct val="0"/>
              </a:spcAft>
              <a:defRPr kumimoji="1" sz="4400">
                <a:solidFill>
                  <a:schemeClr val="tx1"/>
                </a:solidFill>
                <a:latin typeface="Calibri Light"/>
              </a:defRPr>
            </a:lvl7pPr>
            <a:lvl8pPr marL="1371600" algn="l" rtl="0" fontAlgn="base">
              <a:lnSpc>
                <a:spcPct val="90000"/>
              </a:lnSpc>
              <a:spcBef>
                <a:spcPct val="0"/>
              </a:spcBef>
              <a:spcAft>
                <a:spcPct val="0"/>
              </a:spcAft>
              <a:defRPr kumimoji="1" sz="4400">
                <a:solidFill>
                  <a:schemeClr val="tx1"/>
                </a:solidFill>
                <a:latin typeface="Calibri Light"/>
              </a:defRPr>
            </a:lvl8pPr>
            <a:lvl9pPr marL="1828800" algn="l" rtl="0" fontAlgn="base">
              <a:lnSpc>
                <a:spcPct val="90000"/>
              </a:lnSpc>
              <a:spcBef>
                <a:spcPct val="0"/>
              </a:spcBef>
              <a:spcAft>
                <a:spcPct val="0"/>
              </a:spcAft>
              <a:defRPr kumimoji="1" sz="4400">
                <a:solidFill>
                  <a:schemeClr val="tx1"/>
                </a:solidFill>
                <a:latin typeface="Calibri Light"/>
              </a:defRPr>
            </a:lvl9pPr>
          </a:lstStyle>
          <a:p>
            <a:pPr defTabSz="914400" eaLnBrk="1" hangingPunct="1"/>
            <a:r>
              <a:rPr lang="ja-JP" altLang="en-US" sz="3200" b="1" dirty="0">
                <a:solidFill>
                  <a:srgbClr val="002060"/>
                </a:solidFill>
                <a:latin typeface="Century" pitchFamily="18" charset="0"/>
                <a:ea typeface="HGP明朝B" pitchFamily="18" charset="-128"/>
              </a:rPr>
              <a:t>アンケート </a:t>
            </a:r>
            <a:r>
              <a:rPr lang="en-US" altLang="ja-JP" sz="3200" b="1" dirty="0">
                <a:solidFill>
                  <a:srgbClr val="002060"/>
                </a:solidFill>
                <a:latin typeface="Century" pitchFamily="18" charset="0"/>
                <a:ea typeface="HGP明朝B" pitchFamily="18" charset="-128"/>
              </a:rPr>
              <a:t>2</a:t>
            </a:r>
            <a:endParaRPr lang="ja-JP" altLang="en-US" sz="3200" b="1" dirty="0">
              <a:solidFill>
                <a:srgbClr val="002060"/>
              </a:solidFill>
              <a:latin typeface="Century" pitchFamily="18" charset="0"/>
              <a:ea typeface="HGP明朝B" pitchFamily="18" charset="-128"/>
            </a:endParaRPr>
          </a:p>
        </p:txBody>
      </p:sp>
      <p:sp>
        <p:nvSpPr>
          <p:cNvPr id="21" name="正方形/長方形 1">
            <a:extLst>
              <a:ext uri="{FF2B5EF4-FFF2-40B4-BE49-F238E27FC236}">
                <a16:creationId xmlns:a16="http://schemas.microsoft.com/office/drawing/2014/main" xmlns="" id="{E2648FAF-4B82-4F83-AF68-48DEC2574D10}"/>
              </a:ext>
            </a:extLst>
          </p:cNvPr>
          <p:cNvSpPr>
            <a:spLocks noChangeArrowheads="1"/>
          </p:cNvSpPr>
          <p:nvPr/>
        </p:nvSpPr>
        <p:spPr bwMode="auto">
          <a:xfrm>
            <a:off x="776286" y="815997"/>
            <a:ext cx="5179083" cy="646331"/>
          </a:xfrm>
          <a:prstGeom prst="rect">
            <a:avLst/>
          </a:prstGeom>
          <a:noFill/>
          <a:ln w="9525">
            <a:noFill/>
            <a:miter lim="800000"/>
            <a:headEnd/>
            <a:tailEnd/>
          </a:ln>
        </p:spPr>
        <p:txBody>
          <a:bodyPr wrap="square">
            <a:spAutoFit/>
          </a:bodyPr>
          <a:lstStyle/>
          <a:p>
            <a:pPr marL="285750" indent="-285750">
              <a:buFont typeface="Wingdings" panose="05000000000000000000" pitchFamily="2" charset="2"/>
              <a:buChar char="Ø"/>
              <a:defRPr/>
            </a:pPr>
            <a:r>
              <a:rPr lang="ja-JP" altLang="en-US" b="1" dirty="0">
                <a:solidFill>
                  <a:srgbClr val="002060"/>
                </a:solidFill>
                <a:latin typeface="HGP明朝E" panose="02020900000000000000" pitchFamily="18" charset="-128"/>
                <a:ea typeface="HGP明朝E" panose="02020900000000000000" pitchFamily="18" charset="-128"/>
              </a:rPr>
              <a:t>看護師聞取り調査</a:t>
            </a:r>
            <a:endParaRPr lang="en-US" altLang="ja-JP" b="1" dirty="0">
              <a:solidFill>
                <a:srgbClr val="002060"/>
              </a:solidFill>
              <a:latin typeface="HGP明朝E" panose="02020900000000000000" pitchFamily="18" charset="-128"/>
              <a:ea typeface="HGP明朝E" panose="02020900000000000000" pitchFamily="18" charset="-128"/>
            </a:endParaRPr>
          </a:p>
          <a:p>
            <a:pPr>
              <a:defRPr/>
            </a:pPr>
            <a:r>
              <a:rPr lang="ja-JP" altLang="en-US" b="1" dirty="0">
                <a:solidFill>
                  <a:srgbClr val="002060"/>
                </a:solidFill>
                <a:latin typeface="HGP明朝E" panose="02020900000000000000" pitchFamily="18" charset="-128"/>
                <a:ea typeface="HGP明朝E" panose="02020900000000000000" pitchFamily="18" charset="-128"/>
              </a:rPr>
              <a:t>　 　</a:t>
            </a:r>
            <a:r>
              <a:rPr lang="ja-JP" altLang="en-US" sz="1600" b="1" dirty="0">
                <a:solidFill>
                  <a:srgbClr val="002060"/>
                </a:solidFill>
                <a:latin typeface="HGP明朝E" panose="02020900000000000000" pitchFamily="18" charset="-128"/>
                <a:ea typeface="HGP明朝E" panose="02020900000000000000" pitchFamily="18" charset="-128"/>
              </a:rPr>
              <a:t>リクセル使用後：</a:t>
            </a:r>
            <a:r>
              <a:rPr lang="en-US" altLang="ja-JP" sz="1600" b="1" dirty="0">
                <a:solidFill>
                  <a:srgbClr val="002060"/>
                </a:solidFill>
                <a:latin typeface="HGP明朝E" panose="02020900000000000000" pitchFamily="18" charset="-128"/>
                <a:ea typeface="HGP明朝E" panose="02020900000000000000" pitchFamily="18" charset="-128"/>
              </a:rPr>
              <a:t>2014/7</a:t>
            </a:r>
            <a:r>
              <a:rPr lang="ja-JP" altLang="en-US" sz="1600" b="1" dirty="0">
                <a:solidFill>
                  <a:srgbClr val="002060"/>
                </a:solidFill>
                <a:latin typeface="HGP明朝E" panose="02020900000000000000" pitchFamily="18" charset="-128"/>
                <a:ea typeface="HGP明朝E" panose="02020900000000000000" pitchFamily="18" charset="-128"/>
              </a:rPr>
              <a:t>～回</a:t>
            </a:r>
            <a:r>
              <a:rPr lang="en-US" altLang="ja-JP" sz="1600" b="1" dirty="0">
                <a:solidFill>
                  <a:srgbClr val="002060"/>
                </a:solidFill>
                <a:latin typeface="HGP明朝E" panose="02020900000000000000" pitchFamily="18" charset="-128"/>
                <a:ea typeface="HGP明朝E" panose="02020900000000000000" pitchFamily="18" charset="-128"/>
              </a:rPr>
              <a:t>/</a:t>
            </a:r>
            <a:r>
              <a:rPr lang="ja-JP" altLang="en-US" sz="1600" b="1" dirty="0">
                <a:solidFill>
                  <a:srgbClr val="002060"/>
                </a:solidFill>
                <a:latin typeface="HGP明朝E" panose="02020900000000000000" pitchFamily="18" charset="-128"/>
                <a:ea typeface="HGP明朝E" panose="02020900000000000000" pitchFamily="18" charset="-128"/>
              </a:rPr>
              <a:t>月</a:t>
            </a:r>
            <a:endParaRPr lang="ja-JP" altLang="en-US" sz="1600" dirty="0">
              <a:solidFill>
                <a:srgbClr val="002060"/>
              </a:solidFill>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xmlns="" val="1960848296"/>
      </p:ext>
    </p:extLst>
  </p:cSld>
  <p:clrMapOvr>
    <a:masterClrMapping/>
  </p:clrMapOvr>
  <mc:AlternateContent xmlns:mc="http://schemas.openxmlformats.org/markup-compatibility/2006">
    <mc:Choice xmlns:p14="http://schemas.microsoft.com/office/powerpoint/2010/main" xmlns="" Requires="p14">
      <p:transition spd="slow" p14:dur="2000" advTm="715"/>
    </mc:Choice>
    <mc:Fallback>
      <p:transition spd="slow" advTm="715"/>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11"/>
          <p:cNvGrpSpPr>
            <a:grpSpLocks/>
          </p:cNvGrpSpPr>
          <p:nvPr/>
        </p:nvGrpSpPr>
        <p:grpSpPr bwMode="auto">
          <a:xfrm>
            <a:off x="0" y="6264275"/>
            <a:ext cx="9144000" cy="593725"/>
            <a:chOff x="0" y="3946"/>
            <a:chExt cx="5760" cy="374"/>
          </a:xfrm>
        </p:grpSpPr>
        <p:grpSp>
          <p:nvGrpSpPr>
            <p:cNvPr id="37904" name="Group 12"/>
            <p:cNvGrpSpPr>
              <a:grpSpLocks/>
            </p:cNvGrpSpPr>
            <p:nvPr/>
          </p:nvGrpSpPr>
          <p:grpSpPr bwMode="auto">
            <a:xfrm>
              <a:off x="0" y="4170"/>
              <a:ext cx="5760" cy="150"/>
              <a:chOff x="0" y="4170"/>
              <a:chExt cx="5760" cy="150"/>
            </a:xfrm>
          </p:grpSpPr>
          <p:sp>
            <p:nvSpPr>
              <p:cNvPr id="37906"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7"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7905"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37891" name="Group 16"/>
          <p:cNvGrpSpPr>
            <a:grpSpLocks/>
          </p:cNvGrpSpPr>
          <p:nvPr/>
        </p:nvGrpSpPr>
        <p:grpSpPr bwMode="auto">
          <a:xfrm rot="10800000">
            <a:off x="0" y="0"/>
            <a:ext cx="9144000" cy="238125"/>
            <a:chOff x="0" y="4170"/>
            <a:chExt cx="5760" cy="150"/>
          </a:xfrm>
        </p:grpSpPr>
        <p:sp>
          <p:nvSpPr>
            <p:cNvPr id="37902"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7903"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14" name="グラフ 13">
            <a:extLst/>
          </p:cNvPr>
          <p:cNvGraphicFramePr>
            <a:graphicFrameLocks/>
          </p:cNvGraphicFramePr>
          <p:nvPr>
            <p:extLst/>
          </p:nvPr>
        </p:nvGraphicFramePr>
        <p:xfrm>
          <a:off x="-12936" y="1817928"/>
          <a:ext cx="3378763" cy="46216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p:cNvPr>
          <p:cNvGraphicFramePr>
            <a:graphicFrameLocks/>
          </p:cNvGraphicFramePr>
          <p:nvPr>
            <p:extLst>
              <p:ext uri="{D42A27DB-BD31-4B8C-83A1-F6EECF244321}">
                <p14:modId xmlns:p14="http://schemas.microsoft.com/office/powerpoint/2010/main" xmlns="" val="428179749"/>
              </p:ext>
            </p:extLst>
          </p:nvPr>
        </p:nvGraphicFramePr>
        <p:xfrm>
          <a:off x="3027635" y="1544215"/>
          <a:ext cx="3339828" cy="477181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グラフ 15">
            <a:extLst/>
          </p:cNvPr>
          <p:cNvGraphicFramePr>
            <a:graphicFrameLocks/>
          </p:cNvGraphicFramePr>
          <p:nvPr>
            <p:extLst>
              <p:ext uri="{D42A27DB-BD31-4B8C-83A1-F6EECF244321}">
                <p14:modId xmlns:p14="http://schemas.microsoft.com/office/powerpoint/2010/main" xmlns="" val="4257606220"/>
              </p:ext>
            </p:extLst>
          </p:nvPr>
        </p:nvGraphicFramePr>
        <p:xfrm>
          <a:off x="6236485" y="1149596"/>
          <a:ext cx="3171549" cy="4962758"/>
        </p:xfrm>
        <a:graphic>
          <a:graphicData uri="http://schemas.openxmlformats.org/drawingml/2006/chart">
            <c:chart xmlns:c="http://schemas.openxmlformats.org/drawingml/2006/chart" xmlns:r="http://schemas.openxmlformats.org/officeDocument/2006/relationships" r:id="rId5"/>
          </a:graphicData>
        </a:graphic>
      </p:graphicFrame>
      <p:sp>
        <p:nvSpPr>
          <p:cNvPr id="22" name="タイトル 1">
            <a:extLst>
              <a:ext uri="{FF2B5EF4-FFF2-40B4-BE49-F238E27FC236}">
                <a16:creationId xmlns:a16="http://schemas.microsoft.com/office/drawing/2014/main" xmlns="" id="{79833AB6-1A1B-4914-9A02-DAA9C251BE03}"/>
              </a:ext>
            </a:extLst>
          </p:cNvPr>
          <p:cNvSpPr txBox="1">
            <a:spLocks/>
          </p:cNvSpPr>
          <p:nvPr/>
        </p:nvSpPr>
        <p:spPr bwMode="auto">
          <a:xfrm>
            <a:off x="367041" y="265470"/>
            <a:ext cx="3090862" cy="542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a:defRPr>
            </a:lvl2pPr>
            <a:lvl3pPr algn="l" rtl="0" eaLnBrk="0" fontAlgn="base" hangingPunct="0">
              <a:lnSpc>
                <a:spcPct val="90000"/>
              </a:lnSpc>
              <a:spcBef>
                <a:spcPct val="0"/>
              </a:spcBef>
              <a:spcAft>
                <a:spcPct val="0"/>
              </a:spcAft>
              <a:defRPr kumimoji="1" sz="4400">
                <a:solidFill>
                  <a:schemeClr val="tx1"/>
                </a:solidFill>
                <a:latin typeface="Calibri Light"/>
              </a:defRPr>
            </a:lvl3pPr>
            <a:lvl4pPr algn="l" rtl="0" eaLnBrk="0" fontAlgn="base" hangingPunct="0">
              <a:lnSpc>
                <a:spcPct val="90000"/>
              </a:lnSpc>
              <a:spcBef>
                <a:spcPct val="0"/>
              </a:spcBef>
              <a:spcAft>
                <a:spcPct val="0"/>
              </a:spcAft>
              <a:defRPr kumimoji="1" sz="4400">
                <a:solidFill>
                  <a:schemeClr val="tx1"/>
                </a:solidFill>
                <a:latin typeface="Calibri Light"/>
              </a:defRPr>
            </a:lvl4pPr>
            <a:lvl5pPr algn="l" rtl="0" eaLnBrk="0" fontAlgn="base" hangingPunct="0">
              <a:lnSpc>
                <a:spcPct val="90000"/>
              </a:lnSpc>
              <a:spcBef>
                <a:spcPct val="0"/>
              </a:spcBef>
              <a:spcAft>
                <a:spcPct val="0"/>
              </a:spcAft>
              <a:defRPr kumimoji="1" sz="4400">
                <a:solidFill>
                  <a:schemeClr val="tx1"/>
                </a:solidFill>
                <a:latin typeface="Calibri Light"/>
              </a:defRPr>
            </a:lvl5pPr>
            <a:lvl6pPr marL="457200" algn="l" rtl="0" fontAlgn="base">
              <a:lnSpc>
                <a:spcPct val="90000"/>
              </a:lnSpc>
              <a:spcBef>
                <a:spcPct val="0"/>
              </a:spcBef>
              <a:spcAft>
                <a:spcPct val="0"/>
              </a:spcAft>
              <a:defRPr kumimoji="1" sz="4400">
                <a:solidFill>
                  <a:schemeClr val="tx1"/>
                </a:solidFill>
                <a:latin typeface="Calibri Light"/>
              </a:defRPr>
            </a:lvl6pPr>
            <a:lvl7pPr marL="914400" algn="l" rtl="0" fontAlgn="base">
              <a:lnSpc>
                <a:spcPct val="90000"/>
              </a:lnSpc>
              <a:spcBef>
                <a:spcPct val="0"/>
              </a:spcBef>
              <a:spcAft>
                <a:spcPct val="0"/>
              </a:spcAft>
              <a:defRPr kumimoji="1" sz="4400">
                <a:solidFill>
                  <a:schemeClr val="tx1"/>
                </a:solidFill>
                <a:latin typeface="Calibri Light"/>
              </a:defRPr>
            </a:lvl7pPr>
            <a:lvl8pPr marL="1371600" algn="l" rtl="0" fontAlgn="base">
              <a:lnSpc>
                <a:spcPct val="90000"/>
              </a:lnSpc>
              <a:spcBef>
                <a:spcPct val="0"/>
              </a:spcBef>
              <a:spcAft>
                <a:spcPct val="0"/>
              </a:spcAft>
              <a:defRPr kumimoji="1" sz="4400">
                <a:solidFill>
                  <a:schemeClr val="tx1"/>
                </a:solidFill>
                <a:latin typeface="Calibri Light"/>
              </a:defRPr>
            </a:lvl8pPr>
            <a:lvl9pPr marL="1828800" algn="l" rtl="0" fontAlgn="base">
              <a:lnSpc>
                <a:spcPct val="90000"/>
              </a:lnSpc>
              <a:spcBef>
                <a:spcPct val="0"/>
              </a:spcBef>
              <a:spcAft>
                <a:spcPct val="0"/>
              </a:spcAft>
              <a:defRPr kumimoji="1" sz="4400">
                <a:solidFill>
                  <a:schemeClr val="tx1"/>
                </a:solidFill>
                <a:latin typeface="Calibri Light"/>
              </a:defRPr>
            </a:lvl9pPr>
          </a:lstStyle>
          <a:p>
            <a:pPr defTabSz="914400" eaLnBrk="1" hangingPunct="1"/>
            <a:r>
              <a:rPr lang="ja-JP" altLang="en-US" sz="3200" b="1" dirty="0">
                <a:solidFill>
                  <a:srgbClr val="002060"/>
                </a:solidFill>
                <a:latin typeface="Century" pitchFamily="18" charset="0"/>
                <a:ea typeface="HGP明朝B" pitchFamily="18" charset="-128"/>
              </a:rPr>
              <a:t>アンケート </a:t>
            </a:r>
            <a:r>
              <a:rPr lang="en-US" altLang="ja-JP" sz="3200" b="1" dirty="0">
                <a:solidFill>
                  <a:srgbClr val="002060"/>
                </a:solidFill>
                <a:latin typeface="Century" pitchFamily="18" charset="0"/>
                <a:ea typeface="HGP明朝B" pitchFamily="18" charset="-128"/>
              </a:rPr>
              <a:t>2</a:t>
            </a:r>
            <a:endParaRPr lang="ja-JP" altLang="en-US" sz="3200" b="1" dirty="0">
              <a:solidFill>
                <a:srgbClr val="002060"/>
              </a:solidFill>
              <a:latin typeface="Century" pitchFamily="18" charset="0"/>
              <a:ea typeface="HGP明朝B" pitchFamily="18" charset="-128"/>
            </a:endParaRPr>
          </a:p>
        </p:txBody>
      </p:sp>
      <p:sp>
        <p:nvSpPr>
          <p:cNvPr id="21" name="正方形/長方形 1">
            <a:extLst>
              <a:ext uri="{FF2B5EF4-FFF2-40B4-BE49-F238E27FC236}">
                <a16:creationId xmlns:a16="http://schemas.microsoft.com/office/drawing/2014/main" xmlns="" id="{E2648FAF-4B82-4F83-AF68-48DEC2574D10}"/>
              </a:ext>
            </a:extLst>
          </p:cNvPr>
          <p:cNvSpPr>
            <a:spLocks noChangeArrowheads="1"/>
          </p:cNvSpPr>
          <p:nvPr/>
        </p:nvSpPr>
        <p:spPr bwMode="auto">
          <a:xfrm>
            <a:off x="776286" y="815997"/>
            <a:ext cx="5179083" cy="646331"/>
          </a:xfrm>
          <a:prstGeom prst="rect">
            <a:avLst/>
          </a:prstGeom>
          <a:noFill/>
          <a:ln w="9525">
            <a:noFill/>
            <a:miter lim="800000"/>
            <a:headEnd/>
            <a:tailEnd/>
          </a:ln>
        </p:spPr>
        <p:txBody>
          <a:bodyPr wrap="square">
            <a:spAutoFit/>
          </a:bodyPr>
          <a:lstStyle/>
          <a:p>
            <a:pPr marL="285750" indent="-285750">
              <a:buFont typeface="Wingdings" panose="05000000000000000000" pitchFamily="2" charset="2"/>
              <a:buChar char="Ø"/>
              <a:defRPr/>
            </a:pPr>
            <a:r>
              <a:rPr lang="ja-JP" altLang="en-US" b="1" dirty="0">
                <a:solidFill>
                  <a:srgbClr val="002060"/>
                </a:solidFill>
                <a:latin typeface="HGP明朝E" panose="02020900000000000000" pitchFamily="18" charset="-128"/>
                <a:ea typeface="HGP明朝E" panose="02020900000000000000" pitchFamily="18" charset="-128"/>
              </a:rPr>
              <a:t>看護師聞取り調査</a:t>
            </a:r>
            <a:endParaRPr lang="en-US" altLang="ja-JP" b="1" dirty="0">
              <a:solidFill>
                <a:srgbClr val="002060"/>
              </a:solidFill>
              <a:latin typeface="HGP明朝E" panose="02020900000000000000" pitchFamily="18" charset="-128"/>
              <a:ea typeface="HGP明朝E" panose="02020900000000000000" pitchFamily="18" charset="-128"/>
            </a:endParaRPr>
          </a:p>
          <a:p>
            <a:pPr>
              <a:defRPr/>
            </a:pPr>
            <a:r>
              <a:rPr lang="ja-JP" altLang="en-US" b="1" dirty="0">
                <a:solidFill>
                  <a:srgbClr val="002060"/>
                </a:solidFill>
                <a:latin typeface="HGP明朝E" panose="02020900000000000000" pitchFamily="18" charset="-128"/>
                <a:ea typeface="HGP明朝E" panose="02020900000000000000" pitchFamily="18" charset="-128"/>
              </a:rPr>
              <a:t>　 　</a:t>
            </a:r>
            <a:r>
              <a:rPr lang="ja-JP" altLang="en-US" sz="1600" b="1" dirty="0">
                <a:solidFill>
                  <a:srgbClr val="002060"/>
                </a:solidFill>
                <a:latin typeface="HGP明朝E" panose="02020900000000000000" pitchFamily="18" charset="-128"/>
                <a:ea typeface="HGP明朝E" panose="02020900000000000000" pitchFamily="18" charset="-128"/>
              </a:rPr>
              <a:t>リクセル使用後：</a:t>
            </a:r>
            <a:r>
              <a:rPr lang="en-US" altLang="ja-JP" sz="1600" b="1" dirty="0">
                <a:solidFill>
                  <a:srgbClr val="002060"/>
                </a:solidFill>
                <a:latin typeface="HGP明朝E" panose="02020900000000000000" pitchFamily="18" charset="-128"/>
                <a:ea typeface="HGP明朝E" panose="02020900000000000000" pitchFamily="18" charset="-128"/>
              </a:rPr>
              <a:t>2014/7</a:t>
            </a:r>
            <a:r>
              <a:rPr lang="ja-JP" altLang="en-US" sz="1600" b="1" dirty="0">
                <a:solidFill>
                  <a:srgbClr val="002060"/>
                </a:solidFill>
                <a:latin typeface="HGP明朝E" panose="02020900000000000000" pitchFamily="18" charset="-128"/>
                <a:ea typeface="HGP明朝E" panose="02020900000000000000" pitchFamily="18" charset="-128"/>
              </a:rPr>
              <a:t>～回</a:t>
            </a:r>
            <a:r>
              <a:rPr lang="en-US" altLang="ja-JP" sz="1600" b="1" dirty="0">
                <a:solidFill>
                  <a:srgbClr val="002060"/>
                </a:solidFill>
                <a:latin typeface="HGP明朝E" panose="02020900000000000000" pitchFamily="18" charset="-128"/>
                <a:ea typeface="HGP明朝E" panose="02020900000000000000" pitchFamily="18" charset="-128"/>
              </a:rPr>
              <a:t>/</a:t>
            </a:r>
            <a:r>
              <a:rPr lang="ja-JP" altLang="en-US" sz="1600" b="1" dirty="0">
                <a:solidFill>
                  <a:srgbClr val="002060"/>
                </a:solidFill>
                <a:latin typeface="HGP明朝E" panose="02020900000000000000" pitchFamily="18" charset="-128"/>
                <a:ea typeface="HGP明朝E" panose="02020900000000000000" pitchFamily="18" charset="-128"/>
              </a:rPr>
              <a:t>月</a:t>
            </a:r>
            <a:endParaRPr lang="ja-JP" altLang="en-US" sz="1600" dirty="0">
              <a:solidFill>
                <a:srgbClr val="002060"/>
              </a:solidFill>
              <a:latin typeface="HGP明朝E" panose="02020900000000000000" pitchFamily="18" charset="-128"/>
              <a:ea typeface="HGP明朝E" panose="02020900000000000000" pitchFamily="18" charset="-128"/>
            </a:endParaRPr>
          </a:p>
        </p:txBody>
      </p:sp>
      <p:sp>
        <p:nvSpPr>
          <p:cNvPr id="18" name="正方形/長方形 17">
            <a:extLst>
              <a:ext uri="{FF2B5EF4-FFF2-40B4-BE49-F238E27FC236}">
                <a16:creationId xmlns:a16="http://schemas.microsoft.com/office/drawing/2014/main" xmlns="" id="{3FCB1232-BAC5-4CD8-9F89-3BDC4BE8D2AE}"/>
              </a:ext>
            </a:extLst>
          </p:cNvPr>
          <p:cNvSpPr/>
          <p:nvPr/>
        </p:nvSpPr>
        <p:spPr>
          <a:xfrm>
            <a:off x="5736363" y="4685538"/>
            <a:ext cx="615351" cy="250509"/>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xmlns="" id="{724DDE83-926A-4ECB-BC83-8776F4D02308}"/>
              </a:ext>
            </a:extLst>
          </p:cNvPr>
          <p:cNvSpPr/>
          <p:nvPr/>
        </p:nvSpPr>
        <p:spPr>
          <a:xfrm>
            <a:off x="2572228" y="3589407"/>
            <a:ext cx="615351" cy="208898"/>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xmlns="" id="{33AA0FD5-F1EC-4278-8F57-D64EB7232744}"/>
              </a:ext>
            </a:extLst>
          </p:cNvPr>
          <p:cNvSpPr/>
          <p:nvPr/>
        </p:nvSpPr>
        <p:spPr>
          <a:xfrm>
            <a:off x="5721872" y="4062245"/>
            <a:ext cx="615351" cy="220614"/>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a:extLst>
              <a:ext uri="{FF2B5EF4-FFF2-40B4-BE49-F238E27FC236}">
                <a16:creationId xmlns:a16="http://schemas.microsoft.com/office/drawing/2014/main" xmlns="" id="{06B42124-E580-4C8D-B73F-AA9E9A49A26B}"/>
              </a:ext>
            </a:extLst>
          </p:cNvPr>
          <p:cNvSpPr/>
          <p:nvPr/>
        </p:nvSpPr>
        <p:spPr>
          <a:xfrm>
            <a:off x="2590812" y="4688374"/>
            <a:ext cx="615351" cy="213619"/>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a:extLst>
              <a:ext uri="{FF2B5EF4-FFF2-40B4-BE49-F238E27FC236}">
                <a16:creationId xmlns:a16="http://schemas.microsoft.com/office/drawing/2014/main" xmlns="" id="{C6323C68-8284-4411-AECF-EACD69380D70}"/>
              </a:ext>
            </a:extLst>
          </p:cNvPr>
          <p:cNvSpPr/>
          <p:nvPr/>
        </p:nvSpPr>
        <p:spPr>
          <a:xfrm>
            <a:off x="2572228" y="5025490"/>
            <a:ext cx="622738" cy="523971"/>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6">
            <a:extLst>
              <a:ext uri="{FF2B5EF4-FFF2-40B4-BE49-F238E27FC236}">
                <a16:creationId xmlns:a16="http://schemas.microsoft.com/office/drawing/2014/main" xmlns="" id="{04D96340-E54E-42B5-817A-F93E57F4B90C}"/>
              </a:ext>
            </a:extLst>
          </p:cNvPr>
          <p:cNvSpPr/>
          <p:nvPr/>
        </p:nvSpPr>
        <p:spPr>
          <a:xfrm>
            <a:off x="5736363" y="2564288"/>
            <a:ext cx="600860" cy="142007"/>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正方形/長方形 27">
            <a:extLst>
              <a:ext uri="{FF2B5EF4-FFF2-40B4-BE49-F238E27FC236}">
                <a16:creationId xmlns:a16="http://schemas.microsoft.com/office/drawing/2014/main" xmlns="" id="{323109D1-79BC-4EF9-BE2D-D27FA84B5890}"/>
              </a:ext>
            </a:extLst>
          </p:cNvPr>
          <p:cNvSpPr/>
          <p:nvPr/>
        </p:nvSpPr>
        <p:spPr>
          <a:xfrm>
            <a:off x="5736363" y="5049430"/>
            <a:ext cx="622738" cy="500032"/>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xmlns="" id="{311ECCEC-089D-4108-A1C3-09266F1592AC}"/>
              </a:ext>
            </a:extLst>
          </p:cNvPr>
          <p:cNvSpPr/>
          <p:nvPr/>
        </p:nvSpPr>
        <p:spPr>
          <a:xfrm>
            <a:off x="5736363" y="3801663"/>
            <a:ext cx="600860" cy="256922"/>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a:extLst>
              <a:ext uri="{FF2B5EF4-FFF2-40B4-BE49-F238E27FC236}">
                <a16:creationId xmlns:a16="http://schemas.microsoft.com/office/drawing/2014/main" xmlns="" id="{39C38B1A-D864-4A68-89F2-5AAB0E58F2DE}"/>
              </a:ext>
            </a:extLst>
          </p:cNvPr>
          <p:cNvSpPr/>
          <p:nvPr/>
        </p:nvSpPr>
        <p:spPr>
          <a:xfrm>
            <a:off x="5714485" y="4286519"/>
            <a:ext cx="622738" cy="142007"/>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a:extLst>
              <a:ext uri="{FF2B5EF4-FFF2-40B4-BE49-F238E27FC236}">
                <a16:creationId xmlns:a16="http://schemas.microsoft.com/office/drawing/2014/main" xmlns="" id="{13FD3529-14C5-42FF-B5DD-88F9ACE1A0FB}"/>
              </a:ext>
            </a:extLst>
          </p:cNvPr>
          <p:cNvSpPr/>
          <p:nvPr/>
        </p:nvSpPr>
        <p:spPr>
          <a:xfrm>
            <a:off x="5736363" y="2971258"/>
            <a:ext cx="600860" cy="119151"/>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正方形/長方形 32">
            <a:extLst>
              <a:ext uri="{FF2B5EF4-FFF2-40B4-BE49-F238E27FC236}">
                <a16:creationId xmlns:a16="http://schemas.microsoft.com/office/drawing/2014/main" xmlns="" id="{8F6DBAA9-B015-4CB0-AA33-DDFB9C0043F7}"/>
              </a:ext>
            </a:extLst>
          </p:cNvPr>
          <p:cNvSpPr/>
          <p:nvPr/>
        </p:nvSpPr>
        <p:spPr>
          <a:xfrm>
            <a:off x="2572227" y="3816825"/>
            <a:ext cx="615351" cy="285322"/>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a:extLst>
              <a:ext uri="{FF2B5EF4-FFF2-40B4-BE49-F238E27FC236}">
                <a16:creationId xmlns:a16="http://schemas.microsoft.com/office/drawing/2014/main" xmlns="" id="{53CE2342-12EF-49F3-AE8D-671F16A14871}"/>
              </a:ext>
            </a:extLst>
          </p:cNvPr>
          <p:cNvSpPr/>
          <p:nvPr/>
        </p:nvSpPr>
        <p:spPr>
          <a:xfrm>
            <a:off x="2590812" y="2586497"/>
            <a:ext cx="706650" cy="142006"/>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xmlns="" id="{ABE3EB6B-1E65-44C4-88BD-35CF80DE7CCB}"/>
              </a:ext>
            </a:extLst>
          </p:cNvPr>
          <p:cNvSpPr/>
          <p:nvPr/>
        </p:nvSpPr>
        <p:spPr>
          <a:xfrm>
            <a:off x="5735401" y="3578925"/>
            <a:ext cx="615351" cy="219078"/>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a:extLst>
              <a:ext uri="{FF2B5EF4-FFF2-40B4-BE49-F238E27FC236}">
                <a16:creationId xmlns:a16="http://schemas.microsoft.com/office/drawing/2014/main" xmlns="" id="{2BBBE5B6-A025-4847-AEC8-719B8826EC91}"/>
              </a:ext>
            </a:extLst>
          </p:cNvPr>
          <p:cNvSpPr/>
          <p:nvPr/>
        </p:nvSpPr>
        <p:spPr>
          <a:xfrm>
            <a:off x="8179099" y="4073597"/>
            <a:ext cx="615351" cy="464285"/>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正方形/長方形 36">
            <a:extLst>
              <a:ext uri="{FF2B5EF4-FFF2-40B4-BE49-F238E27FC236}">
                <a16:creationId xmlns:a16="http://schemas.microsoft.com/office/drawing/2014/main" xmlns="" id="{5DFD295C-A0BA-4005-95AF-DB76EB83827E}"/>
              </a:ext>
            </a:extLst>
          </p:cNvPr>
          <p:cNvSpPr/>
          <p:nvPr/>
        </p:nvSpPr>
        <p:spPr>
          <a:xfrm>
            <a:off x="8182793" y="3696154"/>
            <a:ext cx="615351" cy="120671"/>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a:extLst>
              <a:ext uri="{FF2B5EF4-FFF2-40B4-BE49-F238E27FC236}">
                <a16:creationId xmlns:a16="http://schemas.microsoft.com/office/drawing/2014/main" xmlns="" id="{153E9AC6-E15B-4B96-9982-402F54B1C593}"/>
              </a:ext>
            </a:extLst>
          </p:cNvPr>
          <p:cNvSpPr/>
          <p:nvPr/>
        </p:nvSpPr>
        <p:spPr>
          <a:xfrm>
            <a:off x="8182793" y="2949517"/>
            <a:ext cx="615351" cy="503131"/>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a:extLst>
              <a:ext uri="{FF2B5EF4-FFF2-40B4-BE49-F238E27FC236}">
                <a16:creationId xmlns:a16="http://schemas.microsoft.com/office/drawing/2014/main" xmlns="" id="{2665E3F8-C366-485B-9876-59A7065EC877}"/>
              </a:ext>
            </a:extLst>
          </p:cNvPr>
          <p:cNvSpPr/>
          <p:nvPr/>
        </p:nvSpPr>
        <p:spPr>
          <a:xfrm>
            <a:off x="8179099" y="5049430"/>
            <a:ext cx="615351" cy="500031"/>
          </a:xfrm>
          <a:prstGeom prst="rect">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xmlns="" val="3101920637"/>
      </p:ext>
    </p:extLst>
  </p:cSld>
  <p:clrMapOvr>
    <a:masterClrMapping/>
  </p:clrMapOvr>
  <mc:AlternateContent xmlns:mc="http://schemas.openxmlformats.org/markup-compatibility/2006">
    <mc:Choice xmlns:p14="http://schemas.microsoft.com/office/powerpoint/2010/main" xmlns="" Requires="p14">
      <p:transition spd="slow" p14:dur="2000" advTm="1934"/>
    </mc:Choice>
    <mc:Fallback>
      <p:transition spd="slow" advTm="1934"/>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1"/>
          <p:cNvSpPr>
            <a:spLocks noGrp="1"/>
          </p:cNvSpPr>
          <p:nvPr>
            <p:ph type="ctrTitle"/>
          </p:nvPr>
        </p:nvSpPr>
        <p:spPr>
          <a:xfrm>
            <a:off x="422275" y="242888"/>
            <a:ext cx="3090863" cy="542925"/>
          </a:xfrm>
        </p:spPr>
        <p:txBody>
          <a:bodyPr/>
          <a:lstStyle/>
          <a:p>
            <a:pPr algn="l" eaLnBrk="1" hangingPunct="1"/>
            <a:r>
              <a:rPr lang="en-US" altLang="ja-JP" sz="3200" b="1">
                <a:solidFill>
                  <a:srgbClr val="002060"/>
                </a:solidFill>
                <a:latin typeface="Century" pitchFamily="18" charset="0"/>
                <a:ea typeface="HGP明朝B" pitchFamily="18" charset="-128"/>
              </a:rPr>
              <a:t>β2MG</a:t>
            </a:r>
            <a:r>
              <a:rPr lang="ja-JP" altLang="en-US" sz="3200" b="1">
                <a:solidFill>
                  <a:srgbClr val="002060"/>
                </a:solidFill>
                <a:latin typeface="Century" pitchFamily="18" charset="0"/>
                <a:ea typeface="HGP明朝B" pitchFamily="18" charset="-128"/>
              </a:rPr>
              <a:t>推移</a:t>
            </a:r>
          </a:p>
        </p:txBody>
      </p:sp>
      <p:grpSp>
        <p:nvGrpSpPr>
          <p:cNvPr id="36866" name="Group 11"/>
          <p:cNvGrpSpPr>
            <a:grpSpLocks/>
          </p:cNvGrpSpPr>
          <p:nvPr/>
        </p:nvGrpSpPr>
        <p:grpSpPr bwMode="auto">
          <a:xfrm>
            <a:off x="0" y="6264275"/>
            <a:ext cx="9144000" cy="593725"/>
            <a:chOff x="0" y="3946"/>
            <a:chExt cx="5760" cy="374"/>
          </a:xfrm>
        </p:grpSpPr>
        <p:grpSp>
          <p:nvGrpSpPr>
            <p:cNvPr id="36905" name="Group 12"/>
            <p:cNvGrpSpPr>
              <a:grpSpLocks/>
            </p:cNvGrpSpPr>
            <p:nvPr/>
          </p:nvGrpSpPr>
          <p:grpSpPr bwMode="auto">
            <a:xfrm>
              <a:off x="0" y="4170"/>
              <a:ext cx="5760" cy="150"/>
              <a:chOff x="0" y="4170"/>
              <a:chExt cx="5760" cy="150"/>
            </a:xfrm>
          </p:grpSpPr>
          <p:sp>
            <p:nvSpPr>
              <p:cNvPr id="36907"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6908"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6906"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36867" name="Group 16"/>
          <p:cNvGrpSpPr>
            <a:grpSpLocks/>
          </p:cNvGrpSpPr>
          <p:nvPr/>
        </p:nvGrpSpPr>
        <p:grpSpPr bwMode="auto">
          <a:xfrm rot="10800000">
            <a:off x="0" y="0"/>
            <a:ext cx="9144000" cy="238125"/>
            <a:chOff x="0" y="4170"/>
            <a:chExt cx="5760" cy="150"/>
          </a:xfrm>
        </p:grpSpPr>
        <p:sp>
          <p:nvSpPr>
            <p:cNvPr id="36903"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6904"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11" name="グラフ 10">
            <a:extLst/>
          </p:cNvPr>
          <p:cNvGraphicFramePr>
            <a:graphicFrameLocks/>
          </p:cNvGraphicFramePr>
          <p:nvPr/>
        </p:nvGraphicFramePr>
        <p:xfrm>
          <a:off x="128359" y="855662"/>
          <a:ext cx="8815333" cy="5408613"/>
        </p:xfrm>
        <a:graphic>
          <a:graphicData uri="http://schemas.openxmlformats.org/drawingml/2006/chart">
            <c:chart xmlns:c="http://schemas.openxmlformats.org/drawingml/2006/chart" xmlns:r="http://schemas.openxmlformats.org/officeDocument/2006/relationships" r:id="rId4"/>
          </a:graphicData>
        </a:graphic>
      </p:graphicFrame>
      <p:grpSp>
        <p:nvGrpSpPr>
          <p:cNvPr id="6" name="グループ化 5"/>
          <p:cNvGrpSpPr>
            <a:grpSpLocks/>
          </p:cNvGrpSpPr>
          <p:nvPr/>
        </p:nvGrpSpPr>
        <p:grpSpPr bwMode="auto">
          <a:xfrm>
            <a:off x="3875088" y="2349500"/>
            <a:ext cx="3686175" cy="1019175"/>
            <a:chOff x="3875303" y="2349165"/>
            <a:chExt cx="3686664" cy="1019368"/>
          </a:xfrm>
        </p:grpSpPr>
        <p:grpSp>
          <p:nvGrpSpPr>
            <p:cNvPr id="36891" name="グループ化 22"/>
            <p:cNvGrpSpPr>
              <a:grpSpLocks/>
            </p:cNvGrpSpPr>
            <p:nvPr/>
          </p:nvGrpSpPr>
          <p:grpSpPr bwMode="auto">
            <a:xfrm>
              <a:off x="6242029" y="2595386"/>
              <a:ext cx="1074955" cy="641272"/>
              <a:chOff x="357044" y="956940"/>
              <a:chExt cx="1074955" cy="641272"/>
            </a:xfrm>
          </p:grpSpPr>
          <p:sp>
            <p:nvSpPr>
              <p:cNvPr id="24" name="矢印: 下 23">
                <a:extLst/>
              </p:cNvPr>
              <p:cNvSpPr/>
              <p:nvPr/>
            </p:nvSpPr>
            <p:spPr>
              <a:xfrm>
                <a:off x="771987" y="1193411"/>
                <a:ext cx="246095" cy="404889"/>
              </a:xfrm>
              <a:prstGeom prst="downArrow">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902" name="テキスト ボックス 24"/>
              <p:cNvSpPr txBox="1">
                <a:spLocks noChangeArrowheads="1"/>
              </p:cNvSpPr>
              <p:nvPr/>
            </p:nvSpPr>
            <p:spPr bwMode="auto">
              <a:xfrm>
                <a:off x="357044" y="956940"/>
                <a:ext cx="1074955" cy="246221"/>
              </a:xfrm>
              <a:prstGeom prst="rect">
                <a:avLst/>
              </a:prstGeom>
              <a:noFill/>
              <a:ln w="9525">
                <a:noFill/>
                <a:miter lim="800000"/>
                <a:headEnd/>
                <a:tailEnd/>
              </a:ln>
            </p:spPr>
            <p:txBody>
              <a:bodyPr>
                <a:spAutoFit/>
              </a:bodyPr>
              <a:lstStyle/>
              <a:p>
                <a:pPr algn="ctr"/>
                <a:r>
                  <a:rPr lang="en-US" altLang="ja-JP" sz="1000" b="1">
                    <a:solidFill>
                      <a:srgbClr val="002060"/>
                    </a:solidFill>
                  </a:rPr>
                  <a:t>DRA</a:t>
                </a:r>
                <a:endParaRPr lang="ja-JP" altLang="en-US" sz="1000" b="1">
                  <a:solidFill>
                    <a:srgbClr val="002060"/>
                  </a:solidFill>
                </a:endParaRPr>
              </a:p>
            </p:txBody>
          </p:sp>
        </p:grpSp>
        <p:grpSp>
          <p:nvGrpSpPr>
            <p:cNvPr id="36892" name="グループ化 28"/>
            <p:cNvGrpSpPr>
              <a:grpSpLocks/>
            </p:cNvGrpSpPr>
            <p:nvPr/>
          </p:nvGrpSpPr>
          <p:grpSpPr bwMode="auto">
            <a:xfrm>
              <a:off x="6487012" y="2408393"/>
              <a:ext cx="1074955" cy="641272"/>
              <a:chOff x="357044" y="956940"/>
              <a:chExt cx="1074955" cy="641272"/>
            </a:xfrm>
          </p:grpSpPr>
          <p:sp>
            <p:nvSpPr>
              <p:cNvPr id="30" name="矢印: 下 29">
                <a:extLst/>
              </p:cNvPr>
              <p:cNvSpPr/>
              <p:nvPr/>
            </p:nvSpPr>
            <p:spPr>
              <a:xfrm>
                <a:off x="771511" y="1193043"/>
                <a:ext cx="246095" cy="404889"/>
              </a:xfrm>
              <a:prstGeom prst="downArrow">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900" name="テキスト ボックス 30"/>
              <p:cNvSpPr txBox="1">
                <a:spLocks noChangeArrowheads="1"/>
              </p:cNvSpPr>
              <p:nvPr/>
            </p:nvSpPr>
            <p:spPr bwMode="auto">
              <a:xfrm>
                <a:off x="357044" y="956940"/>
                <a:ext cx="1074955" cy="246221"/>
              </a:xfrm>
              <a:prstGeom prst="rect">
                <a:avLst/>
              </a:prstGeom>
              <a:noFill/>
              <a:ln w="9525">
                <a:noFill/>
                <a:miter lim="800000"/>
                <a:headEnd/>
                <a:tailEnd/>
              </a:ln>
            </p:spPr>
            <p:txBody>
              <a:bodyPr>
                <a:spAutoFit/>
              </a:bodyPr>
              <a:lstStyle/>
              <a:p>
                <a:pPr algn="ctr"/>
                <a:r>
                  <a:rPr lang="en-US" altLang="ja-JP" sz="1000" b="1">
                    <a:solidFill>
                      <a:srgbClr val="002060"/>
                    </a:solidFill>
                  </a:rPr>
                  <a:t>DRA</a:t>
                </a:r>
                <a:r>
                  <a:rPr lang="ja-JP" altLang="en-US" sz="1000" b="1">
                    <a:solidFill>
                      <a:srgbClr val="002060"/>
                    </a:solidFill>
                  </a:rPr>
                  <a:t>：</a:t>
                </a:r>
                <a:r>
                  <a:rPr lang="en-US" altLang="ja-JP" sz="1000" b="1">
                    <a:solidFill>
                      <a:srgbClr val="002060"/>
                    </a:solidFill>
                  </a:rPr>
                  <a:t>THA</a:t>
                </a:r>
                <a:endParaRPr lang="ja-JP" altLang="en-US" sz="1000" b="1">
                  <a:solidFill>
                    <a:srgbClr val="002060"/>
                  </a:solidFill>
                </a:endParaRPr>
              </a:p>
            </p:txBody>
          </p:sp>
        </p:grpSp>
        <p:grpSp>
          <p:nvGrpSpPr>
            <p:cNvPr id="36893" name="グループ化 34"/>
            <p:cNvGrpSpPr>
              <a:grpSpLocks/>
            </p:cNvGrpSpPr>
            <p:nvPr/>
          </p:nvGrpSpPr>
          <p:grpSpPr bwMode="auto">
            <a:xfrm>
              <a:off x="3875303" y="2349165"/>
              <a:ext cx="1074955" cy="641272"/>
              <a:chOff x="357044" y="956940"/>
              <a:chExt cx="1074955" cy="641272"/>
            </a:xfrm>
          </p:grpSpPr>
          <p:sp>
            <p:nvSpPr>
              <p:cNvPr id="36" name="矢印: 下 35">
                <a:extLst/>
              </p:cNvPr>
              <p:cNvSpPr/>
              <p:nvPr/>
            </p:nvSpPr>
            <p:spPr>
              <a:xfrm>
                <a:off x="771436" y="1193523"/>
                <a:ext cx="246096" cy="404888"/>
              </a:xfrm>
              <a:prstGeom prst="downArrow">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98" name="テキスト ボックス 36"/>
              <p:cNvSpPr txBox="1">
                <a:spLocks noChangeArrowheads="1"/>
              </p:cNvSpPr>
              <p:nvPr/>
            </p:nvSpPr>
            <p:spPr bwMode="auto">
              <a:xfrm>
                <a:off x="357044" y="956940"/>
                <a:ext cx="1074955" cy="246221"/>
              </a:xfrm>
              <a:prstGeom prst="rect">
                <a:avLst/>
              </a:prstGeom>
              <a:noFill/>
              <a:ln w="9525">
                <a:noFill/>
                <a:miter lim="800000"/>
                <a:headEnd/>
                <a:tailEnd/>
              </a:ln>
            </p:spPr>
            <p:txBody>
              <a:bodyPr>
                <a:spAutoFit/>
              </a:bodyPr>
              <a:lstStyle/>
              <a:p>
                <a:pPr algn="ctr"/>
                <a:r>
                  <a:rPr lang="en-US" altLang="ja-JP" sz="1000" b="1">
                    <a:solidFill>
                      <a:srgbClr val="002060"/>
                    </a:solidFill>
                  </a:rPr>
                  <a:t>CTS(CTX)</a:t>
                </a:r>
                <a:endParaRPr lang="ja-JP" altLang="en-US" sz="1000" b="1">
                  <a:solidFill>
                    <a:srgbClr val="002060"/>
                  </a:solidFill>
                </a:endParaRPr>
              </a:p>
            </p:txBody>
          </p:sp>
        </p:grpSp>
        <p:grpSp>
          <p:nvGrpSpPr>
            <p:cNvPr id="36894" name="グループ化 37"/>
            <p:cNvGrpSpPr>
              <a:grpSpLocks/>
            </p:cNvGrpSpPr>
            <p:nvPr/>
          </p:nvGrpSpPr>
          <p:grpSpPr bwMode="auto">
            <a:xfrm>
              <a:off x="5038775" y="2727261"/>
              <a:ext cx="1074955" cy="641272"/>
              <a:chOff x="357044" y="956940"/>
              <a:chExt cx="1074955" cy="641272"/>
            </a:xfrm>
          </p:grpSpPr>
          <p:sp>
            <p:nvSpPr>
              <p:cNvPr id="39" name="矢印: 下 38">
                <a:extLst/>
              </p:cNvPr>
              <p:cNvSpPr/>
              <p:nvPr/>
            </p:nvSpPr>
            <p:spPr>
              <a:xfrm>
                <a:off x="771756" y="1193324"/>
                <a:ext cx="246095" cy="404888"/>
              </a:xfrm>
              <a:prstGeom prst="downArrow">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96" name="テキスト ボックス 39"/>
              <p:cNvSpPr txBox="1">
                <a:spLocks noChangeArrowheads="1"/>
              </p:cNvSpPr>
              <p:nvPr/>
            </p:nvSpPr>
            <p:spPr bwMode="auto">
              <a:xfrm>
                <a:off x="357044" y="956940"/>
                <a:ext cx="1074955" cy="246221"/>
              </a:xfrm>
              <a:prstGeom prst="rect">
                <a:avLst/>
              </a:prstGeom>
              <a:noFill/>
              <a:ln w="9525">
                <a:noFill/>
                <a:miter lim="800000"/>
                <a:headEnd/>
                <a:tailEnd/>
              </a:ln>
            </p:spPr>
            <p:txBody>
              <a:bodyPr>
                <a:spAutoFit/>
              </a:bodyPr>
              <a:lstStyle/>
              <a:p>
                <a:pPr algn="ctr"/>
                <a:r>
                  <a:rPr lang="en-US" altLang="ja-JP" sz="1000" b="1">
                    <a:solidFill>
                      <a:srgbClr val="002060"/>
                    </a:solidFill>
                  </a:rPr>
                  <a:t>CTS(CTX)</a:t>
                </a:r>
                <a:endParaRPr lang="ja-JP" altLang="en-US" sz="1000" b="1">
                  <a:solidFill>
                    <a:srgbClr val="002060"/>
                  </a:solidFill>
                </a:endParaRPr>
              </a:p>
            </p:txBody>
          </p:sp>
        </p:grpSp>
      </p:grpSp>
      <p:grpSp>
        <p:nvGrpSpPr>
          <p:cNvPr id="8" name="グループ化 7"/>
          <p:cNvGrpSpPr>
            <a:grpSpLocks/>
          </p:cNvGrpSpPr>
          <p:nvPr/>
        </p:nvGrpSpPr>
        <p:grpSpPr bwMode="auto">
          <a:xfrm>
            <a:off x="247650" y="5748338"/>
            <a:ext cx="8239125" cy="338137"/>
            <a:chOff x="228938" y="5578152"/>
            <a:chExt cx="8239882" cy="523274"/>
          </a:xfrm>
        </p:grpSpPr>
        <p:grpSp>
          <p:nvGrpSpPr>
            <p:cNvPr id="36882" name="グループ化 4"/>
            <p:cNvGrpSpPr>
              <a:grpSpLocks/>
            </p:cNvGrpSpPr>
            <p:nvPr/>
          </p:nvGrpSpPr>
          <p:grpSpPr bwMode="auto">
            <a:xfrm rot="10800000">
              <a:off x="228938" y="5618511"/>
              <a:ext cx="1074955" cy="482915"/>
              <a:chOff x="357046" y="933661"/>
              <a:chExt cx="1074955" cy="664551"/>
            </a:xfrm>
          </p:grpSpPr>
          <p:sp>
            <p:nvSpPr>
              <p:cNvPr id="2" name="矢印: 下 1">
                <a:extLst/>
              </p:cNvPr>
              <p:cNvSpPr/>
              <p:nvPr/>
            </p:nvSpPr>
            <p:spPr>
              <a:xfrm>
                <a:off x="771540" y="1187213"/>
                <a:ext cx="246085" cy="405685"/>
              </a:xfrm>
              <a:prstGeom prst="downArrow">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90" name="テキスト ボックス 2"/>
              <p:cNvSpPr txBox="1">
                <a:spLocks noChangeArrowheads="1"/>
              </p:cNvSpPr>
              <p:nvPr/>
            </p:nvSpPr>
            <p:spPr bwMode="auto">
              <a:xfrm rot="10800000">
                <a:off x="357046" y="933661"/>
                <a:ext cx="1074955" cy="246221"/>
              </a:xfrm>
              <a:prstGeom prst="rect">
                <a:avLst/>
              </a:prstGeom>
              <a:noFill/>
              <a:ln w="9525">
                <a:noFill/>
                <a:miter lim="800000"/>
                <a:headEnd/>
                <a:tailEnd/>
              </a:ln>
            </p:spPr>
            <p:txBody>
              <a:bodyPr>
                <a:spAutoFit/>
              </a:bodyPr>
              <a:lstStyle/>
              <a:p>
                <a:pPr algn="ctr"/>
                <a:r>
                  <a:rPr lang="ja-JP" altLang="en-US" sz="1000" b="1">
                    <a:solidFill>
                      <a:srgbClr val="002060"/>
                    </a:solidFill>
                  </a:rPr>
                  <a:t>透析歴：</a:t>
                </a:r>
                <a:r>
                  <a:rPr lang="en-US" altLang="ja-JP" sz="1000" b="1">
                    <a:solidFill>
                      <a:srgbClr val="002060"/>
                    </a:solidFill>
                  </a:rPr>
                  <a:t>12</a:t>
                </a:r>
                <a:r>
                  <a:rPr lang="ja-JP" altLang="en-US" sz="1000" b="1">
                    <a:solidFill>
                      <a:srgbClr val="002060"/>
                    </a:solidFill>
                  </a:rPr>
                  <a:t>年</a:t>
                </a:r>
              </a:p>
            </p:txBody>
          </p:sp>
        </p:grpSp>
        <p:grpSp>
          <p:nvGrpSpPr>
            <p:cNvPr id="36883" name="グループ化 43"/>
            <p:cNvGrpSpPr>
              <a:grpSpLocks/>
            </p:cNvGrpSpPr>
            <p:nvPr/>
          </p:nvGrpSpPr>
          <p:grpSpPr bwMode="auto">
            <a:xfrm rot="10800000">
              <a:off x="7393865" y="5578152"/>
              <a:ext cx="1074955" cy="523274"/>
              <a:chOff x="357046" y="933661"/>
              <a:chExt cx="1074955" cy="664551"/>
            </a:xfrm>
          </p:grpSpPr>
          <p:sp>
            <p:nvSpPr>
              <p:cNvPr id="45" name="矢印: 下 44">
                <a:extLst/>
              </p:cNvPr>
              <p:cNvSpPr/>
              <p:nvPr/>
            </p:nvSpPr>
            <p:spPr>
              <a:xfrm>
                <a:off x="774596" y="1186377"/>
                <a:ext cx="246086" cy="405595"/>
              </a:xfrm>
              <a:prstGeom prst="downArrow">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88" name="テキスト ボックス 45"/>
              <p:cNvSpPr txBox="1">
                <a:spLocks noChangeArrowheads="1"/>
              </p:cNvSpPr>
              <p:nvPr/>
            </p:nvSpPr>
            <p:spPr bwMode="auto">
              <a:xfrm rot="10800000">
                <a:off x="357046" y="933661"/>
                <a:ext cx="1074955" cy="246221"/>
              </a:xfrm>
              <a:prstGeom prst="rect">
                <a:avLst/>
              </a:prstGeom>
              <a:noFill/>
              <a:ln w="9525">
                <a:noFill/>
                <a:miter lim="800000"/>
                <a:headEnd/>
                <a:tailEnd/>
              </a:ln>
            </p:spPr>
            <p:txBody>
              <a:bodyPr>
                <a:spAutoFit/>
              </a:bodyPr>
              <a:lstStyle/>
              <a:p>
                <a:pPr algn="ctr"/>
                <a:r>
                  <a:rPr lang="ja-JP" altLang="en-US" sz="1000" b="1">
                    <a:solidFill>
                      <a:srgbClr val="002060"/>
                    </a:solidFill>
                  </a:rPr>
                  <a:t>透析歴：</a:t>
                </a:r>
                <a:r>
                  <a:rPr lang="en-US" altLang="ja-JP" sz="1000" b="1">
                    <a:solidFill>
                      <a:srgbClr val="002060"/>
                    </a:solidFill>
                  </a:rPr>
                  <a:t>30</a:t>
                </a:r>
                <a:r>
                  <a:rPr lang="ja-JP" altLang="en-US" sz="1000" b="1">
                    <a:solidFill>
                      <a:srgbClr val="002060"/>
                    </a:solidFill>
                  </a:rPr>
                  <a:t>年</a:t>
                </a:r>
              </a:p>
            </p:txBody>
          </p:sp>
        </p:grpSp>
        <p:grpSp>
          <p:nvGrpSpPr>
            <p:cNvPr id="36884" name="グループ化 46"/>
            <p:cNvGrpSpPr>
              <a:grpSpLocks/>
            </p:cNvGrpSpPr>
            <p:nvPr/>
          </p:nvGrpSpPr>
          <p:grpSpPr bwMode="auto">
            <a:xfrm rot="10800000">
              <a:off x="3292638" y="5599724"/>
              <a:ext cx="1074955" cy="501702"/>
              <a:chOff x="357046" y="933661"/>
              <a:chExt cx="1074955" cy="664551"/>
            </a:xfrm>
          </p:grpSpPr>
          <p:sp>
            <p:nvSpPr>
              <p:cNvPr id="48" name="矢印: 下 47">
                <a:extLst/>
              </p:cNvPr>
              <p:cNvSpPr/>
              <p:nvPr/>
            </p:nvSpPr>
            <p:spPr>
              <a:xfrm>
                <a:off x="774259" y="1193990"/>
                <a:ext cx="246085" cy="403510"/>
              </a:xfrm>
              <a:prstGeom prst="downArrow">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86" name="テキスト ボックス 48"/>
              <p:cNvSpPr txBox="1">
                <a:spLocks noChangeArrowheads="1"/>
              </p:cNvSpPr>
              <p:nvPr/>
            </p:nvSpPr>
            <p:spPr bwMode="auto">
              <a:xfrm rot="10800000">
                <a:off x="357046" y="933661"/>
                <a:ext cx="1074955" cy="246221"/>
              </a:xfrm>
              <a:prstGeom prst="rect">
                <a:avLst/>
              </a:prstGeom>
              <a:noFill/>
              <a:ln w="9525">
                <a:noFill/>
                <a:miter lim="800000"/>
                <a:headEnd/>
                <a:tailEnd/>
              </a:ln>
            </p:spPr>
            <p:txBody>
              <a:bodyPr>
                <a:spAutoFit/>
              </a:bodyPr>
              <a:lstStyle/>
              <a:p>
                <a:pPr algn="ctr"/>
                <a:r>
                  <a:rPr lang="ja-JP" altLang="en-US" sz="1000" b="1" dirty="0">
                    <a:solidFill>
                      <a:srgbClr val="002060"/>
                    </a:solidFill>
                  </a:rPr>
                  <a:t>透析歴：</a:t>
                </a:r>
                <a:r>
                  <a:rPr lang="en-US" altLang="ja-JP" sz="1000" b="1" dirty="0">
                    <a:solidFill>
                      <a:srgbClr val="002060"/>
                    </a:solidFill>
                  </a:rPr>
                  <a:t>20</a:t>
                </a:r>
                <a:r>
                  <a:rPr lang="ja-JP" altLang="en-US" sz="1000" b="1" dirty="0">
                    <a:solidFill>
                      <a:srgbClr val="002060"/>
                    </a:solidFill>
                  </a:rPr>
                  <a:t>年</a:t>
                </a:r>
              </a:p>
            </p:txBody>
          </p:sp>
        </p:grpSp>
      </p:grpSp>
      <p:grpSp>
        <p:nvGrpSpPr>
          <p:cNvPr id="10" name="グループ化 9"/>
          <p:cNvGrpSpPr>
            <a:grpSpLocks/>
          </p:cNvGrpSpPr>
          <p:nvPr/>
        </p:nvGrpSpPr>
        <p:grpSpPr bwMode="auto">
          <a:xfrm>
            <a:off x="5772150" y="2708275"/>
            <a:ext cx="2005013" cy="779463"/>
            <a:chOff x="5772516" y="2707964"/>
            <a:chExt cx="2004998" cy="779028"/>
          </a:xfrm>
        </p:grpSpPr>
        <p:grpSp>
          <p:nvGrpSpPr>
            <p:cNvPr id="36873" name="グループ化 49"/>
            <p:cNvGrpSpPr>
              <a:grpSpLocks/>
            </p:cNvGrpSpPr>
            <p:nvPr/>
          </p:nvGrpSpPr>
          <p:grpSpPr bwMode="auto">
            <a:xfrm>
              <a:off x="6702559" y="2777915"/>
              <a:ext cx="1074955" cy="641272"/>
              <a:chOff x="357044" y="956940"/>
              <a:chExt cx="1074955" cy="641272"/>
            </a:xfrm>
          </p:grpSpPr>
          <p:sp>
            <p:nvSpPr>
              <p:cNvPr id="51" name="矢印: 下 50">
                <a:extLst/>
              </p:cNvPr>
              <p:cNvSpPr/>
              <p:nvPr/>
            </p:nvSpPr>
            <p:spPr>
              <a:xfrm>
                <a:off x="771604" y="1193206"/>
                <a:ext cx="246060" cy="404586"/>
              </a:xfrm>
              <a:prstGeom prst="downArrow">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81" name="テキスト ボックス 51"/>
              <p:cNvSpPr txBox="1">
                <a:spLocks noChangeArrowheads="1"/>
              </p:cNvSpPr>
              <p:nvPr/>
            </p:nvSpPr>
            <p:spPr bwMode="auto">
              <a:xfrm>
                <a:off x="357044" y="956940"/>
                <a:ext cx="1074955" cy="246221"/>
              </a:xfrm>
              <a:prstGeom prst="rect">
                <a:avLst/>
              </a:prstGeom>
              <a:noFill/>
              <a:ln w="9525">
                <a:noFill/>
                <a:miter lim="800000"/>
                <a:headEnd/>
                <a:tailEnd/>
              </a:ln>
            </p:spPr>
            <p:txBody>
              <a:bodyPr>
                <a:spAutoFit/>
              </a:bodyPr>
              <a:lstStyle/>
              <a:p>
                <a:pPr algn="ctr"/>
                <a:r>
                  <a:rPr lang="en-US" altLang="ja-JP" sz="1000" b="1">
                    <a:solidFill>
                      <a:srgbClr val="002060"/>
                    </a:solidFill>
                  </a:rPr>
                  <a:t>LiXelle35</a:t>
                </a:r>
                <a:endParaRPr lang="ja-JP" altLang="en-US" sz="1000" b="1">
                  <a:solidFill>
                    <a:srgbClr val="002060"/>
                  </a:solidFill>
                </a:endParaRPr>
              </a:p>
            </p:txBody>
          </p:sp>
        </p:grpSp>
        <p:grpSp>
          <p:nvGrpSpPr>
            <p:cNvPr id="36874" name="グループ化 52"/>
            <p:cNvGrpSpPr>
              <a:grpSpLocks/>
            </p:cNvGrpSpPr>
            <p:nvPr/>
          </p:nvGrpSpPr>
          <p:grpSpPr bwMode="auto">
            <a:xfrm>
              <a:off x="5935851" y="2707964"/>
              <a:ext cx="1074955" cy="641272"/>
              <a:chOff x="357044" y="956940"/>
              <a:chExt cx="1074955" cy="641272"/>
            </a:xfrm>
          </p:grpSpPr>
          <p:sp>
            <p:nvSpPr>
              <p:cNvPr id="54" name="矢印: 下 53">
                <a:extLst/>
              </p:cNvPr>
              <p:cNvSpPr/>
              <p:nvPr/>
            </p:nvSpPr>
            <p:spPr>
              <a:xfrm>
                <a:off x="771555" y="1193346"/>
                <a:ext cx="246061" cy="404586"/>
              </a:xfrm>
              <a:prstGeom prst="downArrow">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79" name="テキスト ボックス 54"/>
              <p:cNvSpPr txBox="1">
                <a:spLocks noChangeArrowheads="1"/>
              </p:cNvSpPr>
              <p:nvPr/>
            </p:nvSpPr>
            <p:spPr bwMode="auto">
              <a:xfrm>
                <a:off x="357044" y="956940"/>
                <a:ext cx="1074955" cy="246221"/>
              </a:xfrm>
              <a:prstGeom prst="rect">
                <a:avLst/>
              </a:prstGeom>
              <a:noFill/>
              <a:ln w="9525">
                <a:noFill/>
                <a:miter lim="800000"/>
                <a:headEnd/>
                <a:tailEnd/>
              </a:ln>
            </p:spPr>
            <p:txBody>
              <a:bodyPr>
                <a:spAutoFit/>
              </a:bodyPr>
              <a:lstStyle/>
              <a:p>
                <a:pPr algn="ctr"/>
                <a:r>
                  <a:rPr lang="en-US" altLang="ja-JP" sz="1000" b="1">
                    <a:solidFill>
                      <a:srgbClr val="002060"/>
                    </a:solidFill>
                  </a:rPr>
                  <a:t>LiXelle25</a:t>
                </a:r>
                <a:endParaRPr lang="ja-JP" altLang="en-US" sz="1000" b="1">
                  <a:solidFill>
                    <a:srgbClr val="002060"/>
                  </a:solidFill>
                </a:endParaRPr>
              </a:p>
            </p:txBody>
          </p:sp>
        </p:grpSp>
        <p:grpSp>
          <p:nvGrpSpPr>
            <p:cNvPr id="36875" name="グループ化 55"/>
            <p:cNvGrpSpPr>
              <a:grpSpLocks/>
            </p:cNvGrpSpPr>
            <p:nvPr/>
          </p:nvGrpSpPr>
          <p:grpSpPr bwMode="auto">
            <a:xfrm>
              <a:off x="5772516" y="2821696"/>
              <a:ext cx="1074955" cy="665296"/>
              <a:chOff x="365761" y="932916"/>
              <a:chExt cx="1074955" cy="665296"/>
            </a:xfrm>
          </p:grpSpPr>
          <p:sp>
            <p:nvSpPr>
              <p:cNvPr id="57" name="矢印: 下 56">
                <a:extLst/>
              </p:cNvPr>
              <p:cNvSpPr/>
              <p:nvPr/>
            </p:nvSpPr>
            <p:spPr>
              <a:xfrm>
                <a:off x="770571" y="1193625"/>
                <a:ext cx="247648" cy="404587"/>
              </a:xfrm>
              <a:prstGeom prst="downArrow">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endParaRPr>
              </a:p>
            </p:txBody>
          </p:sp>
          <p:sp>
            <p:nvSpPr>
              <p:cNvPr id="36877" name="テキスト ボックス 57"/>
              <p:cNvSpPr txBox="1">
                <a:spLocks noChangeArrowheads="1"/>
              </p:cNvSpPr>
              <p:nvPr/>
            </p:nvSpPr>
            <p:spPr bwMode="auto">
              <a:xfrm>
                <a:off x="365761" y="932916"/>
                <a:ext cx="1074955" cy="246221"/>
              </a:xfrm>
              <a:prstGeom prst="rect">
                <a:avLst/>
              </a:prstGeom>
              <a:noFill/>
              <a:ln w="9525">
                <a:noFill/>
                <a:miter lim="800000"/>
                <a:headEnd/>
                <a:tailEnd/>
              </a:ln>
            </p:spPr>
            <p:txBody>
              <a:bodyPr>
                <a:spAutoFit/>
              </a:bodyPr>
              <a:lstStyle/>
              <a:p>
                <a:pPr algn="ctr"/>
                <a:r>
                  <a:rPr lang="en-US" altLang="ja-JP" sz="1000" b="1">
                    <a:solidFill>
                      <a:srgbClr val="002060"/>
                    </a:solidFill>
                  </a:rPr>
                  <a:t>LiXelle15</a:t>
                </a:r>
                <a:endParaRPr lang="ja-JP" altLang="en-US" sz="1000" b="1">
                  <a:solidFill>
                    <a:srgbClr val="002060"/>
                  </a:solidFill>
                </a:endParaRPr>
              </a:p>
            </p:txBody>
          </p:sp>
        </p:grpSp>
      </p:grpSp>
      <p:sp>
        <p:nvSpPr>
          <p:cNvPr id="36872" name="テキスト ボックス 8"/>
          <p:cNvSpPr txBox="1">
            <a:spLocks noChangeArrowheads="1"/>
          </p:cNvSpPr>
          <p:nvPr/>
        </p:nvSpPr>
        <p:spPr bwMode="auto">
          <a:xfrm>
            <a:off x="228600" y="1074738"/>
            <a:ext cx="938213" cy="261937"/>
          </a:xfrm>
          <a:prstGeom prst="rect">
            <a:avLst/>
          </a:prstGeom>
          <a:noFill/>
          <a:ln w="9525">
            <a:noFill/>
            <a:miter lim="800000"/>
            <a:headEnd/>
            <a:tailEnd/>
          </a:ln>
        </p:spPr>
        <p:txBody>
          <a:bodyPr>
            <a:spAutoFit/>
          </a:bodyPr>
          <a:lstStyle/>
          <a:p>
            <a:pPr algn="ctr"/>
            <a:r>
              <a:rPr lang="en-US" altLang="ja-JP" sz="1100" b="1"/>
              <a:t>(mg/l)</a:t>
            </a:r>
            <a:endParaRPr lang="ja-JP" altLang="en-US" sz="1100" b="1"/>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5343"/>
    </mc:Choice>
    <mc:Fallback>
      <p:transition spd="slow" advTm="53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up)">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ctrTitle"/>
          </p:nvPr>
        </p:nvSpPr>
        <p:spPr>
          <a:xfrm>
            <a:off x="345032" y="278232"/>
            <a:ext cx="3090862" cy="542925"/>
          </a:xfrm>
        </p:spPr>
        <p:txBody>
          <a:bodyPr/>
          <a:lstStyle/>
          <a:p>
            <a:pPr algn="l" eaLnBrk="1" hangingPunct="1"/>
            <a:r>
              <a:rPr lang="en-US" altLang="ja-JP" sz="3200" b="1" dirty="0">
                <a:solidFill>
                  <a:srgbClr val="002060"/>
                </a:solidFill>
                <a:latin typeface="Century" pitchFamily="18" charset="0"/>
                <a:ea typeface="HGP明朝B" pitchFamily="18" charset="-128"/>
              </a:rPr>
              <a:t>β</a:t>
            </a:r>
            <a:r>
              <a:rPr lang="ja-JP" altLang="en-US" sz="3200" b="1" dirty="0">
                <a:solidFill>
                  <a:srgbClr val="002060"/>
                </a:solidFill>
                <a:latin typeface="Century" pitchFamily="18" charset="0"/>
                <a:ea typeface="HGP明朝B" pitchFamily="18" charset="-128"/>
              </a:rPr>
              <a:t>２ＭＧ比較 </a:t>
            </a:r>
          </a:p>
        </p:txBody>
      </p:sp>
      <p:grpSp>
        <p:nvGrpSpPr>
          <p:cNvPr id="39938" name="Group 11"/>
          <p:cNvGrpSpPr>
            <a:grpSpLocks/>
          </p:cNvGrpSpPr>
          <p:nvPr/>
        </p:nvGrpSpPr>
        <p:grpSpPr bwMode="auto">
          <a:xfrm>
            <a:off x="0" y="6264275"/>
            <a:ext cx="9144000" cy="593725"/>
            <a:chOff x="0" y="3946"/>
            <a:chExt cx="5760" cy="374"/>
          </a:xfrm>
        </p:grpSpPr>
        <p:grpSp>
          <p:nvGrpSpPr>
            <p:cNvPr id="39994" name="Group 12"/>
            <p:cNvGrpSpPr>
              <a:grpSpLocks/>
            </p:cNvGrpSpPr>
            <p:nvPr/>
          </p:nvGrpSpPr>
          <p:grpSpPr bwMode="auto">
            <a:xfrm>
              <a:off x="0" y="4170"/>
              <a:ext cx="5760" cy="150"/>
              <a:chOff x="0" y="4170"/>
              <a:chExt cx="5760" cy="150"/>
            </a:xfrm>
          </p:grpSpPr>
          <p:sp>
            <p:nvSpPr>
              <p:cNvPr id="39996"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9997"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39995"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39939" name="Group 16"/>
          <p:cNvGrpSpPr>
            <a:grpSpLocks/>
          </p:cNvGrpSpPr>
          <p:nvPr/>
        </p:nvGrpSpPr>
        <p:grpSpPr bwMode="auto">
          <a:xfrm rot="10800000">
            <a:off x="0" y="0"/>
            <a:ext cx="9144000" cy="238125"/>
            <a:chOff x="0" y="4170"/>
            <a:chExt cx="5760" cy="150"/>
          </a:xfrm>
        </p:grpSpPr>
        <p:sp>
          <p:nvSpPr>
            <p:cNvPr id="39992"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39993"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11" name="グラフ 10">
            <a:extLst/>
          </p:cNvPr>
          <p:cNvGraphicFramePr>
            <a:graphicFrameLocks/>
          </p:cNvGraphicFramePr>
          <p:nvPr>
            <p:extLst>
              <p:ext uri="{D42A27DB-BD31-4B8C-83A1-F6EECF244321}">
                <p14:modId xmlns:p14="http://schemas.microsoft.com/office/powerpoint/2010/main" xmlns="" val="3001362276"/>
              </p:ext>
            </p:extLst>
          </p:nvPr>
        </p:nvGraphicFramePr>
        <p:xfrm>
          <a:off x="464732" y="1067968"/>
          <a:ext cx="3872058" cy="4638193"/>
        </p:xfrm>
        <a:graphic>
          <a:graphicData uri="http://schemas.openxmlformats.org/drawingml/2006/chart">
            <c:chart xmlns:c="http://schemas.openxmlformats.org/drawingml/2006/chart" xmlns:r="http://schemas.openxmlformats.org/officeDocument/2006/relationships" r:id="rId4"/>
          </a:graphicData>
        </a:graphic>
      </p:graphicFrame>
      <p:sp>
        <p:nvSpPr>
          <p:cNvPr id="47" name="正方形/長方形 1">
            <a:extLst/>
          </p:cNvPr>
          <p:cNvSpPr>
            <a:spLocks noChangeArrowheads="1"/>
          </p:cNvSpPr>
          <p:nvPr/>
        </p:nvSpPr>
        <p:spPr bwMode="auto">
          <a:xfrm>
            <a:off x="2419736" y="2787978"/>
            <a:ext cx="452368" cy="261610"/>
          </a:xfrm>
          <a:prstGeom prst="rect">
            <a:avLst/>
          </a:prstGeom>
          <a:noFill/>
          <a:ln w="9525">
            <a:noFill/>
            <a:miter lim="800000"/>
            <a:headEnd/>
            <a:tailEnd/>
          </a:ln>
        </p:spPr>
        <p:txBody>
          <a:bodyPr wrap="none">
            <a:spAutoFit/>
          </a:bodyPr>
          <a:lstStyle/>
          <a:p>
            <a:pPr>
              <a:defRPr/>
            </a:pPr>
            <a:r>
              <a:rPr lang="en-US" altLang="ja-JP" sz="1100" b="1" dirty="0">
                <a:solidFill>
                  <a:srgbClr val="002060"/>
                </a:solidFill>
                <a:latin typeface="+mn-ea"/>
                <a:ea typeface="+mn-ea"/>
              </a:rPr>
              <a:t>n.</a:t>
            </a:r>
            <a:r>
              <a:rPr lang="ja-JP" altLang="en-US" sz="1100" b="1" dirty="0">
                <a:solidFill>
                  <a:srgbClr val="002060"/>
                </a:solidFill>
                <a:latin typeface="+mn-ea"/>
                <a:ea typeface="+mn-ea"/>
              </a:rPr>
              <a:t>ｓ</a:t>
            </a:r>
            <a:endParaRPr lang="ja-JP" altLang="en-US" sz="1100" dirty="0">
              <a:solidFill>
                <a:srgbClr val="002060"/>
              </a:solidFill>
              <a:latin typeface="+mn-ea"/>
              <a:ea typeface="+mn-ea"/>
            </a:endParaRPr>
          </a:p>
        </p:txBody>
      </p:sp>
      <p:sp>
        <p:nvSpPr>
          <p:cNvPr id="49" name="正方形/長方形 17">
            <a:extLst/>
          </p:cNvPr>
          <p:cNvSpPr>
            <a:spLocks noChangeArrowheads="1"/>
          </p:cNvSpPr>
          <p:nvPr/>
        </p:nvSpPr>
        <p:spPr bwMode="auto">
          <a:xfrm>
            <a:off x="3165436" y="5657055"/>
            <a:ext cx="631904" cy="276999"/>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(35M)</a:t>
            </a:r>
            <a:endParaRPr lang="ja-JP" altLang="en-US" sz="1200" dirty="0">
              <a:solidFill>
                <a:srgbClr val="FF0000"/>
              </a:solidFill>
              <a:latin typeface="+mn-ea"/>
              <a:ea typeface="+mn-ea"/>
            </a:endParaRPr>
          </a:p>
        </p:txBody>
      </p:sp>
      <p:sp>
        <p:nvSpPr>
          <p:cNvPr id="81" name="テキスト ボックス 73">
            <a:extLst>
              <a:ext uri="{FF2B5EF4-FFF2-40B4-BE49-F238E27FC236}">
                <a16:creationId xmlns:a16="http://schemas.microsoft.com/office/drawing/2014/main" xmlns="" id="{9C6C6D67-775F-4ACE-9C6A-D423AA17AE65}"/>
              </a:ext>
            </a:extLst>
          </p:cNvPr>
          <p:cNvSpPr txBox="1">
            <a:spLocks noChangeArrowheads="1"/>
          </p:cNvSpPr>
          <p:nvPr/>
        </p:nvSpPr>
        <p:spPr bwMode="auto">
          <a:xfrm>
            <a:off x="760709" y="1365147"/>
            <a:ext cx="607872" cy="246221"/>
          </a:xfrm>
          <a:prstGeom prst="rect">
            <a:avLst/>
          </a:prstGeom>
          <a:noFill/>
          <a:ln w="9525">
            <a:noFill/>
            <a:miter lim="800000"/>
            <a:headEnd/>
            <a:tailEnd/>
          </a:ln>
        </p:spPr>
        <p:txBody>
          <a:bodyPr wrap="square">
            <a:spAutoFit/>
          </a:bodyPr>
          <a:lstStyle/>
          <a:p>
            <a:r>
              <a:rPr lang="en-US" altLang="ja-JP" sz="1000" b="1" dirty="0"/>
              <a:t>(mg/dl)</a:t>
            </a:r>
            <a:endParaRPr lang="ja-JP" altLang="en-US" sz="1000" b="1" dirty="0"/>
          </a:p>
        </p:txBody>
      </p:sp>
      <p:sp>
        <p:nvSpPr>
          <p:cNvPr id="83" name="テキスト ボックス 15">
            <a:extLst>
              <a:ext uri="{FF2B5EF4-FFF2-40B4-BE49-F238E27FC236}">
                <a16:creationId xmlns:a16="http://schemas.microsoft.com/office/drawing/2014/main" xmlns="" id="{AB65BC4F-0BD5-47C2-8A5E-73F091D27656}"/>
              </a:ext>
            </a:extLst>
          </p:cNvPr>
          <p:cNvSpPr txBox="1">
            <a:spLocks noChangeArrowheads="1"/>
          </p:cNvSpPr>
          <p:nvPr/>
        </p:nvSpPr>
        <p:spPr bwMode="auto">
          <a:xfrm>
            <a:off x="2645920" y="5050706"/>
            <a:ext cx="1524000" cy="246063"/>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grpSp>
        <p:nvGrpSpPr>
          <p:cNvPr id="91" name="グループ化 38">
            <a:extLst>
              <a:ext uri="{FF2B5EF4-FFF2-40B4-BE49-F238E27FC236}">
                <a16:creationId xmlns:a16="http://schemas.microsoft.com/office/drawing/2014/main" xmlns="" id="{DA53DAA2-4C9F-4720-AF29-DBCD9D9FC115}"/>
              </a:ext>
            </a:extLst>
          </p:cNvPr>
          <p:cNvGrpSpPr>
            <a:grpSpLocks/>
          </p:cNvGrpSpPr>
          <p:nvPr/>
        </p:nvGrpSpPr>
        <p:grpSpPr bwMode="auto">
          <a:xfrm>
            <a:off x="1756319" y="2790340"/>
            <a:ext cx="1679575" cy="693838"/>
            <a:chOff x="6790414" y="564543"/>
            <a:chExt cx="1542553" cy="560062"/>
          </a:xfrm>
        </p:grpSpPr>
        <p:cxnSp>
          <p:nvCxnSpPr>
            <p:cNvPr id="92" name="直線コネクタ 91">
              <a:extLst>
                <a:ext uri="{FF2B5EF4-FFF2-40B4-BE49-F238E27FC236}">
                  <a16:creationId xmlns:a16="http://schemas.microsoft.com/office/drawing/2014/main" xmlns="" id="{78DDF43C-C484-43D8-8A14-A5B55A2CBE09}"/>
                </a:ext>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xmlns="" id="{184DC623-2E49-4631-9E1E-766BCF8711AD}"/>
                </a:ext>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xmlns="" id="{4F93E43A-A070-43E7-A42B-151676D6B9CA}"/>
                </a:ext>
              </a:extLst>
            </p:cNvPr>
            <p:cNvCxnSpPr>
              <a:cxnSpLocks/>
            </p:cNvCxnSpPr>
            <p:nvPr/>
          </p:nvCxnSpPr>
          <p:spPr>
            <a:xfrm>
              <a:off x="8332967" y="564543"/>
              <a:ext cx="0" cy="5600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 name="グループ化 1">
            <a:extLst>
              <a:ext uri="{FF2B5EF4-FFF2-40B4-BE49-F238E27FC236}">
                <a16:creationId xmlns:a16="http://schemas.microsoft.com/office/drawing/2014/main" xmlns="" id="{D469EE26-0DC6-4A90-86E6-B340D62038ED}"/>
              </a:ext>
            </a:extLst>
          </p:cNvPr>
          <p:cNvGrpSpPr/>
          <p:nvPr/>
        </p:nvGrpSpPr>
        <p:grpSpPr>
          <a:xfrm>
            <a:off x="4754022" y="1013737"/>
            <a:ext cx="3826544" cy="4897971"/>
            <a:chOff x="4754022" y="1013737"/>
            <a:chExt cx="3826544" cy="4897971"/>
          </a:xfrm>
        </p:grpSpPr>
        <p:graphicFrame>
          <p:nvGraphicFramePr>
            <p:cNvPr id="12" name="グラフ 11">
              <a:extLst/>
            </p:cNvPr>
            <p:cNvGraphicFramePr>
              <a:graphicFrameLocks/>
            </p:cNvGraphicFramePr>
            <p:nvPr>
              <p:extLst>
                <p:ext uri="{D42A27DB-BD31-4B8C-83A1-F6EECF244321}">
                  <p14:modId xmlns:p14="http://schemas.microsoft.com/office/powerpoint/2010/main" xmlns="" val="360856171"/>
                </p:ext>
              </p:extLst>
            </p:nvPr>
          </p:nvGraphicFramePr>
          <p:xfrm>
            <a:off x="4754022" y="1013737"/>
            <a:ext cx="3826544" cy="4738946"/>
          </p:xfrm>
          <a:graphic>
            <a:graphicData uri="http://schemas.openxmlformats.org/drawingml/2006/chart">
              <c:chart xmlns:c="http://schemas.openxmlformats.org/drawingml/2006/chart" xmlns:r="http://schemas.openxmlformats.org/officeDocument/2006/relationships" r:id="rId5"/>
            </a:graphicData>
          </a:graphic>
        </p:graphicFrame>
        <p:grpSp>
          <p:nvGrpSpPr>
            <p:cNvPr id="39954" name="グループ化 42"/>
            <p:cNvGrpSpPr>
              <a:grpSpLocks/>
            </p:cNvGrpSpPr>
            <p:nvPr/>
          </p:nvGrpSpPr>
          <p:grpSpPr bwMode="auto">
            <a:xfrm>
              <a:off x="5997032" y="1812338"/>
              <a:ext cx="1720189" cy="1427476"/>
              <a:chOff x="6790414" y="564543"/>
              <a:chExt cx="1542553" cy="1182277"/>
            </a:xfrm>
          </p:grpSpPr>
          <p:cxnSp>
            <p:nvCxnSpPr>
              <p:cNvPr id="44" name="直線コネクタ 43">
                <a:extLst/>
              </p:cNvPr>
              <p:cNvCxnSpPr/>
              <p:nvPr/>
            </p:nvCxnSpPr>
            <p:spPr>
              <a:xfrm>
                <a:off x="6790414" y="564543"/>
                <a:ext cx="0" cy="22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p:cNvPr>
              <p:cNvCxnSpPr/>
              <p:nvPr/>
            </p:nvCxnSpPr>
            <p:spPr>
              <a:xfrm>
                <a:off x="6798348" y="572502"/>
                <a:ext cx="15346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p:cNvPr>
              <p:cNvCxnSpPr>
                <a:cxnSpLocks/>
              </p:cNvCxnSpPr>
              <p:nvPr/>
            </p:nvCxnSpPr>
            <p:spPr>
              <a:xfrm>
                <a:off x="8332967" y="564543"/>
                <a:ext cx="0" cy="11822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正方形/長方形 16">
              <a:extLst/>
            </p:cNvPr>
            <p:cNvSpPr>
              <a:spLocks noChangeArrowheads="1"/>
            </p:cNvSpPr>
            <p:nvPr/>
          </p:nvSpPr>
          <p:spPr bwMode="auto">
            <a:xfrm>
              <a:off x="6587061" y="1857231"/>
              <a:ext cx="614363" cy="246062"/>
            </a:xfrm>
            <a:prstGeom prst="rect">
              <a:avLst/>
            </a:prstGeom>
            <a:noFill/>
            <a:ln w="9525">
              <a:noFill/>
              <a:miter lim="800000"/>
              <a:headEnd/>
              <a:tailEnd/>
            </a:ln>
          </p:spPr>
          <p:txBody>
            <a:bodyPr wrap="none">
              <a:spAutoFit/>
            </a:bodyPr>
            <a:lstStyle/>
            <a:p>
              <a:pPr>
                <a:defRPr/>
              </a:pPr>
              <a:r>
                <a:rPr lang="en-US" altLang="ja-JP" sz="1000" b="1" dirty="0">
                  <a:solidFill>
                    <a:srgbClr val="FF0000"/>
                  </a:solidFill>
                  <a:latin typeface="+mn-ea"/>
                  <a:ea typeface="+mn-ea"/>
                </a:rPr>
                <a:t>p&lt;0.01</a:t>
              </a:r>
              <a:endParaRPr lang="ja-JP" altLang="en-US" sz="1000" dirty="0">
                <a:solidFill>
                  <a:srgbClr val="FF0000"/>
                </a:solidFill>
                <a:latin typeface="+mn-ea"/>
                <a:ea typeface="+mn-ea"/>
              </a:endParaRPr>
            </a:p>
          </p:txBody>
        </p:sp>
        <p:sp>
          <p:nvSpPr>
            <p:cNvPr id="63" name="テキスト ボックス 15">
              <a:extLst>
                <a:ext uri="{FF2B5EF4-FFF2-40B4-BE49-F238E27FC236}">
                  <a16:creationId xmlns:a16="http://schemas.microsoft.com/office/drawing/2014/main" xmlns="" id="{B68A8B18-3670-4051-9BB3-27736136FBAD}"/>
                </a:ext>
              </a:extLst>
            </p:cNvPr>
            <p:cNvSpPr txBox="1">
              <a:spLocks noChangeArrowheads="1"/>
            </p:cNvSpPr>
            <p:nvPr/>
          </p:nvSpPr>
          <p:spPr bwMode="auto">
            <a:xfrm>
              <a:off x="6861550" y="5046086"/>
              <a:ext cx="1524000" cy="246063"/>
            </a:xfrm>
            <a:prstGeom prst="rect">
              <a:avLst/>
            </a:prstGeom>
            <a:noFill/>
            <a:ln w="9525">
              <a:noFill/>
              <a:miter lim="800000"/>
              <a:headEnd/>
              <a:tailEnd/>
            </a:ln>
          </p:spPr>
          <p:txBody>
            <a:bodyPr>
              <a:spAutoFit/>
            </a:bodyPr>
            <a:lstStyle/>
            <a:p>
              <a:pPr algn="r"/>
              <a:r>
                <a:rPr lang="en-US" altLang="ja-JP" sz="1000" b="1" dirty="0">
                  <a:solidFill>
                    <a:srgbClr val="002060"/>
                  </a:solidFill>
                </a:rPr>
                <a:t>MEAN±S.D</a:t>
              </a:r>
              <a:endParaRPr lang="ja-JP" altLang="en-US" sz="1000" b="1" dirty="0">
                <a:solidFill>
                  <a:srgbClr val="002060"/>
                </a:solidFill>
              </a:endParaRPr>
            </a:p>
          </p:txBody>
        </p:sp>
        <p:sp>
          <p:nvSpPr>
            <p:cNvPr id="130" name="テキスト ボックス 73">
              <a:extLst>
                <a:ext uri="{FF2B5EF4-FFF2-40B4-BE49-F238E27FC236}">
                  <a16:creationId xmlns:a16="http://schemas.microsoft.com/office/drawing/2014/main" xmlns="" id="{BD40272B-8E74-475B-AD06-60F98C75A869}"/>
                </a:ext>
              </a:extLst>
            </p:cNvPr>
            <p:cNvSpPr txBox="1">
              <a:spLocks noChangeArrowheads="1"/>
            </p:cNvSpPr>
            <p:nvPr/>
          </p:nvSpPr>
          <p:spPr bwMode="auto">
            <a:xfrm>
              <a:off x="5003356" y="1346042"/>
              <a:ext cx="607872" cy="246221"/>
            </a:xfrm>
            <a:prstGeom prst="rect">
              <a:avLst/>
            </a:prstGeom>
            <a:noFill/>
            <a:ln w="9525">
              <a:noFill/>
              <a:miter lim="800000"/>
              <a:headEnd/>
              <a:tailEnd/>
            </a:ln>
          </p:spPr>
          <p:txBody>
            <a:bodyPr wrap="square">
              <a:spAutoFit/>
            </a:bodyPr>
            <a:lstStyle/>
            <a:p>
              <a:r>
                <a:rPr lang="en-US" altLang="ja-JP" sz="1000" b="1" dirty="0"/>
                <a:t>(mg/dl)</a:t>
              </a:r>
              <a:endParaRPr lang="ja-JP" altLang="en-US" sz="1000" b="1" dirty="0"/>
            </a:p>
          </p:txBody>
        </p:sp>
        <p:sp>
          <p:nvSpPr>
            <p:cNvPr id="134" name="正方形/長方形 17">
              <a:extLst>
                <a:ext uri="{FF2B5EF4-FFF2-40B4-BE49-F238E27FC236}">
                  <a16:creationId xmlns:a16="http://schemas.microsoft.com/office/drawing/2014/main" xmlns="" id="{1B31280D-8642-43B0-8DE3-93B8E28345C4}"/>
                </a:ext>
              </a:extLst>
            </p:cNvPr>
            <p:cNvSpPr>
              <a:spLocks noChangeArrowheads="1"/>
            </p:cNvSpPr>
            <p:nvPr/>
          </p:nvSpPr>
          <p:spPr bwMode="auto">
            <a:xfrm>
              <a:off x="7440535" y="5608775"/>
              <a:ext cx="631904" cy="276999"/>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(35M)</a:t>
              </a:r>
              <a:endParaRPr lang="ja-JP" altLang="en-US" sz="1200" dirty="0">
                <a:solidFill>
                  <a:srgbClr val="FF0000"/>
                </a:solidFill>
                <a:latin typeface="+mn-ea"/>
                <a:ea typeface="+mn-ea"/>
              </a:endParaRPr>
            </a:p>
          </p:txBody>
        </p:sp>
        <p:sp>
          <p:nvSpPr>
            <p:cNvPr id="135" name="正方形/長方形 17">
              <a:extLst>
                <a:ext uri="{FF2B5EF4-FFF2-40B4-BE49-F238E27FC236}">
                  <a16:creationId xmlns:a16="http://schemas.microsoft.com/office/drawing/2014/main" xmlns="" id="{0E5ED570-1F5B-4E70-A9E2-F83884544E0A}"/>
                </a:ext>
              </a:extLst>
            </p:cNvPr>
            <p:cNvSpPr>
              <a:spLocks noChangeArrowheads="1"/>
            </p:cNvSpPr>
            <p:nvPr/>
          </p:nvSpPr>
          <p:spPr bwMode="auto">
            <a:xfrm>
              <a:off x="5737244" y="5634709"/>
              <a:ext cx="720069" cy="276999"/>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(196M)</a:t>
              </a:r>
              <a:endParaRPr lang="ja-JP" altLang="en-US" sz="1200" dirty="0">
                <a:solidFill>
                  <a:srgbClr val="FF0000"/>
                </a:solidFill>
                <a:latin typeface="+mn-ea"/>
                <a:ea typeface="+mn-ea"/>
              </a:endParaRPr>
            </a:p>
          </p:txBody>
        </p:sp>
      </p:grpSp>
      <p:sp>
        <p:nvSpPr>
          <p:cNvPr id="136" name="正方形/長方形 17">
            <a:extLst>
              <a:ext uri="{FF2B5EF4-FFF2-40B4-BE49-F238E27FC236}">
                <a16:creationId xmlns:a16="http://schemas.microsoft.com/office/drawing/2014/main" xmlns="" id="{2BE5B6A6-F392-47C1-BA32-E2A5ED1237B1}"/>
              </a:ext>
            </a:extLst>
          </p:cNvPr>
          <p:cNvSpPr>
            <a:spLocks noChangeArrowheads="1"/>
          </p:cNvSpPr>
          <p:nvPr/>
        </p:nvSpPr>
        <p:spPr bwMode="auto">
          <a:xfrm>
            <a:off x="1494500" y="5647036"/>
            <a:ext cx="631904" cy="276999"/>
          </a:xfrm>
          <a:prstGeom prst="rect">
            <a:avLst/>
          </a:prstGeom>
          <a:noFill/>
          <a:ln w="9525">
            <a:noFill/>
            <a:miter lim="800000"/>
            <a:headEnd/>
            <a:tailEnd/>
          </a:ln>
        </p:spPr>
        <p:txBody>
          <a:bodyPr wrap="none">
            <a:spAutoFit/>
          </a:bodyPr>
          <a:lstStyle/>
          <a:p>
            <a:pPr>
              <a:defRPr/>
            </a:pPr>
            <a:r>
              <a:rPr lang="en-US" altLang="ja-JP" sz="1200" b="1" dirty="0">
                <a:solidFill>
                  <a:srgbClr val="FF0000"/>
                </a:solidFill>
                <a:latin typeface="+mn-ea"/>
                <a:ea typeface="+mn-ea"/>
              </a:rPr>
              <a:t>(35M)</a:t>
            </a:r>
            <a:endParaRPr lang="ja-JP" altLang="en-US" sz="1200" dirty="0">
              <a:solidFill>
                <a:srgbClr val="FF0000"/>
              </a:solidFill>
              <a:latin typeface="+mn-ea"/>
              <a:ea typeface="+mn-ea"/>
            </a:endParaRP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2966"/>
    </mc:Choice>
    <mc:Fallback>
      <p:transition spd="slow" advTm="29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ctrTitle"/>
          </p:nvPr>
        </p:nvSpPr>
        <p:spPr>
          <a:xfrm>
            <a:off x="359158" y="303017"/>
            <a:ext cx="3090862" cy="550863"/>
          </a:xfrm>
        </p:spPr>
        <p:txBody>
          <a:bodyPr/>
          <a:lstStyle/>
          <a:p>
            <a:pPr algn="l" eaLnBrk="1" hangingPunct="1"/>
            <a:r>
              <a:rPr lang="ja-JP" altLang="en-US" sz="3200" b="1" dirty="0">
                <a:solidFill>
                  <a:srgbClr val="002060"/>
                </a:solidFill>
                <a:latin typeface="Century" pitchFamily="18" charset="0"/>
                <a:ea typeface="HGP明朝B" pitchFamily="18" charset="-128"/>
              </a:rPr>
              <a:t>まとめ </a:t>
            </a:r>
            <a:r>
              <a:rPr lang="en-US" altLang="ja-JP" sz="3200" b="1" dirty="0">
                <a:solidFill>
                  <a:srgbClr val="002060"/>
                </a:solidFill>
                <a:latin typeface="Century" pitchFamily="18" charset="0"/>
                <a:ea typeface="HGP明朝B" pitchFamily="18" charset="-128"/>
              </a:rPr>
              <a:t>3</a:t>
            </a:r>
            <a:endParaRPr lang="ja-JP" altLang="en-US" sz="3200" b="1" dirty="0">
              <a:solidFill>
                <a:srgbClr val="002060"/>
              </a:solidFill>
              <a:latin typeface="Century" pitchFamily="18" charset="0"/>
              <a:ea typeface="HGP明朝B" pitchFamily="18" charset="-128"/>
            </a:endParaRPr>
          </a:p>
        </p:txBody>
      </p:sp>
      <p:grpSp>
        <p:nvGrpSpPr>
          <p:cNvPr id="40962" name="Group 11"/>
          <p:cNvGrpSpPr>
            <a:grpSpLocks/>
          </p:cNvGrpSpPr>
          <p:nvPr/>
        </p:nvGrpSpPr>
        <p:grpSpPr bwMode="auto">
          <a:xfrm>
            <a:off x="0" y="6264275"/>
            <a:ext cx="9144000" cy="593725"/>
            <a:chOff x="0" y="3946"/>
            <a:chExt cx="5760" cy="374"/>
          </a:xfrm>
        </p:grpSpPr>
        <p:grpSp>
          <p:nvGrpSpPr>
            <p:cNvPr id="40966" name="Group 12"/>
            <p:cNvGrpSpPr>
              <a:grpSpLocks/>
            </p:cNvGrpSpPr>
            <p:nvPr/>
          </p:nvGrpSpPr>
          <p:grpSpPr bwMode="auto">
            <a:xfrm>
              <a:off x="0" y="4170"/>
              <a:ext cx="5760" cy="150"/>
              <a:chOff x="0" y="4170"/>
              <a:chExt cx="5760" cy="150"/>
            </a:xfrm>
          </p:grpSpPr>
          <p:sp>
            <p:nvSpPr>
              <p:cNvPr id="40968"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9"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40967"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40963" name="Group 16"/>
          <p:cNvGrpSpPr>
            <a:grpSpLocks/>
          </p:cNvGrpSpPr>
          <p:nvPr/>
        </p:nvGrpSpPr>
        <p:grpSpPr bwMode="auto">
          <a:xfrm rot="10800000">
            <a:off x="0" y="0"/>
            <a:ext cx="9144000" cy="238125"/>
            <a:chOff x="0" y="4170"/>
            <a:chExt cx="5760" cy="150"/>
          </a:xfrm>
        </p:grpSpPr>
        <p:sp>
          <p:nvSpPr>
            <p:cNvPr id="40964"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5"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2" name="サブタイトル 13">
            <a:extLst>
              <a:ext uri="{FF2B5EF4-FFF2-40B4-BE49-F238E27FC236}">
                <a16:creationId xmlns:a16="http://schemas.microsoft.com/office/drawing/2014/main" xmlns="" id="{9E1C4198-AFDE-4A20-A070-F3D77EEE3E6B}"/>
              </a:ext>
            </a:extLst>
          </p:cNvPr>
          <p:cNvSpPr txBox="1">
            <a:spLocks/>
          </p:cNvSpPr>
          <p:nvPr/>
        </p:nvSpPr>
        <p:spPr bwMode="auto">
          <a:xfrm>
            <a:off x="279551" y="2149930"/>
            <a:ext cx="8424502" cy="7905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endParaRPr lang="en-US" altLang="ja-JP" sz="2000" b="1" dirty="0">
              <a:solidFill>
                <a:srgbClr val="002060"/>
              </a:solidFill>
              <a:latin typeface="Century" pitchFamily="18" charset="0"/>
              <a:ea typeface="HGP明朝E" pitchFamily="18" charset="-128"/>
            </a:endParaRPr>
          </a:p>
        </p:txBody>
      </p:sp>
      <p:sp>
        <p:nvSpPr>
          <p:cNvPr id="20" name="サブタイトル 13">
            <a:extLst>
              <a:ext uri="{FF2B5EF4-FFF2-40B4-BE49-F238E27FC236}">
                <a16:creationId xmlns:a16="http://schemas.microsoft.com/office/drawing/2014/main" xmlns="" id="{B306910F-92B8-4AD2-AA96-BB9AAEDD5A4C}"/>
              </a:ext>
            </a:extLst>
          </p:cNvPr>
          <p:cNvSpPr txBox="1">
            <a:spLocks/>
          </p:cNvSpPr>
          <p:nvPr/>
        </p:nvSpPr>
        <p:spPr bwMode="auto">
          <a:xfrm>
            <a:off x="452968" y="1187230"/>
            <a:ext cx="8424503" cy="1003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342900" indent="-342900" algn="l" defTabSz="914400" eaLnBrk="1" hangingPunct="1">
              <a:lnSpc>
                <a:spcPct val="100000"/>
              </a:lnSpc>
              <a:buFont typeface="Wingdings" pitchFamily="2" charset="2"/>
              <a:buChar char="Ø"/>
            </a:pPr>
            <a:r>
              <a:rPr lang="ja-JP" altLang="en-US" sz="2000" b="1" dirty="0">
                <a:solidFill>
                  <a:srgbClr val="002060"/>
                </a:solidFill>
                <a:latin typeface="Century" pitchFamily="18" charset="0"/>
                <a:ea typeface="HGP明朝E" pitchFamily="18" charset="-128"/>
              </a:rPr>
              <a:t>右手根管症候群</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２００８年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透析歴２２年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を発症し開放術施行</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　開放術後、弾発指発症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２０１０、２０１１年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を繰り返し、左手根管症候群発症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２０１２年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透析歴２５年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し開放術施行</a:t>
            </a:r>
            <a:r>
              <a:rPr lang="en-US" altLang="ja-JP" sz="2000" b="1" dirty="0">
                <a:solidFill>
                  <a:srgbClr val="002060"/>
                </a:solidFill>
                <a:latin typeface="Century" pitchFamily="18" charset="0"/>
                <a:ea typeface="HGP明朝E" pitchFamily="18" charset="-128"/>
              </a:rPr>
              <a:t>.</a:t>
            </a:r>
          </a:p>
          <a:p>
            <a:pPr marL="342900" indent="-342900" algn="l" defTabSz="914400" eaLnBrk="1" hangingPunct="1">
              <a:lnSpc>
                <a:spcPct val="100000"/>
              </a:lnSpc>
              <a:buFont typeface="Wingdings" pitchFamily="2" charset="2"/>
              <a:buChar char="Ø"/>
            </a:pPr>
            <a:endParaRPr lang="ja-JP" altLang="en-US" sz="2000" b="1" dirty="0">
              <a:solidFill>
                <a:srgbClr val="002060"/>
              </a:solidFill>
              <a:latin typeface="Century" pitchFamily="18" charset="0"/>
              <a:ea typeface="HGP明朝E" pitchFamily="18" charset="-128"/>
            </a:endParaRPr>
          </a:p>
        </p:txBody>
      </p:sp>
      <p:sp>
        <p:nvSpPr>
          <p:cNvPr id="21" name="サブタイトル 13">
            <a:extLst>
              <a:ext uri="{FF2B5EF4-FFF2-40B4-BE49-F238E27FC236}">
                <a16:creationId xmlns:a16="http://schemas.microsoft.com/office/drawing/2014/main" xmlns="" id="{9499D50B-FD9D-43A6-A60C-EE8256102217}"/>
              </a:ext>
            </a:extLst>
          </p:cNvPr>
          <p:cNvSpPr txBox="1">
            <a:spLocks/>
          </p:cNvSpPr>
          <p:nvPr/>
        </p:nvSpPr>
        <p:spPr bwMode="auto">
          <a:xfrm>
            <a:off x="452969" y="2363733"/>
            <a:ext cx="8424503" cy="654913"/>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その後も弾発指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２０１２年、２０１４年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を繰り返し、最初の開放術から６年後にリクセル１５開始</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２０１４年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透析歴２８年</a:t>
            </a:r>
            <a:r>
              <a:rPr lang="en-US" altLang="ja-JP" sz="2000" b="1" dirty="0">
                <a:solidFill>
                  <a:srgbClr val="002060"/>
                </a:solidFill>
                <a:latin typeface="Century" pitchFamily="18" charset="0"/>
                <a:ea typeface="HGP明朝E" pitchFamily="18" charset="-128"/>
              </a:rPr>
              <a:t>).</a:t>
            </a:r>
          </a:p>
        </p:txBody>
      </p:sp>
      <p:sp>
        <p:nvSpPr>
          <p:cNvPr id="23" name="サブタイトル 13">
            <a:extLst>
              <a:ext uri="{FF2B5EF4-FFF2-40B4-BE49-F238E27FC236}">
                <a16:creationId xmlns:a16="http://schemas.microsoft.com/office/drawing/2014/main" xmlns="" id="{2EB6FEA1-74D8-48ED-BCB1-35544BB383DF}"/>
              </a:ext>
            </a:extLst>
          </p:cNvPr>
          <p:cNvSpPr txBox="1">
            <a:spLocks/>
          </p:cNvSpPr>
          <p:nvPr/>
        </p:nvSpPr>
        <p:spPr bwMode="auto">
          <a:xfrm>
            <a:off x="452969" y="3288381"/>
            <a:ext cx="8278590" cy="819916"/>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リクセル開始１年後、右大腿骨アミロイド沈着性骨症にて大腿骨置換術施行</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２０１５年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透析歴２９年</a:t>
            </a:r>
            <a:r>
              <a:rPr lang="en-US" altLang="ja-JP" sz="2000" b="1" dirty="0">
                <a:solidFill>
                  <a:srgbClr val="002060"/>
                </a:solidFill>
                <a:latin typeface="Century" pitchFamily="18" charset="0"/>
                <a:ea typeface="HGP明朝E" pitchFamily="18" charset="-128"/>
              </a:rPr>
              <a:t>).</a:t>
            </a:r>
          </a:p>
        </p:txBody>
      </p:sp>
      <p:sp>
        <p:nvSpPr>
          <p:cNvPr id="24" name="サブタイトル 13">
            <a:extLst>
              <a:ext uri="{FF2B5EF4-FFF2-40B4-BE49-F238E27FC236}">
                <a16:creationId xmlns:a16="http://schemas.microsoft.com/office/drawing/2014/main" xmlns="" id="{216C6709-2566-4196-9A63-1ECCC10D46C6}"/>
              </a:ext>
            </a:extLst>
          </p:cNvPr>
          <p:cNvSpPr txBox="1">
            <a:spLocks/>
          </p:cNvSpPr>
          <p:nvPr/>
        </p:nvSpPr>
        <p:spPr bwMode="auto">
          <a:xfrm>
            <a:off x="452969" y="4330765"/>
            <a:ext cx="8278590" cy="819916"/>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大腿骨置換術後、リクセル３５へ変更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２０１５年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透析歴２９年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し現在も継続中</a:t>
            </a:r>
            <a:r>
              <a:rPr lang="en-US" altLang="ja-JP" sz="2000" b="1" dirty="0">
                <a:solidFill>
                  <a:srgbClr val="002060"/>
                </a:solidFill>
                <a:latin typeface="Century" pitchFamily="18" charset="0"/>
                <a:ea typeface="HGP明朝E" pitchFamily="18" charset="-128"/>
              </a:rPr>
              <a:t>.</a:t>
            </a:r>
          </a:p>
        </p:txBody>
      </p:sp>
      <p:sp>
        <p:nvSpPr>
          <p:cNvPr id="16" name="サブタイトル 13">
            <a:extLst>
              <a:ext uri="{FF2B5EF4-FFF2-40B4-BE49-F238E27FC236}">
                <a16:creationId xmlns:a16="http://schemas.microsoft.com/office/drawing/2014/main" xmlns="" id="{C45C91EE-BA94-40B5-A05E-AED40729D4B8}"/>
              </a:ext>
            </a:extLst>
          </p:cNvPr>
          <p:cNvSpPr txBox="1">
            <a:spLocks/>
          </p:cNvSpPr>
          <p:nvPr/>
        </p:nvSpPr>
        <p:spPr bwMode="auto">
          <a:xfrm>
            <a:off x="452969" y="5258886"/>
            <a:ext cx="8424503" cy="7829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kumimoji="1" sz="2400" kern="1200">
                <a:solidFill>
                  <a:schemeClr val="tx1"/>
                </a:solidFill>
                <a:latin typeface="+mn-lt"/>
                <a:ea typeface="+mn-ea"/>
                <a:cs typeface="+mn-cs"/>
              </a:defRPr>
            </a:lvl1pPr>
            <a:lvl2pPr marL="457200" indent="0" algn="ctr" rtl="0" eaLnBrk="0" fontAlgn="base" hangingPunct="0">
              <a:lnSpc>
                <a:spcPct val="90000"/>
              </a:lnSpc>
              <a:spcBef>
                <a:spcPts val="500"/>
              </a:spcBef>
              <a:spcAft>
                <a:spcPct val="0"/>
              </a:spcAft>
              <a:buFont typeface="Arial" charset="0"/>
              <a:buNone/>
              <a:defRPr kumimoji="1"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charset="0"/>
              <a:buNone/>
              <a:defRPr kumimoji="1"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342900" indent="-342900" algn="l" defTabSz="914400" eaLnBrk="1" hangingPunct="1">
              <a:lnSpc>
                <a:spcPct val="100000"/>
              </a:lnSpc>
              <a:buFont typeface="Wingdings" pitchFamily="2" charset="2"/>
              <a:buChar char="Ø"/>
            </a:pPr>
            <a:r>
              <a:rPr lang="ja-JP" altLang="en-US" sz="2000" b="1" dirty="0">
                <a:solidFill>
                  <a:srgbClr val="002060"/>
                </a:solidFill>
                <a:latin typeface="Century" pitchFamily="18" charset="0"/>
                <a:ea typeface="HGP明朝E" pitchFamily="18" charset="-128"/>
              </a:rPr>
              <a:t>リクセル開始後、肩関節痛、痛みによる夜間覚醒もしばしば出現し、絞る、握る動作での痛みも消失には至っていないが緩和されている</a:t>
            </a:r>
            <a:r>
              <a:rPr lang="en-US" altLang="ja-JP" sz="2000" b="1" dirty="0">
                <a:solidFill>
                  <a:srgbClr val="002060"/>
                </a:solidFill>
                <a:latin typeface="Century" pitchFamily="18" charset="0"/>
                <a:ea typeface="HGP明朝E" pitchFamily="18" charset="-128"/>
              </a:rPr>
              <a:t>.</a:t>
            </a:r>
            <a:endParaRPr lang="ja-JP" altLang="en-US" sz="2000" b="1" dirty="0">
              <a:solidFill>
                <a:srgbClr val="002060"/>
              </a:solidFill>
              <a:latin typeface="Century" pitchFamily="18" charset="0"/>
              <a:ea typeface="HGP明朝E" pitchFamily="18" charset="-128"/>
            </a:endParaRPr>
          </a:p>
        </p:txBody>
      </p:sp>
    </p:spTree>
    <p:custDataLst>
      <p:tags r:id="rId1"/>
    </p:custDataLst>
    <p:extLst>
      <p:ext uri="{BB962C8B-B14F-4D97-AF65-F5344CB8AC3E}">
        <p14:creationId xmlns:p14="http://schemas.microsoft.com/office/powerpoint/2010/main" xmlns="" val="1491156959"/>
      </p:ext>
    </p:extLst>
  </p:cSld>
  <p:clrMapOvr>
    <a:masterClrMapping/>
  </p:clrMapOvr>
  <mc:AlternateContent xmlns:mc="http://schemas.openxmlformats.org/markup-compatibility/2006">
    <mc:Choice xmlns:p14="http://schemas.microsoft.com/office/powerpoint/2010/main" xmlns="" Requires="p14">
      <p:transition spd="slow" p14:dur="2000" advTm="3252"/>
    </mc:Choice>
    <mc:Fallback>
      <p:transition spd="slow" advTm="32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24" grpId="0"/>
      <p:bldP spid="1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ctrTitle"/>
          </p:nvPr>
        </p:nvSpPr>
        <p:spPr>
          <a:xfrm>
            <a:off x="279550" y="295399"/>
            <a:ext cx="3090862" cy="550863"/>
          </a:xfrm>
        </p:spPr>
        <p:txBody>
          <a:bodyPr/>
          <a:lstStyle/>
          <a:p>
            <a:pPr algn="l" eaLnBrk="1" hangingPunct="1"/>
            <a:r>
              <a:rPr lang="ja-JP" altLang="en-US" sz="3200" b="1" dirty="0">
                <a:solidFill>
                  <a:srgbClr val="002060"/>
                </a:solidFill>
                <a:latin typeface="Century" pitchFamily="18" charset="0"/>
                <a:ea typeface="HGP明朝B" pitchFamily="18" charset="-128"/>
              </a:rPr>
              <a:t>まとめ ４</a:t>
            </a:r>
          </a:p>
        </p:txBody>
      </p:sp>
      <p:grpSp>
        <p:nvGrpSpPr>
          <p:cNvPr id="40962" name="Group 11"/>
          <p:cNvGrpSpPr>
            <a:grpSpLocks/>
          </p:cNvGrpSpPr>
          <p:nvPr/>
        </p:nvGrpSpPr>
        <p:grpSpPr bwMode="auto">
          <a:xfrm>
            <a:off x="0" y="6264275"/>
            <a:ext cx="9144000" cy="593725"/>
            <a:chOff x="0" y="3946"/>
            <a:chExt cx="5760" cy="374"/>
          </a:xfrm>
        </p:grpSpPr>
        <p:grpSp>
          <p:nvGrpSpPr>
            <p:cNvPr id="40966" name="Group 12"/>
            <p:cNvGrpSpPr>
              <a:grpSpLocks/>
            </p:cNvGrpSpPr>
            <p:nvPr/>
          </p:nvGrpSpPr>
          <p:grpSpPr bwMode="auto">
            <a:xfrm>
              <a:off x="0" y="4170"/>
              <a:ext cx="5760" cy="150"/>
              <a:chOff x="0" y="4170"/>
              <a:chExt cx="5760" cy="150"/>
            </a:xfrm>
          </p:grpSpPr>
          <p:sp>
            <p:nvSpPr>
              <p:cNvPr id="40968"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9"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40967" name="図 3"/>
            <p:cNvPicPr>
              <a:picLocks noChangeAspect="1"/>
            </p:cNvPicPr>
            <p:nvPr/>
          </p:nvPicPr>
          <p:blipFill>
            <a:blip r:embed="rId3"/>
            <a:srcRect/>
            <a:stretch>
              <a:fillRect/>
            </a:stretch>
          </p:blipFill>
          <p:spPr bwMode="auto">
            <a:xfrm>
              <a:off x="5346" y="3946"/>
              <a:ext cx="414" cy="374"/>
            </a:xfrm>
            <a:prstGeom prst="rect">
              <a:avLst/>
            </a:prstGeom>
            <a:noFill/>
            <a:ln w="9525">
              <a:noFill/>
              <a:miter lim="800000"/>
              <a:headEnd/>
              <a:tailEnd/>
            </a:ln>
          </p:spPr>
        </p:pic>
      </p:grpSp>
      <p:grpSp>
        <p:nvGrpSpPr>
          <p:cNvPr id="40963" name="Group 16"/>
          <p:cNvGrpSpPr>
            <a:grpSpLocks/>
          </p:cNvGrpSpPr>
          <p:nvPr/>
        </p:nvGrpSpPr>
        <p:grpSpPr bwMode="auto">
          <a:xfrm rot="10800000">
            <a:off x="0" y="0"/>
            <a:ext cx="9144000" cy="238125"/>
            <a:chOff x="0" y="4170"/>
            <a:chExt cx="5760" cy="150"/>
          </a:xfrm>
        </p:grpSpPr>
        <p:sp>
          <p:nvSpPr>
            <p:cNvPr id="40964"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40965"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2" name="サブタイトル 13">
            <a:extLst>
              <a:ext uri="{FF2B5EF4-FFF2-40B4-BE49-F238E27FC236}">
                <a16:creationId xmlns:a16="http://schemas.microsoft.com/office/drawing/2014/main" xmlns="" id="{9E1C4198-AFDE-4A20-A070-F3D77EEE3E6B}"/>
              </a:ext>
            </a:extLst>
          </p:cNvPr>
          <p:cNvSpPr txBox="1">
            <a:spLocks/>
          </p:cNvSpPr>
          <p:nvPr/>
        </p:nvSpPr>
        <p:spPr bwMode="auto">
          <a:xfrm>
            <a:off x="279550" y="1201862"/>
            <a:ext cx="8289009" cy="944077"/>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リクセル開始前後３５ヶ月間の</a:t>
            </a:r>
            <a:r>
              <a:rPr lang="en-US" altLang="ja-JP" sz="2000" b="1" dirty="0">
                <a:solidFill>
                  <a:srgbClr val="002060"/>
                </a:solidFill>
                <a:latin typeface="Century" pitchFamily="18" charset="0"/>
                <a:ea typeface="HGP明朝E" pitchFamily="18" charset="-128"/>
              </a:rPr>
              <a:t>β</a:t>
            </a:r>
            <a:r>
              <a:rPr lang="ja-JP" altLang="en-US" sz="2000" b="1" dirty="0">
                <a:solidFill>
                  <a:srgbClr val="002060"/>
                </a:solidFill>
                <a:latin typeface="Century" pitchFamily="18" charset="0"/>
                <a:ea typeface="HGP明朝E" pitchFamily="18" charset="-128"/>
              </a:rPr>
              <a:t>２ＭＧ値比較では、２３</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８２ｍｇ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ｄｌ ： ２２</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０７ｍｇ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ｄｌ</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ｎ</a:t>
            </a:r>
            <a:r>
              <a:rPr lang="en-US" altLang="ja-JP" sz="2000" b="1" dirty="0">
                <a:solidFill>
                  <a:srgbClr val="002060"/>
                </a:solidFill>
                <a:latin typeface="Century" pitchFamily="18" charset="0"/>
                <a:ea typeface="HGP明朝E" pitchFamily="18" charset="-128"/>
              </a:rPr>
              <a:t>.</a:t>
            </a:r>
            <a:r>
              <a:rPr lang="ja-JP" altLang="en-US" sz="2000" b="1" dirty="0" err="1">
                <a:solidFill>
                  <a:srgbClr val="002060"/>
                </a:solidFill>
                <a:latin typeface="Century" pitchFamily="18" charset="0"/>
                <a:ea typeface="HGP明朝E" pitchFamily="18" charset="-128"/>
              </a:rPr>
              <a:t>ｓ</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と同等だが、開始前１９６ヶ月間との比較では、</a:t>
            </a:r>
            <a:r>
              <a:rPr lang="en-US" altLang="ja-JP" sz="2000" b="1" dirty="0">
                <a:solidFill>
                  <a:srgbClr val="002060"/>
                </a:solidFill>
                <a:latin typeface="Century" pitchFamily="18" charset="0"/>
                <a:ea typeface="HGP明朝E" pitchFamily="18" charset="-128"/>
              </a:rPr>
              <a:t>β</a:t>
            </a:r>
            <a:r>
              <a:rPr lang="ja-JP" altLang="en-US" sz="2000" b="1" dirty="0">
                <a:solidFill>
                  <a:srgbClr val="002060"/>
                </a:solidFill>
                <a:latin typeface="Century" pitchFamily="18" charset="0"/>
                <a:ea typeface="HGP明朝E" pitchFamily="18" charset="-128"/>
              </a:rPr>
              <a:t>２ＭＧ値</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３２</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２８ｍｇ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ｄｌ ： ２２</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０７ｍｇ</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ｄｌ</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ｐ＜０</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０１</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と有意な低下を認めた</a:t>
            </a:r>
            <a:r>
              <a:rPr lang="en-US" altLang="ja-JP" sz="2000" b="1" dirty="0">
                <a:solidFill>
                  <a:srgbClr val="002060"/>
                </a:solidFill>
                <a:latin typeface="Century" pitchFamily="18" charset="0"/>
                <a:ea typeface="HGP明朝E" pitchFamily="18" charset="-128"/>
              </a:rPr>
              <a:t>.</a:t>
            </a:r>
          </a:p>
        </p:txBody>
      </p:sp>
      <p:sp>
        <p:nvSpPr>
          <p:cNvPr id="21" name="サブタイトル 13">
            <a:extLst>
              <a:ext uri="{FF2B5EF4-FFF2-40B4-BE49-F238E27FC236}">
                <a16:creationId xmlns:a16="http://schemas.microsoft.com/office/drawing/2014/main" xmlns="" id="{9499D50B-FD9D-43A6-A60C-EE8256102217}"/>
              </a:ext>
            </a:extLst>
          </p:cNvPr>
          <p:cNvSpPr txBox="1">
            <a:spLocks/>
          </p:cNvSpPr>
          <p:nvPr/>
        </p:nvSpPr>
        <p:spPr bwMode="auto">
          <a:xfrm>
            <a:off x="279550" y="2506638"/>
            <a:ext cx="8289009" cy="654913"/>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１９９８年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透析歴１２年</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からの</a:t>
            </a:r>
            <a:r>
              <a:rPr lang="en-US" altLang="ja-JP" sz="2000" b="1" dirty="0">
                <a:solidFill>
                  <a:srgbClr val="002060"/>
                </a:solidFill>
                <a:latin typeface="Century" pitchFamily="18" charset="0"/>
                <a:ea typeface="HGP明朝E" pitchFamily="18" charset="-128"/>
              </a:rPr>
              <a:t>β</a:t>
            </a:r>
            <a:r>
              <a:rPr lang="ja-JP" altLang="en-US" sz="2000" b="1" dirty="0">
                <a:solidFill>
                  <a:srgbClr val="002060"/>
                </a:solidFill>
                <a:latin typeface="Century" pitchFamily="18" charset="0"/>
                <a:ea typeface="HGP明朝E" pitchFamily="18" charset="-128"/>
              </a:rPr>
              <a:t>２ＭＧ値推移グラフから、導入後から１２年の間も高い</a:t>
            </a:r>
            <a:r>
              <a:rPr lang="en-US" altLang="ja-JP" sz="2000" b="1" dirty="0">
                <a:solidFill>
                  <a:srgbClr val="002060"/>
                </a:solidFill>
                <a:latin typeface="Century" pitchFamily="18" charset="0"/>
                <a:ea typeface="HGP明朝E" pitchFamily="18" charset="-128"/>
              </a:rPr>
              <a:t>β2</a:t>
            </a:r>
            <a:r>
              <a:rPr lang="ja-JP" altLang="en-US" sz="2000" b="1" dirty="0">
                <a:solidFill>
                  <a:srgbClr val="002060"/>
                </a:solidFill>
                <a:latin typeface="Century" pitchFamily="18" charset="0"/>
                <a:ea typeface="HGP明朝E" pitchFamily="18" charset="-128"/>
              </a:rPr>
              <a:t>ＭＧ濃度で経過したと推察される</a:t>
            </a:r>
            <a:r>
              <a:rPr lang="en-US" altLang="ja-JP" sz="2000" b="1" dirty="0">
                <a:solidFill>
                  <a:srgbClr val="002060"/>
                </a:solidFill>
                <a:latin typeface="Century" pitchFamily="18" charset="0"/>
                <a:ea typeface="HGP明朝E" pitchFamily="18" charset="-128"/>
              </a:rPr>
              <a:t>.</a:t>
            </a:r>
          </a:p>
        </p:txBody>
      </p:sp>
      <p:sp>
        <p:nvSpPr>
          <p:cNvPr id="23" name="サブタイトル 13">
            <a:extLst>
              <a:ext uri="{FF2B5EF4-FFF2-40B4-BE49-F238E27FC236}">
                <a16:creationId xmlns:a16="http://schemas.microsoft.com/office/drawing/2014/main" xmlns="" id="{2EB6FEA1-74D8-48ED-BCB1-35544BB383DF}"/>
              </a:ext>
            </a:extLst>
          </p:cNvPr>
          <p:cNvSpPr txBox="1">
            <a:spLocks/>
          </p:cNvSpPr>
          <p:nvPr/>
        </p:nvSpPr>
        <p:spPr bwMode="auto">
          <a:xfrm>
            <a:off x="279550" y="3432916"/>
            <a:ext cx="8352071" cy="1963070"/>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000" b="1" dirty="0">
                <a:solidFill>
                  <a:srgbClr val="002060"/>
                </a:solidFill>
                <a:latin typeface="Century" pitchFamily="18" charset="0"/>
                <a:ea typeface="HGP明朝E" pitchFamily="18" charset="-128"/>
              </a:rPr>
              <a:t>１９９０年代から</a:t>
            </a:r>
            <a:r>
              <a:rPr lang="en-US" altLang="ja-JP" sz="2000" b="1" dirty="0">
                <a:solidFill>
                  <a:srgbClr val="002060"/>
                </a:solidFill>
                <a:latin typeface="Century" pitchFamily="18" charset="0"/>
                <a:ea typeface="HGP明朝E" pitchFamily="18" charset="-128"/>
              </a:rPr>
              <a:t>β</a:t>
            </a:r>
            <a:r>
              <a:rPr lang="ja-JP" altLang="en-US" sz="2000" b="1" dirty="0">
                <a:solidFill>
                  <a:srgbClr val="002060"/>
                </a:solidFill>
                <a:latin typeface="Century" pitchFamily="18" charset="0"/>
                <a:ea typeface="HGP明朝E" pitchFamily="18" charset="-128"/>
              </a:rPr>
              <a:t>２ＭＧの高い除去性能を有する高性能膜が主流となり、　透析液清浄化、ＯＨＤＦの普及で</a:t>
            </a:r>
            <a:r>
              <a:rPr lang="en-US" altLang="ja-JP" sz="2000" b="1" dirty="0">
                <a:solidFill>
                  <a:srgbClr val="002060"/>
                </a:solidFill>
                <a:latin typeface="Century" pitchFamily="18" charset="0"/>
                <a:ea typeface="HGP明朝E" pitchFamily="18" charset="-128"/>
              </a:rPr>
              <a:t>β</a:t>
            </a:r>
            <a:r>
              <a:rPr lang="ja-JP" altLang="en-US" sz="2000" b="1" dirty="0">
                <a:solidFill>
                  <a:srgbClr val="002060"/>
                </a:solidFill>
                <a:latin typeface="Century" pitchFamily="18" charset="0"/>
                <a:ea typeface="HGP明朝E" pitchFamily="18" charset="-128"/>
              </a:rPr>
              <a:t>２ＭＧ産生が抑制されている</a:t>
            </a:r>
            <a:r>
              <a:rPr lang="en-US" altLang="ja-JP" sz="2000" b="1" dirty="0">
                <a:solidFill>
                  <a:srgbClr val="002060"/>
                </a:solidFill>
                <a:latin typeface="Century" pitchFamily="18" charset="0"/>
                <a:ea typeface="HGP明朝E" pitchFamily="18" charset="-128"/>
              </a:rPr>
              <a:t>.</a:t>
            </a:r>
            <a:r>
              <a:rPr lang="ja-JP" altLang="en-US" sz="2000" b="1" dirty="0">
                <a:solidFill>
                  <a:srgbClr val="002060"/>
                </a:solidFill>
                <a:latin typeface="Century" pitchFamily="18" charset="0"/>
                <a:ea typeface="HGP明朝E" pitchFamily="18" charset="-128"/>
              </a:rPr>
              <a:t>　　　　　　　本症例も、 ２００７年頃より</a:t>
            </a:r>
            <a:r>
              <a:rPr lang="en-US" altLang="ja-JP" sz="2000" b="1" dirty="0">
                <a:solidFill>
                  <a:srgbClr val="002060"/>
                </a:solidFill>
                <a:latin typeface="Century" pitchFamily="18" charset="0"/>
                <a:ea typeface="HGP明朝E" pitchFamily="18" charset="-128"/>
              </a:rPr>
              <a:t>β2</a:t>
            </a:r>
            <a:r>
              <a:rPr lang="ja-JP" altLang="en-US" sz="2000" b="1" dirty="0">
                <a:solidFill>
                  <a:srgbClr val="002060"/>
                </a:solidFill>
                <a:latin typeface="Century" pitchFamily="18" charset="0"/>
                <a:ea typeface="HGP明朝E" pitchFamily="18" charset="-128"/>
              </a:rPr>
              <a:t>ＭＧが３０ｍｇ</a:t>
            </a:r>
            <a:r>
              <a:rPr lang="en-US" altLang="ja-JP" sz="2000" b="1" dirty="0">
                <a:solidFill>
                  <a:srgbClr val="002060"/>
                </a:solidFill>
                <a:latin typeface="Century" pitchFamily="18" charset="0"/>
                <a:ea typeface="HGP明朝E" pitchFamily="18" charset="-128"/>
              </a:rPr>
              <a:t>/</a:t>
            </a:r>
            <a:r>
              <a:rPr lang="ja-JP" altLang="en-US" sz="2000" b="1" dirty="0" err="1">
                <a:solidFill>
                  <a:srgbClr val="002060"/>
                </a:solidFill>
                <a:latin typeface="Century" pitchFamily="18" charset="0"/>
                <a:ea typeface="HGP明朝E" pitchFamily="18" charset="-128"/>
              </a:rPr>
              <a:t>ｌ</a:t>
            </a:r>
            <a:r>
              <a:rPr lang="ja-JP" altLang="en-US" sz="2000" b="1" dirty="0">
                <a:solidFill>
                  <a:srgbClr val="002060"/>
                </a:solidFill>
                <a:latin typeface="Century" pitchFamily="18" charset="0"/>
                <a:ea typeface="HGP明朝E" pitchFamily="18" charset="-128"/>
              </a:rPr>
              <a:t>以下程度まで下降を認めるが、過去の高い</a:t>
            </a:r>
            <a:r>
              <a:rPr lang="en-US" altLang="ja-JP" sz="2000" b="1" dirty="0">
                <a:solidFill>
                  <a:srgbClr val="002060"/>
                </a:solidFill>
                <a:latin typeface="Century" pitchFamily="18" charset="0"/>
                <a:ea typeface="HGP明朝E" pitchFamily="18" charset="-128"/>
              </a:rPr>
              <a:t>β</a:t>
            </a:r>
            <a:r>
              <a:rPr lang="ja-JP" altLang="en-US" sz="2000" b="1" dirty="0">
                <a:solidFill>
                  <a:srgbClr val="002060"/>
                </a:solidFill>
                <a:latin typeface="Century" pitchFamily="18" charset="0"/>
                <a:ea typeface="HGP明朝E" pitchFamily="18" charset="-128"/>
              </a:rPr>
              <a:t>２ＭＧ濃度の経過により透析アミロイド症を発症したと考えられ、透析治療の現場では</a:t>
            </a:r>
            <a:r>
              <a:rPr lang="en-US" altLang="ja-JP" sz="2000" b="1" dirty="0">
                <a:solidFill>
                  <a:srgbClr val="002060"/>
                </a:solidFill>
                <a:latin typeface="Century" pitchFamily="18" charset="0"/>
                <a:ea typeface="HGP明朝E" pitchFamily="18" charset="-128"/>
              </a:rPr>
              <a:t>β</a:t>
            </a:r>
            <a:r>
              <a:rPr lang="ja-JP" altLang="en-US" sz="2000" b="1" dirty="0">
                <a:solidFill>
                  <a:srgbClr val="002060"/>
                </a:solidFill>
                <a:latin typeface="Century" pitchFamily="18" charset="0"/>
                <a:ea typeface="HGP明朝E" pitchFamily="18" charset="-128"/>
              </a:rPr>
              <a:t>２ＭＧ濃度と共に、臨床的所見を見逃さない努力が必要と考えられた</a:t>
            </a:r>
            <a:r>
              <a:rPr lang="en-US" altLang="ja-JP" sz="2000" b="1" dirty="0">
                <a:solidFill>
                  <a:srgbClr val="002060"/>
                </a:solidFill>
                <a:latin typeface="Century" pitchFamily="18" charset="0"/>
                <a:ea typeface="HGP明朝E" pitchFamily="18" charset="-128"/>
              </a:rPr>
              <a:t>.</a:t>
            </a:r>
          </a:p>
        </p:txBody>
      </p:sp>
      <p:sp>
        <p:nvSpPr>
          <p:cNvPr id="16" name="サブタイトル 13">
            <a:extLst>
              <a:ext uri="{FF2B5EF4-FFF2-40B4-BE49-F238E27FC236}">
                <a16:creationId xmlns:a16="http://schemas.microsoft.com/office/drawing/2014/main" xmlns="" id="{FA83CF79-4929-47D0-A0F9-A600A17272A6}"/>
              </a:ext>
            </a:extLst>
          </p:cNvPr>
          <p:cNvSpPr>
            <a:spLocks noGrp="1"/>
          </p:cNvSpPr>
          <p:nvPr>
            <p:ph type="subTitle" idx="1"/>
          </p:nvPr>
        </p:nvSpPr>
        <p:spPr>
          <a:xfrm>
            <a:off x="279550" y="5563178"/>
            <a:ext cx="8446664" cy="751255"/>
          </a:xfrm>
        </p:spPr>
        <p:txBody>
          <a:bodyPr/>
          <a:lstStyle/>
          <a:p>
            <a:pPr marL="342900" indent="-342900" algn="l" eaLnBrk="1" hangingPunct="1">
              <a:lnSpc>
                <a:spcPct val="100000"/>
              </a:lnSpc>
              <a:buFont typeface="Wingdings" pitchFamily="2" charset="2"/>
              <a:buChar char="Ø"/>
            </a:pPr>
            <a:r>
              <a:rPr lang="ja-JP" altLang="en-US" sz="2000" b="1" dirty="0">
                <a:solidFill>
                  <a:srgbClr val="002060"/>
                </a:solidFill>
                <a:latin typeface="Century" pitchFamily="18" charset="0"/>
                <a:ea typeface="HGP明朝E" pitchFamily="18" charset="-128"/>
              </a:rPr>
              <a:t>透析アミロイド症の診断に至った症例には、</a:t>
            </a:r>
            <a:r>
              <a:rPr lang="en-US" altLang="ja-JP" sz="2000" b="1" dirty="0">
                <a:solidFill>
                  <a:srgbClr val="002060"/>
                </a:solidFill>
                <a:latin typeface="Century" pitchFamily="18" charset="0"/>
                <a:ea typeface="HGP明朝E" pitchFamily="18" charset="-128"/>
              </a:rPr>
              <a:t> </a:t>
            </a:r>
            <a:r>
              <a:rPr lang="ja-JP" altLang="en-US" sz="2000" b="1" dirty="0">
                <a:solidFill>
                  <a:srgbClr val="002060"/>
                </a:solidFill>
                <a:latin typeface="Century" pitchFamily="18" charset="0"/>
                <a:ea typeface="HGP明朝E" pitchFamily="18" charset="-128"/>
              </a:rPr>
              <a:t>早い時期のリクセル使用が予後改善に有用と思われた</a:t>
            </a:r>
            <a:r>
              <a:rPr lang="en-US" altLang="ja-JP" sz="2000" b="1" dirty="0">
                <a:solidFill>
                  <a:srgbClr val="002060"/>
                </a:solidFill>
                <a:latin typeface="Century" pitchFamily="18" charset="0"/>
                <a:ea typeface="HGP明朝E" pitchFamily="18" charset="-128"/>
              </a:rPr>
              <a:t>.</a:t>
            </a:r>
            <a:endParaRPr lang="ja-JP" altLang="en-US" sz="2000" b="1" dirty="0">
              <a:solidFill>
                <a:srgbClr val="002060"/>
              </a:solidFill>
              <a:latin typeface="Century" pitchFamily="18" charset="0"/>
              <a:ea typeface="HGP明朝E" pitchFamily="18" charset="-128"/>
            </a:endParaRPr>
          </a:p>
        </p:txBody>
      </p:sp>
    </p:spTree>
    <p:custDataLst>
      <p:tags r:id="rId1"/>
    </p:custDataLst>
    <p:extLst>
      <p:ext uri="{BB962C8B-B14F-4D97-AF65-F5344CB8AC3E}">
        <p14:creationId xmlns:p14="http://schemas.microsoft.com/office/powerpoint/2010/main" xmlns="" val="1165160148"/>
      </p:ext>
    </p:extLst>
  </p:cSld>
  <p:clrMapOvr>
    <a:masterClrMapping/>
  </p:clrMapOvr>
  <mc:AlternateContent xmlns:mc="http://schemas.openxmlformats.org/markup-compatibility/2006">
    <mc:Choice xmlns:p14="http://schemas.microsoft.com/office/powerpoint/2010/main" xmlns="" Requires="p14">
      <p:transition spd="slow" p14:dur="2000" advTm="16134"/>
    </mc:Choice>
    <mc:Fallback>
      <p:transition spd="slow" advTm="161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animEffect transition="in" filter="wipe(left)">
                                      <p:cBhvr>
                                        <p:cTn id="17"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ctrTitle"/>
          </p:nvPr>
        </p:nvSpPr>
        <p:spPr>
          <a:xfrm>
            <a:off x="366713" y="325438"/>
            <a:ext cx="3090862" cy="542925"/>
          </a:xfrm>
        </p:spPr>
        <p:txBody>
          <a:bodyPr/>
          <a:lstStyle/>
          <a:p>
            <a:pPr algn="l" eaLnBrk="1" hangingPunct="1"/>
            <a:r>
              <a:rPr lang="ja-JP" altLang="en-US" sz="3200" b="1">
                <a:solidFill>
                  <a:srgbClr val="002060"/>
                </a:solidFill>
                <a:latin typeface="Century" pitchFamily="18" charset="0"/>
                <a:ea typeface="HGP明朝B" pitchFamily="18" charset="-128"/>
              </a:rPr>
              <a:t>透析装置</a:t>
            </a:r>
          </a:p>
        </p:txBody>
      </p:sp>
      <p:grpSp>
        <p:nvGrpSpPr>
          <p:cNvPr id="18434" name="Group 11"/>
          <p:cNvGrpSpPr>
            <a:grpSpLocks/>
          </p:cNvGrpSpPr>
          <p:nvPr/>
        </p:nvGrpSpPr>
        <p:grpSpPr bwMode="auto">
          <a:xfrm>
            <a:off x="0" y="6264275"/>
            <a:ext cx="9144000" cy="593725"/>
            <a:chOff x="0" y="3946"/>
            <a:chExt cx="5760" cy="374"/>
          </a:xfrm>
        </p:grpSpPr>
        <p:grpSp>
          <p:nvGrpSpPr>
            <p:cNvPr id="18508" name="Group 12"/>
            <p:cNvGrpSpPr>
              <a:grpSpLocks/>
            </p:cNvGrpSpPr>
            <p:nvPr/>
          </p:nvGrpSpPr>
          <p:grpSpPr bwMode="auto">
            <a:xfrm>
              <a:off x="0" y="4170"/>
              <a:ext cx="5760" cy="150"/>
              <a:chOff x="0" y="4170"/>
              <a:chExt cx="5760" cy="150"/>
            </a:xfrm>
          </p:grpSpPr>
          <p:sp>
            <p:nvSpPr>
              <p:cNvPr id="18510"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8511"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8509"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18435" name="Group 16"/>
          <p:cNvGrpSpPr>
            <a:grpSpLocks/>
          </p:cNvGrpSpPr>
          <p:nvPr/>
        </p:nvGrpSpPr>
        <p:grpSpPr bwMode="auto">
          <a:xfrm rot="10800000">
            <a:off x="0" y="0"/>
            <a:ext cx="9144000" cy="238125"/>
            <a:chOff x="0" y="4170"/>
            <a:chExt cx="5760" cy="150"/>
          </a:xfrm>
        </p:grpSpPr>
        <p:sp>
          <p:nvSpPr>
            <p:cNvPr id="18506"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8507"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18516" name="Group 84"/>
          <p:cNvGraphicFramePr>
            <a:graphicFrameLocks noGrp="1"/>
          </p:cNvGraphicFramePr>
          <p:nvPr>
            <p:extLst>
              <p:ext uri="{D42A27DB-BD31-4B8C-83A1-F6EECF244321}">
                <p14:modId xmlns:p14="http://schemas.microsoft.com/office/powerpoint/2010/main" xmlns="" val="965477314"/>
              </p:ext>
            </p:extLst>
          </p:nvPr>
        </p:nvGraphicFramePr>
        <p:xfrm>
          <a:off x="366713" y="1046163"/>
          <a:ext cx="8438328" cy="5233040"/>
        </p:xfrm>
        <a:graphic>
          <a:graphicData uri="http://schemas.openxmlformats.org/drawingml/2006/table">
            <a:tbl>
              <a:tblPr/>
              <a:tblGrid>
                <a:gridCol w="1687996">
                  <a:extLst>
                    <a:ext uri="{9D8B030D-6E8A-4147-A177-3AD203B41FA5}">
                      <a16:colId xmlns:a16="http://schemas.microsoft.com/office/drawing/2014/main" xmlns="" val="20000"/>
                    </a:ext>
                  </a:extLst>
                </a:gridCol>
                <a:gridCol w="1687995">
                  <a:extLst>
                    <a:ext uri="{9D8B030D-6E8A-4147-A177-3AD203B41FA5}">
                      <a16:colId xmlns:a16="http://schemas.microsoft.com/office/drawing/2014/main" xmlns="" val="20001"/>
                    </a:ext>
                  </a:extLst>
                </a:gridCol>
                <a:gridCol w="1877379">
                  <a:extLst>
                    <a:ext uri="{9D8B030D-6E8A-4147-A177-3AD203B41FA5}">
                      <a16:colId xmlns:a16="http://schemas.microsoft.com/office/drawing/2014/main" xmlns="" val="20002"/>
                    </a:ext>
                  </a:extLst>
                </a:gridCol>
                <a:gridCol w="454069">
                  <a:extLst>
                    <a:ext uri="{9D8B030D-6E8A-4147-A177-3AD203B41FA5}">
                      <a16:colId xmlns:a16="http://schemas.microsoft.com/office/drawing/2014/main" xmlns="" val="20003"/>
                    </a:ext>
                  </a:extLst>
                </a:gridCol>
                <a:gridCol w="2730889">
                  <a:extLst>
                    <a:ext uri="{9D8B030D-6E8A-4147-A177-3AD203B41FA5}">
                      <a16:colId xmlns:a16="http://schemas.microsoft.com/office/drawing/2014/main" xmlns="" val="20004"/>
                    </a:ext>
                  </a:extLst>
                </a:gridCol>
              </a:tblGrid>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bg1"/>
                          </a:solidFill>
                          <a:effectLst/>
                          <a:latin typeface="+mn-ea"/>
                          <a:ea typeface="+mn-ea"/>
                        </a:rPr>
                        <a:t>装置名</a:t>
                      </a: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bg1"/>
                          </a:solidFill>
                          <a:effectLst/>
                          <a:latin typeface="+mn-ea"/>
                          <a:ea typeface="+mn-ea"/>
                        </a:rPr>
                        <a:t>機器名称</a:t>
                      </a: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bg1"/>
                          </a:solidFill>
                          <a:effectLst/>
                          <a:latin typeface="+mn-ea"/>
                          <a:ea typeface="+mn-ea"/>
                        </a:rPr>
                        <a:t>メーカー</a:t>
                      </a: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bg1"/>
                          </a:solidFill>
                          <a:effectLst/>
                          <a:latin typeface="+mn-ea"/>
                          <a:ea typeface="+mn-ea"/>
                        </a:rPr>
                        <a:t>台数</a:t>
                      </a: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bg1"/>
                          </a:solidFill>
                          <a:effectLst/>
                          <a:latin typeface="+mn-ea"/>
                          <a:ea typeface="+mn-ea"/>
                        </a:rPr>
                        <a:t>備考</a:t>
                      </a: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4714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dirty="0">
                          <a:ln>
                            <a:noFill/>
                          </a:ln>
                          <a:solidFill>
                            <a:srgbClr val="002060"/>
                          </a:solidFill>
                          <a:effectLst/>
                          <a:latin typeface="+mn-ea"/>
                          <a:ea typeface="+mn-ea"/>
                        </a:rPr>
                        <a:t>透析液供給装置</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NCS-V</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a:ln>
                            <a:noFill/>
                          </a:ln>
                          <a:solidFill>
                            <a:srgbClr val="002060"/>
                          </a:solidFill>
                          <a:effectLst/>
                          <a:latin typeface="+mn-ea"/>
                          <a:ea typeface="+mn-ea"/>
                        </a:rPr>
                        <a:t>ニプロ</a:t>
                      </a:r>
                      <a:r>
                        <a:rPr kumimoji="0" lang="en-US" altLang="ja-JP" sz="1400" b="1" i="0" u="none" strike="noStrike" cap="none" normalizeH="0" baseline="0">
                          <a:ln>
                            <a:noFill/>
                          </a:ln>
                          <a:solidFill>
                            <a:srgbClr val="002060"/>
                          </a:solidFill>
                          <a:effectLst/>
                          <a:latin typeface="+mn-ea"/>
                          <a:ea typeface="+mn-ea"/>
                        </a:rPr>
                        <a:t>(</a:t>
                      </a:r>
                      <a:r>
                        <a:rPr kumimoji="0" lang="ja-JP" altLang="en-US" sz="1400" b="1" i="0" u="none" strike="noStrike" cap="none" normalizeH="0" baseline="0">
                          <a:ln>
                            <a:noFill/>
                          </a:ln>
                          <a:solidFill>
                            <a:srgbClr val="002060"/>
                          </a:solidFill>
                          <a:effectLst/>
                          <a:latin typeface="+mn-ea"/>
                          <a:ea typeface="+mn-ea"/>
                        </a:rPr>
                        <a:t>株</a:t>
                      </a:r>
                      <a:r>
                        <a:rPr kumimoji="0" lang="en-US" altLang="ja-JP" sz="14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1</a:t>
                      </a: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xmlns="" val="10001"/>
                  </a:ext>
                </a:extLst>
              </a:tr>
              <a:tr h="4714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1" i="0" u="none" strike="noStrike" cap="none" normalizeH="0" baseline="0" dirty="0">
                          <a:ln>
                            <a:noFill/>
                          </a:ln>
                          <a:solidFill>
                            <a:srgbClr val="002060"/>
                          </a:solidFill>
                          <a:effectLst/>
                          <a:latin typeface="+mn-ea"/>
                          <a:ea typeface="+mn-ea"/>
                        </a:rPr>
                        <a:t>透析</a:t>
                      </a:r>
                      <a:r>
                        <a:rPr kumimoji="0" lang="en-US" altLang="zh-CN" sz="1400" b="1" i="0" u="none" strike="noStrike" cap="none" normalizeH="0" baseline="0" dirty="0">
                          <a:ln>
                            <a:noFill/>
                          </a:ln>
                          <a:solidFill>
                            <a:srgbClr val="002060"/>
                          </a:solidFill>
                          <a:effectLst/>
                          <a:latin typeface="+mn-ea"/>
                          <a:ea typeface="+mn-ea"/>
                        </a:rPr>
                        <a:t>A</a:t>
                      </a:r>
                      <a:r>
                        <a:rPr kumimoji="0" lang="zh-CN" altLang="en-US" sz="1400" b="1" i="0" u="none" strike="noStrike" cap="none" normalizeH="0" baseline="0" dirty="0">
                          <a:ln>
                            <a:noFill/>
                          </a:ln>
                          <a:solidFill>
                            <a:srgbClr val="002060"/>
                          </a:solidFill>
                          <a:effectLst/>
                          <a:latin typeface="+mn-ea"/>
                          <a:ea typeface="+mn-ea"/>
                        </a:rPr>
                        <a:t>液溶解装置</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NSP-50A</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a:ln>
                            <a:noFill/>
                          </a:ln>
                          <a:solidFill>
                            <a:srgbClr val="002060"/>
                          </a:solidFill>
                          <a:effectLst/>
                          <a:latin typeface="+mn-ea"/>
                          <a:ea typeface="+mn-ea"/>
                        </a:rPr>
                        <a:t>ニプロ</a:t>
                      </a:r>
                      <a:r>
                        <a:rPr kumimoji="0" lang="en-US" altLang="ja-JP" sz="1400" b="1" i="0" u="none" strike="noStrike" cap="none" normalizeH="0" baseline="0">
                          <a:ln>
                            <a:noFill/>
                          </a:ln>
                          <a:solidFill>
                            <a:srgbClr val="002060"/>
                          </a:solidFill>
                          <a:effectLst/>
                          <a:latin typeface="+mn-ea"/>
                          <a:ea typeface="+mn-ea"/>
                        </a:rPr>
                        <a:t>(</a:t>
                      </a:r>
                      <a:r>
                        <a:rPr kumimoji="0" lang="ja-JP" altLang="en-US" sz="1400" b="1" i="0" u="none" strike="noStrike" cap="none" normalizeH="0" baseline="0">
                          <a:ln>
                            <a:noFill/>
                          </a:ln>
                          <a:solidFill>
                            <a:srgbClr val="002060"/>
                          </a:solidFill>
                          <a:effectLst/>
                          <a:latin typeface="+mn-ea"/>
                          <a:ea typeface="+mn-ea"/>
                        </a:rPr>
                        <a:t>株</a:t>
                      </a:r>
                      <a:r>
                        <a:rPr kumimoji="0" lang="en-US" altLang="ja-JP" sz="14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1</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xmlns="" val="10002"/>
                  </a:ext>
                </a:extLst>
              </a:tr>
              <a:tr h="4714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1" i="0" u="none" strike="noStrike" cap="none" normalizeH="0" baseline="0">
                          <a:ln>
                            <a:noFill/>
                          </a:ln>
                          <a:solidFill>
                            <a:srgbClr val="002060"/>
                          </a:solidFill>
                          <a:effectLst/>
                          <a:latin typeface="+mn-ea"/>
                          <a:ea typeface="+mn-ea"/>
                        </a:rPr>
                        <a:t>透析</a:t>
                      </a:r>
                      <a:r>
                        <a:rPr kumimoji="0" lang="en-US" altLang="zh-CN" sz="1400" b="1" i="0" u="none" strike="noStrike" cap="none" normalizeH="0" baseline="0">
                          <a:ln>
                            <a:noFill/>
                          </a:ln>
                          <a:solidFill>
                            <a:srgbClr val="002060"/>
                          </a:solidFill>
                          <a:effectLst/>
                          <a:latin typeface="+mn-ea"/>
                          <a:ea typeface="+mn-ea"/>
                        </a:rPr>
                        <a:t>B</a:t>
                      </a:r>
                      <a:r>
                        <a:rPr kumimoji="0" lang="zh-CN" altLang="en-US" sz="1400" b="1" i="0" u="none" strike="noStrike" cap="none" normalizeH="0" baseline="0">
                          <a:ln>
                            <a:noFill/>
                          </a:ln>
                          <a:solidFill>
                            <a:srgbClr val="002060"/>
                          </a:solidFill>
                          <a:effectLst/>
                          <a:latin typeface="+mn-ea"/>
                          <a:ea typeface="+mn-ea"/>
                        </a:rPr>
                        <a:t>液溶解装置</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NSB-50B</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a:ln>
                            <a:noFill/>
                          </a:ln>
                          <a:solidFill>
                            <a:srgbClr val="002060"/>
                          </a:solidFill>
                          <a:effectLst/>
                          <a:latin typeface="+mn-ea"/>
                          <a:ea typeface="+mn-ea"/>
                        </a:rPr>
                        <a:t>ニプロ</a:t>
                      </a:r>
                      <a:r>
                        <a:rPr kumimoji="0" lang="en-US" altLang="ja-JP" sz="1400" b="1" i="0" u="none" strike="noStrike" cap="none" normalizeH="0" baseline="0">
                          <a:ln>
                            <a:noFill/>
                          </a:ln>
                          <a:solidFill>
                            <a:srgbClr val="002060"/>
                          </a:solidFill>
                          <a:effectLst/>
                          <a:latin typeface="+mn-ea"/>
                          <a:ea typeface="+mn-ea"/>
                        </a:rPr>
                        <a:t>(</a:t>
                      </a:r>
                      <a:r>
                        <a:rPr kumimoji="0" lang="ja-JP" altLang="en-US" sz="1400" b="1" i="0" u="none" strike="noStrike" cap="none" normalizeH="0" baseline="0">
                          <a:ln>
                            <a:noFill/>
                          </a:ln>
                          <a:solidFill>
                            <a:srgbClr val="002060"/>
                          </a:solidFill>
                          <a:effectLst/>
                          <a:latin typeface="+mn-ea"/>
                          <a:ea typeface="+mn-ea"/>
                        </a:rPr>
                        <a:t>株</a:t>
                      </a:r>
                      <a:r>
                        <a:rPr kumimoji="0" lang="en-US" altLang="ja-JP" sz="14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1</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xmlns="" val="10003"/>
                  </a:ext>
                </a:extLst>
              </a:tr>
              <a:tr h="4714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1" i="0" u="none" strike="noStrike" cap="none" normalizeH="0" baseline="0" dirty="0">
                          <a:ln>
                            <a:noFill/>
                          </a:ln>
                          <a:solidFill>
                            <a:srgbClr val="002060"/>
                          </a:solidFill>
                          <a:effectLst/>
                          <a:latin typeface="+mn-ea"/>
                          <a:ea typeface="+mn-ea"/>
                        </a:rPr>
                        <a:t>逆浸透水処理装置</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400" b="1" i="0" u="none" strike="noStrike" cap="none" normalizeH="0" baseline="0">
                          <a:ln>
                            <a:noFill/>
                          </a:ln>
                          <a:solidFill>
                            <a:srgbClr val="002060"/>
                          </a:solidFill>
                          <a:effectLst/>
                          <a:latin typeface="+mn-ea"/>
                          <a:ea typeface="+mn-ea"/>
                        </a:rPr>
                        <a:t>FC-FE1800-NFRH</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200" b="1" i="0" u="none" strike="noStrike" cap="none" normalizeH="0" baseline="0">
                          <a:ln>
                            <a:noFill/>
                          </a:ln>
                          <a:solidFill>
                            <a:srgbClr val="002060"/>
                          </a:solidFill>
                          <a:effectLst/>
                          <a:latin typeface="+mn-ea"/>
                          <a:ea typeface="+mn-ea"/>
                        </a:rPr>
                        <a:t>ﾀﾞｲｾﾝﾒﾝﾌﾞﾗﾝｼｽﾃﾑ</a:t>
                      </a:r>
                      <a:r>
                        <a:rPr kumimoji="0" lang="en-US" altLang="ja-JP" sz="1200" b="1" i="0" u="none" strike="noStrike" cap="none" normalizeH="0" baseline="0">
                          <a:ln>
                            <a:noFill/>
                          </a:ln>
                          <a:solidFill>
                            <a:srgbClr val="002060"/>
                          </a:solidFill>
                          <a:effectLst/>
                          <a:latin typeface="+mn-ea"/>
                          <a:ea typeface="+mn-ea"/>
                        </a:rPr>
                        <a:t>(</a:t>
                      </a:r>
                      <a:r>
                        <a:rPr kumimoji="0" lang="ja-JP" altLang="en-US" sz="1200" b="1" i="0" u="none" strike="noStrike" cap="none" normalizeH="0" baseline="0">
                          <a:ln>
                            <a:noFill/>
                          </a:ln>
                          <a:solidFill>
                            <a:srgbClr val="002060"/>
                          </a:solidFill>
                          <a:effectLst/>
                          <a:latin typeface="+mn-ea"/>
                          <a:ea typeface="+mn-ea"/>
                        </a:rPr>
                        <a:t>株</a:t>
                      </a:r>
                      <a:r>
                        <a:rPr kumimoji="0" lang="en-US" altLang="ja-JP" sz="12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1</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xmlns="" val="10004"/>
                  </a:ext>
                </a:extLst>
              </a:tr>
              <a:tr h="4714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1" i="0" u="none" strike="noStrike" cap="none" normalizeH="0" baseline="0" dirty="0">
                          <a:ln>
                            <a:noFill/>
                          </a:ln>
                          <a:solidFill>
                            <a:srgbClr val="002060"/>
                          </a:solidFill>
                          <a:effectLst/>
                          <a:latin typeface="+mn-ea"/>
                          <a:ea typeface="+mn-ea"/>
                        </a:rPr>
                        <a:t>微粒子除去装置</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ET-3A</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200" b="1" i="0" u="none" strike="noStrike" cap="none" normalizeH="0" baseline="0">
                          <a:ln>
                            <a:noFill/>
                          </a:ln>
                          <a:solidFill>
                            <a:srgbClr val="002060"/>
                          </a:solidFill>
                          <a:effectLst/>
                          <a:latin typeface="+mn-ea"/>
                          <a:ea typeface="+mn-ea"/>
                        </a:rPr>
                        <a:t>ﾀﾞｲｾﾝﾒﾝﾌﾞﾗﾝｼｽﾃﾑ</a:t>
                      </a:r>
                      <a:r>
                        <a:rPr kumimoji="0" lang="en-US" altLang="ja-JP" sz="1200" b="1" i="0" u="none" strike="noStrike" cap="none" normalizeH="0" baseline="0">
                          <a:ln>
                            <a:noFill/>
                          </a:ln>
                          <a:solidFill>
                            <a:srgbClr val="002060"/>
                          </a:solidFill>
                          <a:effectLst/>
                          <a:latin typeface="+mn-ea"/>
                          <a:ea typeface="+mn-ea"/>
                        </a:rPr>
                        <a:t>(</a:t>
                      </a:r>
                      <a:r>
                        <a:rPr kumimoji="0" lang="ja-JP" altLang="en-US" sz="1200" b="1" i="0" u="none" strike="noStrike" cap="none" normalizeH="0" baseline="0">
                          <a:ln>
                            <a:noFill/>
                          </a:ln>
                          <a:solidFill>
                            <a:srgbClr val="002060"/>
                          </a:solidFill>
                          <a:effectLst/>
                          <a:latin typeface="+mn-ea"/>
                          <a:ea typeface="+mn-ea"/>
                        </a:rPr>
                        <a:t>株</a:t>
                      </a:r>
                      <a:r>
                        <a:rPr kumimoji="0" lang="en-US" altLang="ja-JP" sz="12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1</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xmlns="" val="10005"/>
                  </a:ext>
                </a:extLst>
              </a:tr>
              <a:tr h="471488">
                <a:tc rowSpan="5">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dirty="0">
                          <a:ln>
                            <a:noFill/>
                          </a:ln>
                          <a:solidFill>
                            <a:srgbClr val="002060"/>
                          </a:solidFill>
                          <a:effectLst/>
                          <a:latin typeface="+mn-ea"/>
                          <a:ea typeface="+mn-ea"/>
                        </a:rPr>
                        <a:t>透析監視モニター</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NCV-3SH</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a:ln>
                            <a:noFill/>
                          </a:ln>
                          <a:solidFill>
                            <a:srgbClr val="002060"/>
                          </a:solidFill>
                          <a:effectLst/>
                          <a:latin typeface="+mn-ea"/>
                          <a:ea typeface="+mn-ea"/>
                        </a:rPr>
                        <a:t>ニプロ</a:t>
                      </a:r>
                      <a:r>
                        <a:rPr kumimoji="0" lang="en-US" altLang="ja-JP" sz="1400" b="1" i="0" u="none" strike="noStrike" cap="none" normalizeH="0" baseline="0">
                          <a:ln>
                            <a:noFill/>
                          </a:ln>
                          <a:solidFill>
                            <a:srgbClr val="002060"/>
                          </a:solidFill>
                          <a:effectLst/>
                          <a:latin typeface="+mn-ea"/>
                          <a:ea typeface="+mn-ea"/>
                        </a:rPr>
                        <a:t>(</a:t>
                      </a:r>
                      <a:r>
                        <a:rPr kumimoji="0" lang="ja-JP" altLang="en-US" sz="1400" b="1" i="0" u="none" strike="noStrike" cap="none" normalizeH="0" baseline="0">
                          <a:ln>
                            <a:noFill/>
                          </a:ln>
                          <a:solidFill>
                            <a:srgbClr val="002060"/>
                          </a:solidFill>
                          <a:effectLst/>
                          <a:latin typeface="+mn-ea"/>
                          <a:ea typeface="+mn-ea"/>
                        </a:rPr>
                        <a:t>株</a:t>
                      </a:r>
                      <a:r>
                        <a:rPr kumimoji="0" lang="en-US" altLang="ja-JP" sz="14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2</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rgbClr val="002060"/>
                          </a:solidFill>
                          <a:effectLst/>
                          <a:latin typeface="+mn-ea"/>
                          <a:ea typeface="+mn-ea"/>
                        </a:rPr>
                        <a:t>HD</a:t>
                      </a:r>
                      <a:r>
                        <a:rPr kumimoji="1" lang="ja-JP" altLang="en-US" sz="1400" b="1" i="0" u="none" strike="noStrike" cap="none" normalizeH="0" baseline="0">
                          <a:ln>
                            <a:noFill/>
                          </a:ln>
                          <a:solidFill>
                            <a:srgbClr val="002060"/>
                          </a:solidFill>
                          <a:effectLst/>
                          <a:latin typeface="+mn-ea"/>
                          <a:ea typeface="+mn-ea"/>
                        </a:rPr>
                        <a:t>・</a:t>
                      </a:r>
                      <a:r>
                        <a:rPr kumimoji="1" lang="en-US" altLang="ja-JP" sz="1400" b="1" i="0" u="none" strike="noStrike" cap="none" normalizeH="0" baseline="0">
                          <a:ln>
                            <a:noFill/>
                          </a:ln>
                          <a:solidFill>
                            <a:srgbClr val="002060"/>
                          </a:solidFill>
                          <a:effectLst/>
                          <a:latin typeface="+mn-ea"/>
                          <a:ea typeface="+mn-ea"/>
                        </a:rPr>
                        <a:t>on-HDF</a:t>
                      </a:r>
                      <a:r>
                        <a:rPr kumimoji="1" lang="ja-JP" altLang="en-US" sz="1400" b="1" i="0" u="none" strike="noStrike" cap="none" normalizeH="0" baseline="0">
                          <a:ln>
                            <a:noFill/>
                          </a:ln>
                          <a:solidFill>
                            <a:srgbClr val="002060"/>
                          </a:solidFill>
                          <a:effectLst/>
                          <a:latin typeface="+mn-ea"/>
                          <a:ea typeface="+mn-ea"/>
                        </a:rPr>
                        <a:t>・</a:t>
                      </a:r>
                      <a:r>
                        <a:rPr kumimoji="1" lang="en-US" altLang="ja-JP" sz="1400" b="1" i="0" u="none" strike="noStrike" cap="none" normalizeH="0" baseline="0">
                          <a:ln>
                            <a:noFill/>
                          </a:ln>
                          <a:solidFill>
                            <a:srgbClr val="002060"/>
                          </a:solidFill>
                          <a:effectLst/>
                          <a:latin typeface="+mn-ea"/>
                          <a:ea typeface="+mn-ea"/>
                        </a:rPr>
                        <a:t>IHDF</a:t>
                      </a: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xmlns="" val="10006"/>
                  </a:ext>
                </a:extLst>
              </a:tr>
              <a:tr h="471488">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NCV</a:t>
                      </a:r>
                      <a:r>
                        <a:rPr kumimoji="0" lang="ja-JP" altLang="en-US" sz="1600" b="1" i="0" u="none" strike="noStrike" cap="none" normalizeH="0" baseline="0">
                          <a:ln>
                            <a:noFill/>
                          </a:ln>
                          <a:solidFill>
                            <a:srgbClr val="002060"/>
                          </a:solidFill>
                          <a:effectLst/>
                          <a:latin typeface="+mn-ea"/>
                          <a:ea typeface="+mn-ea"/>
                        </a:rPr>
                        <a:t>－</a:t>
                      </a:r>
                      <a:r>
                        <a:rPr kumimoji="0" lang="en-US" altLang="ja-JP" sz="1600" b="1" i="0" u="none" strike="noStrike" cap="none" normalizeH="0" baseline="0">
                          <a:ln>
                            <a:noFill/>
                          </a:ln>
                          <a:solidFill>
                            <a:srgbClr val="002060"/>
                          </a:solidFill>
                          <a:effectLst/>
                          <a:latin typeface="+mn-ea"/>
                          <a:ea typeface="+mn-ea"/>
                        </a:rPr>
                        <a:t>2</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a:ln>
                            <a:noFill/>
                          </a:ln>
                          <a:solidFill>
                            <a:srgbClr val="002060"/>
                          </a:solidFill>
                          <a:effectLst/>
                          <a:latin typeface="+mn-ea"/>
                          <a:ea typeface="+mn-ea"/>
                        </a:rPr>
                        <a:t>ニプロ</a:t>
                      </a:r>
                      <a:r>
                        <a:rPr kumimoji="0" lang="en-US" altLang="ja-JP" sz="1400" b="1" i="0" u="none" strike="noStrike" cap="none" normalizeH="0" baseline="0">
                          <a:ln>
                            <a:noFill/>
                          </a:ln>
                          <a:solidFill>
                            <a:srgbClr val="002060"/>
                          </a:solidFill>
                          <a:effectLst/>
                          <a:latin typeface="+mn-ea"/>
                          <a:ea typeface="+mn-ea"/>
                        </a:rPr>
                        <a:t>(</a:t>
                      </a:r>
                      <a:r>
                        <a:rPr kumimoji="0" lang="ja-JP" altLang="en-US" sz="1400" b="1" i="0" u="none" strike="noStrike" cap="none" normalizeH="0" baseline="0">
                          <a:ln>
                            <a:noFill/>
                          </a:ln>
                          <a:solidFill>
                            <a:srgbClr val="002060"/>
                          </a:solidFill>
                          <a:effectLst/>
                          <a:latin typeface="+mn-ea"/>
                          <a:ea typeface="+mn-ea"/>
                        </a:rPr>
                        <a:t>株</a:t>
                      </a:r>
                      <a:r>
                        <a:rPr kumimoji="0" lang="en-US" altLang="ja-JP" sz="14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12</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HD</a:t>
                      </a:r>
                      <a:r>
                        <a:rPr kumimoji="1" lang="ja-JP" altLang="en-US" sz="1400" b="1" i="0" u="none" strike="noStrike" cap="none" normalizeH="0" baseline="0" dirty="0">
                          <a:ln>
                            <a:noFill/>
                          </a:ln>
                          <a:solidFill>
                            <a:srgbClr val="002060"/>
                          </a:solidFill>
                          <a:effectLst/>
                          <a:latin typeface="+mn-ea"/>
                          <a:ea typeface="+mn-ea"/>
                        </a:rPr>
                        <a:t>・</a:t>
                      </a:r>
                      <a:r>
                        <a:rPr kumimoji="1" lang="en-US" altLang="ja-JP" sz="1400" b="1" i="0" u="none" strike="noStrike" cap="none" normalizeH="0" baseline="0" dirty="0">
                          <a:ln>
                            <a:noFill/>
                          </a:ln>
                          <a:solidFill>
                            <a:srgbClr val="002060"/>
                          </a:solidFill>
                          <a:effectLst/>
                          <a:latin typeface="+mn-ea"/>
                          <a:ea typeface="+mn-ea"/>
                        </a:rPr>
                        <a:t>on-HDF</a:t>
                      </a:r>
                      <a:r>
                        <a:rPr kumimoji="1" lang="en-US" altLang="ja-JP" sz="1200" b="1" i="0" u="none" strike="noStrike" cap="none" normalizeH="0" baseline="0" dirty="0">
                          <a:ln>
                            <a:noFill/>
                          </a:ln>
                          <a:solidFill>
                            <a:srgbClr val="002060"/>
                          </a:solidFill>
                          <a:effectLst/>
                          <a:latin typeface="+mn-ea"/>
                          <a:ea typeface="+mn-ea"/>
                        </a:rPr>
                        <a:t>(×7)</a:t>
                      </a:r>
                      <a:r>
                        <a:rPr kumimoji="1" lang="ja-JP" altLang="en-US" sz="1400" b="1" i="0" u="none" strike="noStrike" cap="none" normalizeH="0" baseline="0" dirty="0">
                          <a:ln>
                            <a:noFill/>
                          </a:ln>
                          <a:solidFill>
                            <a:srgbClr val="002060"/>
                          </a:solidFill>
                          <a:effectLst/>
                          <a:latin typeface="+mn-ea"/>
                          <a:ea typeface="+mn-ea"/>
                        </a:rPr>
                        <a:t>・</a:t>
                      </a:r>
                      <a:r>
                        <a:rPr kumimoji="1" lang="en-US" altLang="ja-JP" sz="1400" b="1" i="0" u="none" strike="noStrike" cap="none" normalizeH="0" baseline="0" dirty="0">
                          <a:ln>
                            <a:noFill/>
                          </a:ln>
                          <a:solidFill>
                            <a:srgbClr val="002060"/>
                          </a:solidFill>
                          <a:effectLst/>
                          <a:latin typeface="+mn-ea"/>
                          <a:ea typeface="+mn-ea"/>
                        </a:rPr>
                        <a:t>IHDF</a:t>
                      </a:r>
                      <a:r>
                        <a:rPr kumimoji="1" lang="en-US" altLang="ja-JP" sz="1200" b="1" i="0" u="none" strike="noStrike" cap="none" normalizeH="0" baseline="0" dirty="0">
                          <a:ln>
                            <a:noFill/>
                          </a:ln>
                          <a:solidFill>
                            <a:srgbClr val="002060"/>
                          </a:solidFill>
                          <a:effectLst/>
                          <a:latin typeface="+mn-ea"/>
                          <a:ea typeface="+mn-ea"/>
                        </a:rPr>
                        <a:t>(×</a:t>
                      </a:r>
                      <a:r>
                        <a:rPr kumimoji="1" lang="ja-JP" altLang="en-US" sz="1200" b="1" i="0" u="none" strike="noStrike" cap="none" normalizeH="0" baseline="0" dirty="0">
                          <a:ln>
                            <a:noFill/>
                          </a:ln>
                          <a:solidFill>
                            <a:srgbClr val="002060"/>
                          </a:solidFill>
                          <a:effectLst/>
                          <a:latin typeface="+mn-ea"/>
                          <a:ea typeface="+mn-ea"/>
                        </a:rPr>
                        <a:t>５</a:t>
                      </a:r>
                      <a:r>
                        <a:rPr kumimoji="1" lang="en-US" altLang="ja-JP" sz="1200" b="1" i="0" u="none" strike="noStrike" cap="none" normalizeH="0" baseline="0" dirty="0">
                          <a:ln>
                            <a:noFill/>
                          </a:ln>
                          <a:solidFill>
                            <a:srgbClr val="002060"/>
                          </a:solidFill>
                          <a:effectLst/>
                          <a:latin typeface="+mn-ea"/>
                          <a:ea typeface="+mn-ea"/>
                        </a:rPr>
                        <a:t>)</a:t>
                      </a:r>
                      <a:endParaRPr kumimoji="1" lang="ja-JP" altLang="en-US" sz="12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xmlns="" val="10007"/>
                  </a:ext>
                </a:extLst>
              </a:tr>
              <a:tr h="471488">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NDF-01</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a:ln>
                            <a:noFill/>
                          </a:ln>
                          <a:solidFill>
                            <a:srgbClr val="002060"/>
                          </a:solidFill>
                          <a:effectLst/>
                          <a:latin typeface="+mn-ea"/>
                          <a:ea typeface="+mn-ea"/>
                        </a:rPr>
                        <a:t>ニプロ</a:t>
                      </a:r>
                      <a:r>
                        <a:rPr kumimoji="0" lang="en-US" altLang="ja-JP" sz="1400" b="1" i="0" u="none" strike="noStrike" cap="none" normalizeH="0" baseline="0">
                          <a:ln>
                            <a:noFill/>
                          </a:ln>
                          <a:solidFill>
                            <a:srgbClr val="002060"/>
                          </a:solidFill>
                          <a:effectLst/>
                          <a:latin typeface="+mn-ea"/>
                          <a:ea typeface="+mn-ea"/>
                        </a:rPr>
                        <a:t>(</a:t>
                      </a:r>
                      <a:r>
                        <a:rPr kumimoji="0" lang="ja-JP" altLang="en-US" sz="1400" b="1" i="0" u="none" strike="noStrike" cap="none" normalizeH="0" baseline="0">
                          <a:ln>
                            <a:noFill/>
                          </a:ln>
                          <a:solidFill>
                            <a:srgbClr val="002060"/>
                          </a:solidFill>
                          <a:effectLst/>
                          <a:latin typeface="+mn-ea"/>
                          <a:ea typeface="+mn-ea"/>
                        </a:rPr>
                        <a:t>株</a:t>
                      </a:r>
                      <a:r>
                        <a:rPr kumimoji="0" lang="en-US" altLang="ja-JP" sz="14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2</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rgbClr val="002060"/>
                          </a:solidFill>
                          <a:effectLst/>
                          <a:latin typeface="+mn-ea"/>
                          <a:ea typeface="+mn-ea"/>
                        </a:rPr>
                        <a:t>HD</a:t>
                      </a:r>
                      <a:r>
                        <a:rPr kumimoji="1" lang="ja-JP" altLang="en-US" sz="1400" b="1" i="0" u="none" strike="noStrike" cap="none" normalizeH="0" baseline="0">
                          <a:ln>
                            <a:noFill/>
                          </a:ln>
                          <a:solidFill>
                            <a:srgbClr val="002060"/>
                          </a:solidFill>
                          <a:effectLst/>
                          <a:latin typeface="+mn-ea"/>
                          <a:ea typeface="+mn-ea"/>
                        </a:rPr>
                        <a:t>・</a:t>
                      </a:r>
                      <a:r>
                        <a:rPr kumimoji="1" lang="en-US" altLang="ja-JP" sz="1400" b="1" i="0" u="none" strike="noStrike" cap="none" normalizeH="0" baseline="0">
                          <a:ln>
                            <a:noFill/>
                          </a:ln>
                          <a:solidFill>
                            <a:srgbClr val="002060"/>
                          </a:solidFill>
                          <a:effectLst/>
                          <a:latin typeface="+mn-ea"/>
                          <a:ea typeface="+mn-ea"/>
                        </a:rPr>
                        <a:t>off-HDF</a:t>
                      </a:r>
                      <a:endParaRPr kumimoji="1" lang="ja-JP" altLang="en-US" sz="1400" b="1" i="0" u="none" strike="noStrike" cap="none" normalizeH="0" baseline="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xmlns="" val="10008"/>
                  </a:ext>
                </a:extLst>
              </a:tr>
              <a:tr h="471488">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a:ln>
                            <a:noFill/>
                          </a:ln>
                          <a:solidFill>
                            <a:srgbClr val="002060"/>
                          </a:solidFill>
                          <a:effectLst/>
                          <a:latin typeface="+mn-ea"/>
                          <a:ea typeface="+mn-ea"/>
                        </a:rPr>
                        <a:t>NCU-8</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a:ln>
                            <a:noFill/>
                          </a:ln>
                          <a:solidFill>
                            <a:srgbClr val="002060"/>
                          </a:solidFill>
                          <a:effectLst/>
                          <a:latin typeface="+mn-ea"/>
                          <a:ea typeface="+mn-ea"/>
                        </a:rPr>
                        <a:t>ニプロ</a:t>
                      </a:r>
                      <a:r>
                        <a:rPr kumimoji="0" lang="en-US" altLang="ja-JP" sz="1400" b="1" i="0" u="none" strike="noStrike" cap="none" normalizeH="0" baseline="0">
                          <a:ln>
                            <a:noFill/>
                          </a:ln>
                          <a:solidFill>
                            <a:srgbClr val="002060"/>
                          </a:solidFill>
                          <a:effectLst/>
                          <a:latin typeface="+mn-ea"/>
                          <a:ea typeface="+mn-ea"/>
                        </a:rPr>
                        <a:t>(</a:t>
                      </a:r>
                      <a:r>
                        <a:rPr kumimoji="0" lang="ja-JP" altLang="en-US" sz="1400" b="1" i="0" u="none" strike="noStrike" cap="none" normalizeH="0" baseline="0">
                          <a:ln>
                            <a:noFill/>
                          </a:ln>
                          <a:solidFill>
                            <a:srgbClr val="002060"/>
                          </a:solidFill>
                          <a:effectLst/>
                          <a:latin typeface="+mn-ea"/>
                          <a:ea typeface="+mn-ea"/>
                        </a:rPr>
                        <a:t>株</a:t>
                      </a:r>
                      <a:r>
                        <a:rPr kumimoji="0" lang="en-US" altLang="ja-JP" sz="1400" b="1" i="0" u="none" strike="noStrike" cap="none" normalizeH="0" baseline="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2</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rgbClr val="002060"/>
                          </a:solidFill>
                          <a:effectLst/>
                          <a:latin typeface="+mn-ea"/>
                          <a:ea typeface="+mn-ea"/>
                        </a:rPr>
                        <a:t>HD</a:t>
                      </a:r>
                      <a:endParaRPr kumimoji="1" lang="ja-JP" altLang="en-US" sz="1400" b="1" i="0" u="none" strike="noStrike" cap="none" normalizeH="0" baseline="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xmlns="" val="10009"/>
                  </a:ext>
                </a:extLst>
              </a:tr>
              <a:tr h="471488">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600" b="1" i="0" u="none" strike="noStrike" cap="none" normalizeH="0" baseline="0" dirty="0">
                          <a:ln>
                            <a:noFill/>
                          </a:ln>
                          <a:solidFill>
                            <a:srgbClr val="002060"/>
                          </a:solidFill>
                          <a:effectLst/>
                          <a:latin typeface="+mn-ea"/>
                          <a:ea typeface="+mn-ea"/>
                        </a:rPr>
                        <a:t>NCU-8S</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400" b="1" i="0" u="none" strike="noStrike" cap="none" normalizeH="0" baseline="0" dirty="0">
                          <a:ln>
                            <a:noFill/>
                          </a:ln>
                          <a:solidFill>
                            <a:srgbClr val="002060"/>
                          </a:solidFill>
                          <a:effectLst/>
                          <a:latin typeface="+mn-ea"/>
                          <a:ea typeface="+mn-ea"/>
                        </a:rPr>
                        <a:t>ニプロ</a:t>
                      </a:r>
                      <a:r>
                        <a:rPr kumimoji="0" lang="en-US" altLang="ja-JP" sz="1400" b="1" i="0" u="none" strike="noStrike" cap="none" normalizeH="0" baseline="0" dirty="0">
                          <a:ln>
                            <a:noFill/>
                          </a:ln>
                          <a:solidFill>
                            <a:srgbClr val="002060"/>
                          </a:solidFill>
                          <a:effectLst/>
                          <a:latin typeface="+mn-ea"/>
                          <a:ea typeface="+mn-ea"/>
                        </a:rPr>
                        <a:t>(</a:t>
                      </a:r>
                      <a:r>
                        <a:rPr kumimoji="0" lang="ja-JP" altLang="en-US" sz="1400" b="1" i="0" u="none" strike="noStrike" cap="none" normalizeH="0" baseline="0" dirty="0">
                          <a:ln>
                            <a:noFill/>
                          </a:ln>
                          <a:solidFill>
                            <a:srgbClr val="002060"/>
                          </a:solidFill>
                          <a:effectLst/>
                          <a:latin typeface="+mn-ea"/>
                          <a:ea typeface="+mn-ea"/>
                        </a:rPr>
                        <a:t>株</a:t>
                      </a:r>
                      <a:r>
                        <a:rPr kumimoji="0" lang="en-US" altLang="ja-JP" sz="1400" b="1" i="0" u="none" strike="noStrike" cap="none" normalizeH="0" baseline="0" dirty="0">
                          <a:ln>
                            <a:noFill/>
                          </a:ln>
                          <a:solidFill>
                            <a:srgbClr val="002060"/>
                          </a:solidFill>
                          <a:effectLst/>
                          <a:latin typeface="+mn-ea"/>
                          <a:ea typeface="+mn-ea"/>
                        </a:rPr>
                        <a:t>)</a:t>
                      </a:r>
                    </a:p>
                  </a:txBody>
                  <a:tcPr marL="7620" marR="7620" marT="762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5</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rgbClr val="002060"/>
                          </a:solidFill>
                          <a:effectLst/>
                          <a:latin typeface="+mn-ea"/>
                          <a:ea typeface="+mn-ea"/>
                        </a:rPr>
                        <a:t>HD</a:t>
                      </a:r>
                      <a:endParaRPr kumimoji="1" lang="ja-JP" altLang="en-US" sz="1400" b="1" i="0" u="none" strike="noStrike" cap="none" normalizeH="0" baseline="0" dirty="0">
                        <a:ln>
                          <a:noFill/>
                        </a:ln>
                        <a:solidFill>
                          <a:srgbClr val="002060"/>
                        </a:solidFill>
                        <a:effectLst/>
                        <a:latin typeface="+mn-ea"/>
                        <a:ea typeface="+mn-ea"/>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xmlns="" val="10010"/>
                  </a:ext>
                </a:extLst>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2000" advTm="377"/>
    </mc:Choice>
    <mc:Fallback>
      <p:transition spd="slow" advTm="37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タイトル 1"/>
          <p:cNvSpPr>
            <a:spLocks noGrp="1"/>
          </p:cNvSpPr>
          <p:nvPr>
            <p:ph type="ctrTitle"/>
          </p:nvPr>
        </p:nvSpPr>
        <p:spPr>
          <a:xfrm>
            <a:off x="311150" y="298450"/>
            <a:ext cx="3090863" cy="542925"/>
          </a:xfrm>
        </p:spPr>
        <p:txBody>
          <a:bodyPr/>
          <a:lstStyle/>
          <a:p>
            <a:pPr algn="l" eaLnBrk="1" hangingPunct="1"/>
            <a:r>
              <a:rPr lang="ja-JP" altLang="en-US" sz="3200" b="1">
                <a:solidFill>
                  <a:srgbClr val="002060"/>
                </a:solidFill>
                <a:latin typeface="Century" pitchFamily="18" charset="0"/>
                <a:ea typeface="HGP明朝B" pitchFamily="18" charset="-128"/>
              </a:rPr>
              <a:t>透析患者内訳</a:t>
            </a:r>
          </a:p>
        </p:txBody>
      </p:sp>
      <p:grpSp>
        <p:nvGrpSpPr>
          <p:cNvPr id="19458" name="Group 11"/>
          <p:cNvGrpSpPr>
            <a:grpSpLocks/>
          </p:cNvGrpSpPr>
          <p:nvPr/>
        </p:nvGrpSpPr>
        <p:grpSpPr bwMode="auto">
          <a:xfrm>
            <a:off x="0" y="6264275"/>
            <a:ext cx="9144000" cy="593725"/>
            <a:chOff x="0" y="3946"/>
            <a:chExt cx="5760" cy="374"/>
          </a:xfrm>
        </p:grpSpPr>
        <p:grpSp>
          <p:nvGrpSpPr>
            <p:cNvPr id="19467" name="Group 12"/>
            <p:cNvGrpSpPr>
              <a:grpSpLocks/>
            </p:cNvGrpSpPr>
            <p:nvPr/>
          </p:nvGrpSpPr>
          <p:grpSpPr bwMode="auto">
            <a:xfrm>
              <a:off x="0" y="4170"/>
              <a:ext cx="5760" cy="150"/>
              <a:chOff x="0" y="4170"/>
              <a:chExt cx="5760" cy="150"/>
            </a:xfrm>
          </p:grpSpPr>
          <p:sp>
            <p:nvSpPr>
              <p:cNvPr id="19469"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9470"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19468"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19459" name="Group 16"/>
          <p:cNvGrpSpPr>
            <a:grpSpLocks/>
          </p:cNvGrpSpPr>
          <p:nvPr/>
        </p:nvGrpSpPr>
        <p:grpSpPr bwMode="auto">
          <a:xfrm rot="10800000">
            <a:off x="0" y="0"/>
            <a:ext cx="9144000" cy="238125"/>
            <a:chOff x="0" y="4170"/>
            <a:chExt cx="5760" cy="150"/>
          </a:xfrm>
        </p:grpSpPr>
        <p:sp>
          <p:nvSpPr>
            <p:cNvPr id="19465"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19466"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19460" name="テキスト ボックス 1"/>
          <p:cNvSpPr txBox="1">
            <a:spLocks noChangeArrowheads="1"/>
          </p:cNvSpPr>
          <p:nvPr/>
        </p:nvSpPr>
        <p:spPr bwMode="auto">
          <a:xfrm>
            <a:off x="2935288" y="449263"/>
            <a:ext cx="2051050" cy="369887"/>
          </a:xfrm>
          <a:prstGeom prst="rect">
            <a:avLst/>
          </a:prstGeom>
          <a:noFill/>
          <a:ln w="9525">
            <a:noFill/>
            <a:miter lim="800000"/>
            <a:headEnd/>
            <a:tailEnd/>
          </a:ln>
        </p:spPr>
        <p:txBody>
          <a:bodyPr>
            <a:spAutoFit/>
          </a:bodyPr>
          <a:lstStyle/>
          <a:p>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 ２０１７</a:t>
            </a:r>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５</a:t>
            </a:r>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３１現在</a:t>
            </a:r>
          </a:p>
        </p:txBody>
      </p:sp>
      <p:graphicFrame>
        <p:nvGraphicFramePr>
          <p:cNvPr id="15" name="グラフ 14">
            <a:extLst/>
          </p:cNvPr>
          <p:cNvGraphicFramePr>
            <a:graphicFrameLocks/>
          </p:cNvGraphicFramePr>
          <p:nvPr>
            <p:extLst>
              <p:ext uri="{D42A27DB-BD31-4B8C-83A1-F6EECF244321}">
                <p14:modId xmlns:p14="http://schemas.microsoft.com/office/powerpoint/2010/main" xmlns="" val="3945391918"/>
              </p:ext>
            </p:extLst>
          </p:nvPr>
        </p:nvGraphicFramePr>
        <p:xfrm>
          <a:off x="1856581" y="1364700"/>
          <a:ext cx="5513351" cy="25188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p:cNvPr>
          <p:cNvGraphicFramePr>
            <a:graphicFrameLocks/>
          </p:cNvGraphicFramePr>
          <p:nvPr>
            <p:extLst>
              <p:ext uri="{D42A27DB-BD31-4B8C-83A1-F6EECF244321}">
                <p14:modId xmlns:p14="http://schemas.microsoft.com/office/powerpoint/2010/main" xmlns="" val="170910998"/>
              </p:ext>
            </p:extLst>
          </p:nvPr>
        </p:nvGraphicFramePr>
        <p:xfrm>
          <a:off x="1272712" y="3344862"/>
          <a:ext cx="7453502" cy="3180457"/>
        </p:xfrm>
        <a:graphic>
          <a:graphicData uri="http://schemas.openxmlformats.org/drawingml/2006/chart">
            <c:chart xmlns:c="http://schemas.openxmlformats.org/drawingml/2006/chart" xmlns:r="http://schemas.openxmlformats.org/officeDocument/2006/relationships" r:id="rId4"/>
          </a:graphicData>
        </a:graphic>
      </p:graphicFrame>
      <p:sp>
        <p:nvSpPr>
          <p:cNvPr id="19463" name="サブタイトル 2"/>
          <p:cNvSpPr>
            <a:spLocks noGrp="1"/>
          </p:cNvSpPr>
          <p:nvPr>
            <p:ph type="subTitle" idx="1"/>
          </p:nvPr>
        </p:nvSpPr>
        <p:spPr>
          <a:xfrm>
            <a:off x="774700" y="1087438"/>
            <a:ext cx="2301875" cy="452437"/>
          </a:xfrm>
        </p:spPr>
        <p:txBody>
          <a:bodyPr/>
          <a:lstStyle/>
          <a:p>
            <a:pPr marL="457200" indent="-457200" algn="l" eaLnBrk="1" hangingPunct="1">
              <a:lnSpc>
                <a:spcPct val="80000"/>
              </a:lnSpc>
              <a:buFont typeface="Wingdings" pitchFamily="2" charset="2"/>
              <a:buChar char="Ø"/>
            </a:pPr>
            <a:r>
              <a:rPr lang="ja-JP" altLang="en-US" b="1" dirty="0">
                <a:solidFill>
                  <a:srgbClr val="002060"/>
                </a:solidFill>
                <a:latin typeface="HGP明朝E" pitchFamily="18" charset="-128"/>
                <a:ea typeface="HGP明朝E" pitchFamily="18" charset="-128"/>
              </a:rPr>
              <a:t>透析患者</a:t>
            </a:r>
            <a:endParaRPr lang="en-US" altLang="ja-JP" b="1" dirty="0">
              <a:solidFill>
                <a:srgbClr val="002060"/>
              </a:solidFill>
              <a:latin typeface="HGP明朝E" pitchFamily="18" charset="-128"/>
              <a:ea typeface="HGP明朝E" pitchFamily="18" charset="-128"/>
            </a:endParaRPr>
          </a:p>
        </p:txBody>
      </p:sp>
      <p:sp>
        <p:nvSpPr>
          <p:cNvPr id="19464" name="サブタイトル 2"/>
          <p:cNvSpPr txBox="1">
            <a:spLocks/>
          </p:cNvSpPr>
          <p:nvPr/>
        </p:nvSpPr>
        <p:spPr bwMode="auto">
          <a:xfrm>
            <a:off x="774700" y="3641725"/>
            <a:ext cx="2301875" cy="452438"/>
          </a:xfrm>
          <a:prstGeom prst="rect">
            <a:avLst/>
          </a:prstGeom>
          <a:noFill/>
          <a:ln w="9525">
            <a:noFill/>
            <a:miter lim="800000"/>
            <a:headEnd/>
            <a:tailEnd/>
          </a:ln>
        </p:spPr>
        <p:txBody>
          <a:bodyPr/>
          <a:lstStyle/>
          <a:p>
            <a:pPr marL="457200" indent="-457200" defTabSz="914400">
              <a:lnSpc>
                <a:spcPct val="90000"/>
              </a:lnSpc>
              <a:spcBef>
                <a:spcPts val="1000"/>
              </a:spcBef>
              <a:buFont typeface="Wingdings" pitchFamily="2" charset="2"/>
              <a:buChar char="Ø"/>
            </a:pPr>
            <a:r>
              <a:rPr lang="ja-JP" altLang="en-US" sz="2400" b="1">
                <a:solidFill>
                  <a:srgbClr val="002060"/>
                </a:solidFill>
                <a:latin typeface="HGP明朝E" pitchFamily="18" charset="-128"/>
                <a:ea typeface="HGP明朝E" pitchFamily="18" charset="-128"/>
              </a:rPr>
              <a:t>原疾患</a:t>
            </a:r>
            <a:endParaRPr lang="en-US" altLang="ja-JP" sz="2400" b="1">
              <a:solidFill>
                <a:srgbClr val="002060"/>
              </a:solidFill>
              <a:latin typeface="HGP明朝E" pitchFamily="18" charset="-128"/>
              <a:ea typeface="HGP明朝E" pitchFamily="18" charset="-128"/>
            </a:endParaRPr>
          </a:p>
        </p:txBody>
      </p:sp>
      <p:sp>
        <p:nvSpPr>
          <p:cNvPr id="2" name="テキスト ボックス 1">
            <a:extLst>
              <a:ext uri="{FF2B5EF4-FFF2-40B4-BE49-F238E27FC236}">
                <a16:creationId xmlns:a16="http://schemas.microsoft.com/office/drawing/2014/main" xmlns="" id="{63516845-FF44-40E8-9E55-30933605F479}"/>
              </a:ext>
            </a:extLst>
          </p:cNvPr>
          <p:cNvSpPr txBox="1"/>
          <p:nvPr/>
        </p:nvSpPr>
        <p:spPr>
          <a:xfrm>
            <a:off x="2597415" y="1137542"/>
            <a:ext cx="2726795" cy="307777"/>
          </a:xfrm>
          <a:prstGeom prst="rect">
            <a:avLst/>
          </a:prstGeom>
          <a:noFill/>
        </p:spPr>
        <p:txBody>
          <a:bodyPr wrap="square" rtlCol="0">
            <a:spAutoFit/>
          </a:bodyPr>
          <a:lstStyle/>
          <a:p>
            <a:r>
              <a:rPr kumimoji="1" lang="ja-JP" altLang="en-US" sz="1400" b="1" dirty="0">
                <a:solidFill>
                  <a:srgbClr val="002060"/>
                </a:solidFill>
              </a:rPr>
              <a:t>年齢＝</a:t>
            </a:r>
            <a:r>
              <a:rPr kumimoji="1" lang="en-US" altLang="ja-JP" sz="1400" b="1" dirty="0">
                <a:solidFill>
                  <a:srgbClr val="002060"/>
                </a:solidFill>
              </a:rPr>
              <a:t>62.57±11.9</a:t>
            </a:r>
            <a:r>
              <a:rPr kumimoji="1" lang="ja-JP" altLang="en-US" sz="1400" b="1" dirty="0">
                <a:solidFill>
                  <a:srgbClr val="002060"/>
                </a:solidFill>
              </a:rPr>
              <a:t>歳</a:t>
            </a:r>
          </a:p>
        </p:txBody>
      </p:sp>
      <p:sp>
        <p:nvSpPr>
          <p:cNvPr id="17" name="テキスト ボックス 16">
            <a:extLst>
              <a:ext uri="{FF2B5EF4-FFF2-40B4-BE49-F238E27FC236}">
                <a16:creationId xmlns:a16="http://schemas.microsoft.com/office/drawing/2014/main" xmlns="" id="{BEF466C6-9F3B-4F83-8845-10F476436C7E}"/>
              </a:ext>
            </a:extLst>
          </p:cNvPr>
          <p:cNvSpPr txBox="1"/>
          <p:nvPr/>
        </p:nvSpPr>
        <p:spPr>
          <a:xfrm>
            <a:off x="7000041" y="2043113"/>
            <a:ext cx="1907520" cy="307777"/>
          </a:xfrm>
          <a:prstGeom prst="rect">
            <a:avLst/>
          </a:prstGeom>
          <a:noFill/>
        </p:spPr>
        <p:txBody>
          <a:bodyPr wrap="square" rtlCol="0">
            <a:spAutoFit/>
          </a:bodyPr>
          <a:lstStyle/>
          <a:p>
            <a:r>
              <a:rPr kumimoji="1" lang="ja-JP" altLang="en-US" sz="1400" b="1" dirty="0">
                <a:solidFill>
                  <a:srgbClr val="002060"/>
                </a:solidFill>
              </a:rPr>
              <a:t>（</a:t>
            </a:r>
            <a:r>
              <a:rPr kumimoji="1" lang="en-US" altLang="ja-JP" sz="1400" b="1" dirty="0">
                <a:solidFill>
                  <a:srgbClr val="002060"/>
                </a:solidFill>
              </a:rPr>
              <a:t>62.83±12.2</a:t>
            </a:r>
            <a:r>
              <a:rPr kumimoji="1" lang="ja-JP" altLang="en-US" sz="1400" b="1" dirty="0">
                <a:solidFill>
                  <a:srgbClr val="002060"/>
                </a:solidFill>
              </a:rPr>
              <a:t>歳</a:t>
            </a:r>
            <a:r>
              <a:rPr kumimoji="1" lang="en-US" altLang="ja-JP" sz="1400" b="1" dirty="0">
                <a:solidFill>
                  <a:srgbClr val="002060"/>
                </a:solidFill>
              </a:rPr>
              <a:t>)</a:t>
            </a:r>
            <a:endParaRPr kumimoji="1" lang="ja-JP" altLang="en-US" sz="1400" b="1" dirty="0">
              <a:solidFill>
                <a:srgbClr val="002060"/>
              </a:solidFill>
            </a:endParaRPr>
          </a:p>
        </p:txBody>
      </p:sp>
      <p:sp>
        <p:nvSpPr>
          <p:cNvPr id="19" name="テキスト ボックス 18">
            <a:extLst>
              <a:ext uri="{FF2B5EF4-FFF2-40B4-BE49-F238E27FC236}">
                <a16:creationId xmlns:a16="http://schemas.microsoft.com/office/drawing/2014/main" xmlns="" id="{8F20CF9E-BE3E-4D46-8B42-1754BBD2D626}"/>
              </a:ext>
            </a:extLst>
          </p:cNvPr>
          <p:cNvSpPr txBox="1"/>
          <p:nvPr/>
        </p:nvSpPr>
        <p:spPr>
          <a:xfrm>
            <a:off x="7000041" y="2290366"/>
            <a:ext cx="1907520" cy="307777"/>
          </a:xfrm>
          <a:prstGeom prst="rect">
            <a:avLst/>
          </a:prstGeom>
          <a:noFill/>
        </p:spPr>
        <p:txBody>
          <a:bodyPr wrap="square" rtlCol="0">
            <a:spAutoFit/>
          </a:bodyPr>
          <a:lstStyle/>
          <a:p>
            <a:r>
              <a:rPr kumimoji="1" lang="ja-JP" altLang="en-US" sz="1400" b="1" dirty="0">
                <a:solidFill>
                  <a:srgbClr val="002060"/>
                </a:solidFill>
              </a:rPr>
              <a:t>（</a:t>
            </a:r>
            <a:r>
              <a:rPr kumimoji="1" lang="en-US" altLang="ja-JP" sz="1400" b="1" dirty="0">
                <a:solidFill>
                  <a:srgbClr val="002060"/>
                </a:solidFill>
              </a:rPr>
              <a:t>61.55±11.9</a:t>
            </a:r>
            <a:r>
              <a:rPr kumimoji="1" lang="ja-JP" altLang="en-US" sz="1400" b="1" dirty="0">
                <a:solidFill>
                  <a:srgbClr val="002060"/>
                </a:solidFill>
              </a:rPr>
              <a:t>歳</a:t>
            </a:r>
            <a:r>
              <a:rPr kumimoji="1" lang="en-US" altLang="ja-JP" sz="1400" b="1" dirty="0">
                <a:solidFill>
                  <a:srgbClr val="002060"/>
                </a:solidFill>
              </a:rPr>
              <a:t>)</a:t>
            </a:r>
            <a:endParaRPr kumimoji="1" lang="ja-JP" altLang="en-US" sz="1400" b="1" dirty="0">
              <a:solidFill>
                <a:srgbClr val="00206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2000" advTm="389"/>
    </mc:Choice>
    <mc:Fallback>
      <p:transition spd="slow" advTm="38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1"/>
          <p:cNvSpPr>
            <a:spLocks noGrp="1"/>
          </p:cNvSpPr>
          <p:nvPr>
            <p:ph type="ctrTitle"/>
          </p:nvPr>
        </p:nvSpPr>
        <p:spPr>
          <a:xfrm>
            <a:off x="374650" y="276225"/>
            <a:ext cx="3090863" cy="542925"/>
          </a:xfrm>
        </p:spPr>
        <p:txBody>
          <a:bodyPr/>
          <a:lstStyle/>
          <a:p>
            <a:pPr algn="l" eaLnBrk="1" hangingPunct="1"/>
            <a:r>
              <a:rPr lang="ja-JP" altLang="en-US" sz="3200" b="1">
                <a:solidFill>
                  <a:srgbClr val="002060"/>
                </a:solidFill>
                <a:latin typeface="Century" pitchFamily="18" charset="0"/>
                <a:ea typeface="HGP明朝B" pitchFamily="18" charset="-128"/>
              </a:rPr>
              <a:t>透析モード選択</a:t>
            </a:r>
          </a:p>
        </p:txBody>
      </p:sp>
      <p:grpSp>
        <p:nvGrpSpPr>
          <p:cNvPr id="20482" name="Group 11"/>
          <p:cNvGrpSpPr>
            <a:grpSpLocks/>
          </p:cNvGrpSpPr>
          <p:nvPr/>
        </p:nvGrpSpPr>
        <p:grpSpPr bwMode="auto">
          <a:xfrm>
            <a:off x="0" y="6264275"/>
            <a:ext cx="9144000" cy="593725"/>
            <a:chOff x="0" y="3946"/>
            <a:chExt cx="5760" cy="374"/>
          </a:xfrm>
        </p:grpSpPr>
        <p:grpSp>
          <p:nvGrpSpPr>
            <p:cNvPr id="20499" name="Group 12"/>
            <p:cNvGrpSpPr>
              <a:grpSpLocks/>
            </p:cNvGrpSpPr>
            <p:nvPr/>
          </p:nvGrpSpPr>
          <p:grpSpPr bwMode="auto">
            <a:xfrm>
              <a:off x="0" y="4170"/>
              <a:ext cx="5760" cy="150"/>
              <a:chOff x="0" y="4170"/>
              <a:chExt cx="5760" cy="150"/>
            </a:xfrm>
          </p:grpSpPr>
          <p:sp>
            <p:nvSpPr>
              <p:cNvPr id="20501"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0502"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0500"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20483" name="Group 16"/>
          <p:cNvGrpSpPr>
            <a:grpSpLocks/>
          </p:cNvGrpSpPr>
          <p:nvPr/>
        </p:nvGrpSpPr>
        <p:grpSpPr bwMode="auto">
          <a:xfrm rot="10800000">
            <a:off x="0" y="0"/>
            <a:ext cx="9144000" cy="238125"/>
            <a:chOff x="0" y="4170"/>
            <a:chExt cx="5760" cy="150"/>
          </a:xfrm>
        </p:grpSpPr>
        <p:sp>
          <p:nvSpPr>
            <p:cNvPr id="20497"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0498"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20484" name="サブタイトル 2"/>
          <p:cNvSpPr>
            <a:spLocks noGrp="1"/>
          </p:cNvSpPr>
          <p:nvPr>
            <p:ph type="subTitle" idx="1"/>
          </p:nvPr>
        </p:nvSpPr>
        <p:spPr>
          <a:xfrm>
            <a:off x="627856" y="1061887"/>
            <a:ext cx="3975182" cy="452438"/>
          </a:xfrm>
        </p:spPr>
        <p:txBody>
          <a:bodyPr/>
          <a:lstStyle/>
          <a:p>
            <a:pPr marL="457200" indent="-457200" algn="l" eaLnBrk="1" hangingPunct="1">
              <a:buFont typeface="Wingdings" pitchFamily="2" charset="2"/>
              <a:buChar char="Ø"/>
            </a:pPr>
            <a:r>
              <a:rPr lang="ja-JP" altLang="en-US" b="1" dirty="0">
                <a:solidFill>
                  <a:srgbClr val="002060"/>
                </a:solidFill>
                <a:latin typeface="HGP明朝E" pitchFamily="18" charset="-128"/>
                <a:ea typeface="HGP明朝E" pitchFamily="18" charset="-128"/>
              </a:rPr>
              <a:t>Ｏ</a:t>
            </a:r>
            <a:r>
              <a:rPr lang="en-US" altLang="ja-JP" b="1" dirty="0">
                <a:solidFill>
                  <a:srgbClr val="002060"/>
                </a:solidFill>
                <a:latin typeface="HGP明朝E" pitchFamily="18" charset="-128"/>
                <a:ea typeface="HGP明朝E" pitchFamily="18" charset="-128"/>
              </a:rPr>
              <a:t>-</a:t>
            </a:r>
            <a:r>
              <a:rPr lang="ja-JP" altLang="en-US" b="1" dirty="0">
                <a:solidFill>
                  <a:srgbClr val="002060"/>
                </a:solidFill>
                <a:latin typeface="HGP明朝E" pitchFamily="18" charset="-128"/>
                <a:ea typeface="HGP明朝E" pitchFamily="18" charset="-128"/>
              </a:rPr>
              <a:t>ＨＤＦ </a:t>
            </a:r>
            <a:r>
              <a:rPr lang="en-US" altLang="ja-JP" sz="1800" b="1" dirty="0">
                <a:solidFill>
                  <a:srgbClr val="002060"/>
                </a:solidFill>
                <a:latin typeface="HGP明朝E" pitchFamily="18" charset="-128"/>
                <a:ea typeface="HGP明朝E" pitchFamily="18" charset="-128"/>
              </a:rPr>
              <a:t>(</a:t>
            </a:r>
            <a:r>
              <a:rPr lang="ja-JP" altLang="en-US" sz="1800" b="1" dirty="0">
                <a:solidFill>
                  <a:srgbClr val="002060"/>
                </a:solidFill>
                <a:latin typeface="HGP明朝E" pitchFamily="18" charset="-128"/>
                <a:ea typeface="HGP明朝E" pitchFamily="18" charset="-128"/>
              </a:rPr>
              <a:t>Ｐｒｅ：１２Ｌ</a:t>
            </a:r>
            <a:r>
              <a:rPr lang="en-US" altLang="ja-JP" sz="1800" b="1" dirty="0">
                <a:solidFill>
                  <a:srgbClr val="002060"/>
                </a:solidFill>
                <a:latin typeface="HGP明朝E" pitchFamily="18" charset="-128"/>
                <a:ea typeface="HGP明朝E" pitchFamily="18" charset="-128"/>
              </a:rPr>
              <a:t>/</a:t>
            </a:r>
            <a:r>
              <a:rPr lang="ja-JP" altLang="en-US" sz="1800" b="1" dirty="0">
                <a:solidFill>
                  <a:srgbClr val="002060"/>
                </a:solidFill>
                <a:latin typeface="HGP明朝E" pitchFamily="18" charset="-128"/>
                <a:ea typeface="HGP明朝E" pitchFamily="18" charset="-128"/>
              </a:rPr>
              <a:t>ｈｒ</a:t>
            </a:r>
            <a:r>
              <a:rPr lang="en-US" altLang="ja-JP" sz="1800" b="1" dirty="0">
                <a:solidFill>
                  <a:srgbClr val="002060"/>
                </a:solidFill>
                <a:latin typeface="HGP明朝E" pitchFamily="18" charset="-128"/>
                <a:ea typeface="HGP明朝E" pitchFamily="18" charset="-128"/>
              </a:rPr>
              <a:t>)</a:t>
            </a:r>
          </a:p>
        </p:txBody>
      </p:sp>
      <p:sp>
        <p:nvSpPr>
          <p:cNvPr id="20485" name="サブタイトル 2"/>
          <p:cNvSpPr txBox="1">
            <a:spLocks/>
          </p:cNvSpPr>
          <p:nvPr/>
        </p:nvSpPr>
        <p:spPr bwMode="auto">
          <a:xfrm>
            <a:off x="627855" y="3108940"/>
            <a:ext cx="3789363" cy="454025"/>
          </a:xfrm>
          <a:prstGeom prst="rect">
            <a:avLst/>
          </a:prstGeom>
          <a:noFill/>
          <a:ln w="9525">
            <a:noFill/>
            <a:miter lim="800000"/>
            <a:headEnd/>
            <a:tailEnd/>
          </a:ln>
        </p:spPr>
        <p:txBody>
          <a:bodyPr/>
          <a:lstStyle/>
          <a:p>
            <a:pPr marL="457200" indent="-457200" defTabSz="914400">
              <a:lnSpc>
                <a:spcPct val="90000"/>
              </a:lnSpc>
              <a:spcBef>
                <a:spcPts val="1000"/>
              </a:spcBef>
              <a:buFont typeface="Wingdings" pitchFamily="2" charset="2"/>
              <a:buChar char="Ø"/>
            </a:pPr>
            <a:r>
              <a:rPr lang="en-US" altLang="ja-JP" sz="2400" b="1" dirty="0">
                <a:solidFill>
                  <a:srgbClr val="002060"/>
                </a:solidFill>
                <a:latin typeface="HGP明朝E" pitchFamily="18" charset="-128"/>
                <a:ea typeface="HGP明朝E" pitchFamily="18" charset="-128"/>
              </a:rPr>
              <a:t>I-</a:t>
            </a:r>
            <a:r>
              <a:rPr lang="ja-JP" altLang="en-US" sz="2400" b="1" dirty="0">
                <a:solidFill>
                  <a:srgbClr val="002060"/>
                </a:solidFill>
                <a:latin typeface="HGP明朝E" pitchFamily="18" charset="-128"/>
                <a:ea typeface="HGP明朝E" pitchFamily="18" charset="-128"/>
              </a:rPr>
              <a:t>ＨＤＦ </a:t>
            </a:r>
            <a:r>
              <a:rPr lang="en-US" altLang="ja-JP" b="1" dirty="0">
                <a:solidFill>
                  <a:srgbClr val="002060"/>
                </a:solidFill>
                <a:latin typeface="HGP明朝E" pitchFamily="18" charset="-128"/>
                <a:ea typeface="HGP明朝E" pitchFamily="18" charset="-128"/>
              </a:rPr>
              <a:t>(</a:t>
            </a:r>
            <a:r>
              <a:rPr lang="ja-JP" altLang="en-US" b="1" dirty="0">
                <a:solidFill>
                  <a:srgbClr val="002060"/>
                </a:solidFill>
                <a:latin typeface="HGP明朝E" pitchFamily="18" charset="-128"/>
                <a:ea typeface="HGP明朝E" pitchFamily="18" charset="-128"/>
              </a:rPr>
              <a:t>２００ｍｌ</a:t>
            </a:r>
            <a:r>
              <a:rPr lang="en-US" altLang="ja-JP" b="1" dirty="0">
                <a:solidFill>
                  <a:srgbClr val="002060"/>
                </a:solidFill>
                <a:latin typeface="HGP明朝E" pitchFamily="18" charset="-128"/>
                <a:ea typeface="HGP明朝E" pitchFamily="18" charset="-128"/>
              </a:rPr>
              <a:t>/</a:t>
            </a:r>
            <a:r>
              <a:rPr lang="ja-JP" altLang="en-US" b="1" dirty="0">
                <a:solidFill>
                  <a:srgbClr val="002060"/>
                </a:solidFill>
                <a:latin typeface="HGP明朝E" pitchFamily="18" charset="-128"/>
                <a:ea typeface="HGP明朝E" pitchFamily="18" charset="-128"/>
              </a:rPr>
              <a:t>７回</a:t>
            </a:r>
            <a:r>
              <a:rPr lang="en-US" altLang="ja-JP" b="1" dirty="0">
                <a:solidFill>
                  <a:srgbClr val="002060"/>
                </a:solidFill>
                <a:latin typeface="HGP明朝E" pitchFamily="18" charset="-128"/>
                <a:ea typeface="HGP明朝E" pitchFamily="18" charset="-128"/>
              </a:rPr>
              <a:t>)</a:t>
            </a:r>
          </a:p>
        </p:txBody>
      </p:sp>
      <p:sp>
        <p:nvSpPr>
          <p:cNvPr id="20486" name="サブタイトル 2"/>
          <p:cNvSpPr txBox="1">
            <a:spLocks/>
          </p:cNvSpPr>
          <p:nvPr/>
        </p:nvSpPr>
        <p:spPr bwMode="auto">
          <a:xfrm>
            <a:off x="1088231" y="3567675"/>
            <a:ext cx="3195637" cy="1257300"/>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en-US" altLang="ja-JP" sz="2000" b="1" dirty="0">
                <a:solidFill>
                  <a:srgbClr val="FF0000"/>
                </a:solidFill>
                <a:latin typeface="HGP明朝E" pitchFamily="18" charset="-128"/>
                <a:ea typeface="HGP明朝E" pitchFamily="18" charset="-128"/>
              </a:rPr>
              <a:t>1.</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透析中の血圧維持</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２</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栄養状態不良</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３</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高齢者</a:t>
            </a:r>
            <a:endParaRPr lang="en-US" altLang="ja-JP" sz="2000" b="1" dirty="0">
              <a:solidFill>
                <a:srgbClr val="002060"/>
              </a:solidFill>
              <a:latin typeface="HGP明朝E" pitchFamily="18" charset="-128"/>
              <a:ea typeface="HGP明朝E" pitchFamily="18" charset="-128"/>
            </a:endParaRPr>
          </a:p>
        </p:txBody>
      </p:sp>
      <p:sp>
        <p:nvSpPr>
          <p:cNvPr id="20487" name="サブタイトル 2"/>
          <p:cNvSpPr txBox="1">
            <a:spLocks/>
          </p:cNvSpPr>
          <p:nvPr/>
        </p:nvSpPr>
        <p:spPr bwMode="auto">
          <a:xfrm>
            <a:off x="4603038" y="1061888"/>
            <a:ext cx="3566153" cy="452437"/>
          </a:xfrm>
          <a:prstGeom prst="rect">
            <a:avLst/>
          </a:prstGeom>
          <a:noFill/>
          <a:ln w="9525">
            <a:noFill/>
            <a:miter lim="800000"/>
            <a:headEnd/>
            <a:tailEnd/>
          </a:ln>
        </p:spPr>
        <p:txBody>
          <a:bodyPr/>
          <a:lstStyle/>
          <a:p>
            <a:pPr marL="457200" indent="-457200" defTabSz="914400">
              <a:lnSpc>
                <a:spcPct val="90000"/>
              </a:lnSpc>
              <a:spcBef>
                <a:spcPts val="1000"/>
              </a:spcBef>
              <a:buFont typeface="Wingdings" pitchFamily="2" charset="2"/>
              <a:buChar char="Ø"/>
            </a:pPr>
            <a:r>
              <a:rPr lang="ja-JP" altLang="en-US" sz="2400" b="1" dirty="0">
                <a:solidFill>
                  <a:srgbClr val="002060"/>
                </a:solidFill>
                <a:latin typeface="HGP明朝E" pitchFamily="18" charset="-128"/>
                <a:ea typeface="HGP明朝E" pitchFamily="18" charset="-128"/>
              </a:rPr>
              <a:t>ＨＤ＞４</a:t>
            </a:r>
            <a:r>
              <a:rPr lang="en-US" altLang="ja-JP" sz="2400" b="1" dirty="0">
                <a:solidFill>
                  <a:srgbClr val="002060"/>
                </a:solidFill>
                <a:latin typeface="HGP明朝E" pitchFamily="18" charset="-128"/>
                <a:ea typeface="HGP明朝E" pitchFamily="18" charset="-128"/>
              </a:rPr>
              <a:t>.</a:t>
            </a:r>
            <a:r>
              <a:rPr lang="ja-JP" altLang="en-US" sz="2400" b="1" dirty="0">
                <a:solidFill>
                  <a:srgbClr val="002060"/>
                </a:solidFill>
                <a:latin typeface="HGP明朝E" pitchFamily="18" charset="-128"/>
                <a:ea typeface="HGP明朝E" pitchFamily="18" charset="-128"/>
              </a:rPr>
              <a:t>５時間</a:t>
            </a:r>
            <a:endParaRPr lang="en-US" altLang="ja-JP" sz="2400" b="1" dirty="0">
              <a:solidFill>
                <a:srgbClr val="002060"/>
              </a:solidFill>
              <a:latin typeface="HGP明朝E" pitchFamily="18" charset="-128"/>
              <a:ea typeface="HGP明朝E" pitchFamily="18" charset="-128"/>
            </a:endParaRPr>
          </a:p>
        </p:txBody>
      </p:sp>
      <p:sp>
        <p:nvSpPr>
          <p:cNvPr id="20488" name="サブタイトル 2"/>
          <p:cNvSpPr txBox="1">
            <a:spLocks/>
          </p:cNvSpPr>
          <p:nvPr/>
        </p:nvSpPr>
        <p:spPr bwMode="auto">
          <a:xfrm>
            <a:off x="1088230" y="1476197"/>
            <a:ext cx="4248397" cy="1593851"/>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１</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透析歴短期</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２</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en-US" altLang="ja-JP" sz="2000" b="1" dirty="0">
                <a:solidFill>
                  <a:srgbClr val="002060"/>
                </a:solidFill>
                <a:latin typeface="HGP明朝E" pitchFamily="18" charset="-128"/>
                <a:ea typeface="HGP明朝E" pitchFamily="18" charset="-128"/>
              </a:rPr>
              <a:t>β2</a:t>
            </a:r>
            <a:r>
              <a:rPr lang="ja-JP" altLang="en-US" sz="2000" b="1" dirty="0">
                <a:solidFill>
                  <a:srgbClr val="002060"/>
                </a:solidFill>
                <a:latin typeface="HGP明朝E" pitchFamily="18" charset="-128"/>
                <a:ea typeface="HGP明朝E" pitchFamily="18" charset="-128"/>
              </a:rPr>
              <a:t>ＭＧ高値</a:t>
            </a:r>
            <a:r>
              <a:rPr lang="en-US" altLang="ja-JP" sz="2000" b="1" dirty="0">
                <a:solidFill>
                  <a:srgbClr val="002060"/>
                </a:solidFill>
                <a:latin typeface="HGP明朝E" pitchFamily="18" charset="-128"/>
                <a:ea typeface="HGP明朝E" pitchFamily="18" charset="-128"/>
              </a:rPr>
              <a:t>(</a:t>
            </a:r>
            <a:r>
              <a:rPr lang="ja-JP" altLang="en-US" sz="1600" b="1" dirty="0">
                <a:solidFill>
                  <a:srgbClr val="002060"/>
                </a:solidFill>
                <a:latin typeface="HGP明朝E" pitchFamily="18" charset="-128"/>
                <a:ea typeface="HGP明朝E" pitchFamily="18" charset="-128"/>
              </a:rPr>
              <a:t>透析アミロイド症予防</a:t>
            </a:r>
            <a:r>
              <a:rPr lang="en-US" altLang="ja-JP" sz="2000" b="1" dirty="0">
                <a:solidFill>
                  <a:srgbClr val="002060"/>
                </a:solidFill>
                <a:latin typeface="HGP明朝E" pitchFamily="18" charset="-128"/>
                <a:ea typeface="HGP明朝E" pitchFamily="18" charset="-128"/>
              </a:rPr>
              <a:t>)</a:t>
            </a: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３</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循環器動態不良</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４</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栄養状態不良</a:t>
            </a:r>
            <a:endParaRPr lang="en-US" altLang="ja-JP" sz="2000" b="1" dirty="0">
              <a:solidFill>
                <a:srgbClr val="002060"/>
              </a:solidFill>
              <a:latin typeface="HGP明朝E" pitchFamily="18" charset="-128"/>
              <a:ea typeface="HGP明朝E" pitchFamily="18" charset="-128"/>
            </a:endParaRPr>
          </a:p>
        </p:txBody>
      </p:sp>
      <p:sp>
        <p:nvSpPr>
          <p:cNvPr id="20489" name="サブタイトル 2"/>
          <p:cNvSpPr txBox="1">
            <a:spLocks/>
          </p:cNvSpPr>
          <p:nvPr/>
        </p:nvSpPr>
        <p:spPr bwMode="auto">
          <a:xfrm>
            <a:off x="2897188" y="1760538"/>
            <a:ext cx="2535237" cy="871537"/>
          </a:xfrm>
          <a:prstGeom prst="rect">
            <a:avLst/>
          </a:prstGeom>
          <a:noFill/>
          <a:ln w="9525">
            <a:noFill/>
            <a:miter lim="800000"/>
            <a:headEnd/>
            <a:tailEnd/>
          </a:ln>
        </p:spPr>
        <p:txBody>
          <a:bodyPr/>
          <a:lstStyle/>
          <a:p>
            <a:pPr defTabSz="914400">
              <a:lnSpc>
                <a:spcPct val="90000"/>
              </a:lnSpc>
              <a:spcBef>
                <a:spcPts val="1000"/>
              </a:spcBef>
              <a:buFont typeface="Arial" charset="0"/>
              <a:buNone/>
            </a:pPr>
            <a:endParaRPr lang="en-US" altLang="ja-JP" sz="2000" b="1">
              <a:solidFill>
                <a:srgbClr val="002060"/>
              </a:solidFill>
              <a:latin typeface="HGP明朝E" pitchFamily="18" charset="-128"/>
              <a:ea typeface="HGP明朝E" pitchFamily="18" charset="-128"/>
            </a:endParaRPr>
          </a:p>
        </p:txBody>
      </p:sp>
      <p:sp>
        <p:nvSpPr>
          <p:cNvPr id="20490" name="サブタイトル 2"/>
          <p:cNvSpPr txBox="1">
            <a:spLocks/>
          </p:cNvSpPr>
          <p:nvPr/>
        </p:nvSpPr>
        <p:spPr bwMode="auto">
          <a:xfrm>
            <a:off x="4563131" y="3259864"/>
            <a:ext cx="3552825" cy="452438"/>
          </a:xfrm>
          <a:prstGeom prst="rect">
            <a:avLst/>
          </a:prstGeom>
          <a:noFill/>
          <a:ln w="9525">
            <a:noFill/>
            <a:miter lim="800000"/>
            <a:headEnd/>
            <a:tailEnd/>
          </a:ln>
        </p:spPr>
        <p:txBody>
          <a:bodyPr/>
          <a:lstStyle/>
          <a:p>
            <a:pPr marL="457200" indent="-457200" defTabSz="914400">
              <a:lnSpc>
                <a:spcPct val="90000"/>
              </a:lnSpc>
              <a:spcBef>
                <a:spcPts val="1000"/>
              </a:spcBef>
              <a:buFont typeface="Wingdings" pitchFamily="2" charset="2"/>
              <a:buChar char="Ø"/>
            </a:pPr>
            <a:r>
              <a:rPr lang="ja-JP" altLang="en-US" sz="2400" b="1" dirty="0">
                <a:solidFill>
                  <a:srgbClr val="002060"/>
                </a:solidFill>
                <a:latin typeface="HGP明朝E" pitchFamily="18" charset="-128"/>
                <a:ea typeface="HGP明朝E" pitchFamily="18" charset="-128"/>
              </a:rPr>
              <a:t>ＨＤ＋リクセル</a:t>
            </a:r>
            <a:endParaRPr lang="en-US" altLang="ja-JP" sz="2400" b="1" dirty="0">
              <a:solidFill>
                <a:srgbClr val="002060"/>
              </a:solidFill>
              <a:latin typeface="HGP明朝E" pitchFamily="18" charset="-128"/>
              <a:ea typeface="HGP明朝E" pitchFamily="18" charset="-128"/>
            </a:endParaRPr>
          </a:p>
        </p:txBody>
      </p:sp>
      <p:sp>
        <p:nvSpPr>
          <p:cNvPr id="20491" name="サブタイトル 2"/>
          <p:cNvSpPr txBox="1">
            <a:spLocks/>
          </p:cNvSpPr>
          <p:nvPr/>
        </p:nvSpPr>
        <p:spPr bwMode="auto">
          <a:xfrm>
            <a:off x="5047538" y="1509290"/>
            <a:ext cx="4096461" cy="1554518"/>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１</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透析効率上昇</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２</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u="sng" dirty="0">
                <a:solidFill>
                  <a:srgbClr val="002060"/>
                </a:solidFill>
                <a:latin typeface="HGP明朝E" pitchFamily="18" charset="-128"/>
                <a:ea typeface="HGP明朝E" pitchFamily="18" charset="-128"/>
              </a:rPr>
              <a:t>心疾患既往</a:t>
            </a:r>
            <a:endParaRPr lang="en-US" altLang="ja-JP" sz="2000" b="1" u="sng"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３</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u="sng" dirty="0">
                <a:solidFill>
                  <a:srgbClr val="002060"/>
                </a:solidFill>
                <a:latin typeface="HGP明朝E" pitchFamily="18" charset="-128"/>
                <a:ea typeface="HGP明朝E" pitchFamily="18" charset="-128"/>
              </a:rPr>
              <a:t>体重増加著名</a:t>
            </a:r>
            <a:r>
              <a:rPr lang="en-US" altLang="ja-JP" sz="2000" b="1" u="sng" dirty="0">
                <a:solidFill>
                  <a:srgbClr val="002060"/>
                </a:solidFill>
                <a:latin typeface="HGP明朝E" pitchFamily="18" charset="-128"/>
                <a:ea typeface="HGP明朝E" pitchFamily="18" charset="-128"/>
              </a:rPr>
              <a:t>(</a:t>
            </a:r>
            <a:r>
              <a:rPr lang="ja-JP" altLang="en-US" sz="2000" b="1" u="sng" dirty="0">
                <a:solidFill>
                  <a:srgbClr val="002060"/>
                </a:solidFill>
                <a:latin typeface="HGP明朝E" pitchFamily="18" charset="-128"/>
                <a:ea typeface="HGP明朝E" pitchFamily="18" charset="-128"/>
              </a:rPr>
              <a:t>除水困難</a:t>
            </a:r>
            <a:r>
              <a:rPr lang="en-US" altLang="ja-JP" sz="2000" b="1" u="sng" dirty="0">
                <a:solidFill>
                  <a:srgbClr val="002060"/>
                </a:solidFill>
                <a:latin typeface="HGP明朝E" pitchFamily="18" charset="-128"/>
                <a:ea typeface="HGP明朝E" pitchFamily="18" charset="-128"/>
              </a:rPr>
              <a:t>)</a:t>
            </a:r>
          </a:p>
          <a:p>
            <a:pPr defTabSz="914400">
              <a:lnSpc>
                <a:spcPct val="90000"/>
              </a:lnSpc>
              <a:spcBef>
                <a:spcPts val="1000"/>
              </a:spcBef>
            </a:pP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ポジティブ要因ｏｒネガティブ要因</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endParaRPr lang="en-US" altLang="ja-JP" sz="2000" b="1" u="sng"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endParaRPr lang="en-US" altLang="ja-JP" sz="2000" b="1" dirty="0">
              <a:solidFill>
                <a:srgbClr val="002060"/>
              </a:solidFill>
              <a:latin typeface="HGP明朝E" pitchFamily="18" charset="-128"/>
              <a:ea typeface="HGP明朝E" pitchFamily="18" charset="-128"/>
            </a:endParaRPr>
          </a:p>
        </p:txBody>
      </p:sp>
      <p:sp>
        <p:nvSpPr>
          <p:cNvPr id="20492" name="サブタイトル 2"/>
          <p:cNvSpPr txBox="1">
            <a:spLocks/>
          </p:cNvSpPr>
          <p:nvPr/>
        </p:nvSpPr>
        <p:spPr bwMode="auto">
          <a:xfrm>
            <a:off x="5047539" y="3696521"/>
            <a:ext cx="3780767" cy="773113"/>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１</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透析アミロイド症</a:t>
            </a:r>
            <a:r>
              <a:rPr lang="en-US" altLang="ja-JP" b="1" dirty="0">
                <a:solidFill>
                  <a:srgbClr val="002060"/>
                </a:solidFill>
                <a:latin typeface="HGP明朝E" pitchFamily="18" charset="-128"/>
                <a:ea typeface="HGP明朝E" pitchFamily="18" charset="-128"/>
              </a:rPr>
              <a:t>(</a:t>
            </a:r>
            <a:r>
              <a:rPr lang="ja-JP" altLang="en-US" b="1" dirty="0">
                <a:solidFill>
                  <a:srgbClr val="002060"/>
                </a:solidFill>
                <a:latin typeface="HGP明朝E" pitchFamily="18" charset="-128"/>
                <a:ea typeface="HGP明朝E" pitchFamily="18" charset="-128"/>
              </a:rPr>
              <a:t>予防及び治療</a:t>
            </a:r>
            <a:r>
              <a:rPr lang="en-US" altLang="ja-JP" b="1" dirty="0">
                <a:solidFill>
                  <a:srgbClr val="002060"/>
                </a:solidFill>
                <a:latin typeface="HGP明朝E" pitchFamily="18" charset="-128"/>
                <a:ea typeface="HGP明朝E" pitchFamily="18" charset="-128"/>
              </a:rPr>
              <a:t>)</a:t>
            </a: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２</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手根管症候群開放術後</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endParaRPr lang="en-US" altLang="ja-JP" sz="2000" b="1" dirty="0">
              <a:solidFill>
                <a:srgbClr val="002060"/>
              </a:solidFill>
              <a:latin typeface="HGP明朝E" pitchFamily="18" charset="-128"/>
              <a:ea typeface="HGP明朝E" pitchFamily="18" charset="-128"/>
            </a:endParaRPr>
          </a:p>
        </p:txBody>
      </p:sp>
      <p:sp>
        <p:nvSpPr>
          <p:cNvPr id="20493" name="サブタイトル 2"/>
          <p:cNvSpPr txBox="1">
            <a:spLocks/>
          </p:cNvSpPr>
          <p:nvPr/>
        </p:nvSpPr>
        <p:spPr bwMode="auto">
          <a:xfrm>
            <a:off x="4603038" y="4766264"/>
            <a:ext cx="3811587" cy="452438"/>
          </a:xfrm>
          <a:prstGeom prst="rect">
            <a:avLst/>
          </a:prstGeom>
          <a:noFill/>
          <a:ln w="9525">
            <a:noFill/>
            <a:miter lim="800000"/>
            <a:headEnd/>
            <a:tailEnd/>
          </a:ln>
        </p:spPr>
        <p:txBody>
          <a:bodyPr/>
          <a:lstStyle/>
          <a:p>
            <a:pPr marL="457200" indent="-457200" defTabSz="914400">
              <a:lnSpc>
                <a:spcPct val="90000"/>
              </a:lnSpc>
              <a:spcBef>
                <a:spcPts val="1000"/>
              </a:spcBef>
              <a:buFont typeface="Wingdings" pitchFamily="2" charset="2"/>
              <a:buChar char="Ø"/>
            </a:pPr>
            <a:r>
              <a:rPr lang="ja-JP" altLang="en-US" sz="2400" b="1" dirty="0">
                <a:solidFill>
                  <a:srgbClr val="002060"/>
                </a:solidFill>
                <a:latin typeface="HGP明朝E" pitchFamily="18" charset="-128"/>
                <a:ea typeface="HGP明朝E" pitchFamily="18" charset="-128"/>
              </a:rPr>
              <a:t>ＨＤ＜４時間</a:t>
            </a:r>
            <a:endParaRPr lang="en-US" altLang="ja-JP" sz="2400" b="1" dirty="0">
              <a:solidFill>
                <a:srgbClr val="002060"/>
              </a:solidFill>
              <a:latin typeface="HGP明朝E" pitchFamily="18" charset="-128"/>
              <a:ea typeface="HGP明朝E" pitchFamily="18" charset="-128"/>
            </a:endParaRPr>
          </a:p>
        </p:txBody>
      </p:sp>
      <p:sp>
        <p:nvSpPr>
          <p:cNvPr id="20494" name="サブタイトル 2"/>
          <p:cNvSpPr txBox="1">
            <a:spLocks/>
          </p:cNvSpPr>
          <p:nvPr/>
        </p:nvSpPr>
        <p:spPr bwMode="auto">
          <a:xfrm>
            <a:off x="5127625" y="5237862"/>
            <a:ext cx="3359150" cy="393700"/>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ja-JP" altLang="en-US" sz="2000" b="1">
                <a:solidFill>
                  <a:srgbClr val="FF0000"/>
                </a:solidFill>
                <a:latin typeface="HGP明朝E" pitchFamily="18" charset="-128"/>
                <a:ea typeface="HGP明朝E" pitchFamily="18" charset="-128"/>
              </a:rPr>
              <a:t>１</a:t>
            </a:r>
            <a:r>
              <a:rPr lang="en-US" altLang="ja-JP" sz="2000" b="1">
                <a:solidFill>
                  <a:srgbClr val="FF0000"/>
                </a:solidFill>
                <a:latin typeface="HGP明朝E" pitchFamily="18" charset="-128"/>
                <a:ea typeface="HGP明朝E" pitchFamily="18" charset="-128"/>
              </a:rPr>
              <a:t>.</a:t>
            </a:r>
            <a:r>
              <a:rPr lang="ja-JP" altLang="en-US" sz="2000" b="1">
                <a:solidFill>
                  <a:srgbClr val="FF0000"/>
                </a:solidFill>
                <a:latin typeface="HGP明朝E" pitchFamily="18" charset="-128"/>
                <a:ea typeface="HGP明朝E" pitchFamily="18" charset="-128"/>
              </a:rPr>
              <a:t> </a:t>
            </a:r>
            <a:r>
              <a:rPr lang="ja-JP" altLang="en-US" sz="2000" b="1">
                <a:solidFill>
                  <a:srgbClr val="002060"/>
                </a:solidFill>
                <a:latin typeface="HGP明朝E" pitchFamily="18" charset="-128"/>
                <a:ea typeface="HGP明朝E" pitchFamily="18" charset="-128"/>
              </a:rPr>
              <a:t>上記以外</a:t>
            </a:r>
            <a:endParaRPr lang="en-US" altLang="ja-JP" sz="2000" b="1">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endParaRPr lang="en-US" altLang="ja-JP" sz="2000" b="1">
              <a:solidFill>
                <a:srgbClr val="002060"/>
              </a:solidFill>
              <a:latin typeface="HGP明朝E" pitchFamily="18" charset="-128"/>
              <a:ea typeface="HGP明朝E" pitchFamily="18" charset="-128"/>
            </a:endParaRPr>
          </a:p>
        </p:txBody>
      </p:sp>
      <p:sp>
        <p:nvSpPr>
          <p:cNvPr id="20495" name="サブタイトル 2"/>
          <p:cNvSpPr txBox="1">
            <a:spLocks/>
          </p:cNvSpPr>
          <p:nvPr/>
        </p:nvSpPr>
        <p:spPr bwMode="auto">
          <a:xfrm>
            <a:off x="627856" y="4766264"/>
            <a:ext cx="3192463" cy="454025"/>
          </a:xfrm>
          <a:prstGeom prst="rect">
            <a:avLst/>
          </a:prstGeom>
          <a:noFill/>
          <a:ln w="9525">
            <a:noFill/>
            <a:miter lim="800000"/>
            <a:headEnd/>
            <a:tailEnd/>
          </a:ln>
        </p:spPr>
        <p:txBody>
          <a:bodyPr/>
          <a:lstStyle/>
          <a:p>
            <a:pPr marL="457200" indent="-457200" defTabSz="914400">
              <a:lnSpc>
                <a:spcPct val="90000"/>
              </a:lnSpc>
              <a:spcBef>
                <a:spcPts val="1000"/>
              </a:spcBef>
              <a:buFont typeface="Wingdings" pitchFamily="2" charset="2"/>
              <a:buChar char="Ø"/>
            </a:pPr>
            <a:r>
              <a:rPr lang="ja-JP" altLang="en-US" sz="2400" b="1">
                <a:solidFill>
                  <a:srgbClr val="002060"/>
                </a:solidFill>
                <a:latin typeface="HGP明朝E" pitchFamily="18" charset="-128"/>
                <a:ea typeface="HGP明朝E" pitchFamily="18" charset="-128"/>
              </a:rPr>
              <a:t>ｏｆｆ</a:t>
            </a:r>
            <a:r>
              <a:rPr lang="en-US" altLang="ja-JP" sz="2400" b="1">
                <a:solidFill>
                  <a:srgbClr val="002060"/>
                </a:solidFill>
                <a:latin typeface="HGP明朝E" pitchFamily="18" charset="-128"/>
                <a:ea typeface="HGP明朝E" pitchFamily="18" charset="-128"/>
              </a:rPr>
              <a:t>-</a:t>
            </a:r>
            <a:r>
              <a:rPr lang="ja-JP" altLang="en-US" sz="2400" b="1">
                <a:solidFill>
                  <a:srgbClr val="002060"/>
                </a:solidFill>
                <a:latin typeface="HGP明朝E" pitchFamily="18" charset="-128"/>
                <a:ea typeface="HGP明朝E" pitchFamily="18" charset="-128"/>
              </a:rPr>
              <a:t>ｌｉｎｅ</a:t>
            </a:r>
            <a:r>
              <a:rPr lang="en-US" altLang="ja-JP" sz="2400" b="1">
                <a:solidFill>
                  <a:srgbClr val="002060"/>
                </a:solidFill>
                <a:latin typeface="HGP明朝E" pitchFamily="18" charset="-128"/>
                <a:ea typeface="HGP明朝E" pitchFamily="18" charset="-128"/>
              </a:rPr>
              <a:t>-</a:t>
            </a:r>
            <a:r>
              <a:rPr lang="ja-JP" altLang="en-US" sz="2400" b="1">
                <a:solidFill>
                  <a:srgbClr val="002060"/>
                </a:solidFill>
                <a:latin typeface="HGP明朝E" pitchFamily="18" charset="-128"/>
                <a:ea typeface="HGP明朝E" pitchFamily="18" charset="-128"/>
              </a:rPr>
              <a:t>ＨＤＦ</a:t>
            </a:r>
            <a:endParaRPr lang="en-US" altLang="ja-JP" sz="2400" b="1">
              <a:solidFill>
                <a:srgbClr val="002060"/>
              </a:solidFill>
              <a:latin typeface="HGP明朝E" pitchFamily="18" charset="-128"/>
              <a:ea typeface="HGP明朝E" pitchFamily="18" charset="-128"/>
            </a:endParaRPr>
          </a:p>
        </p:txBody>
      </p:sp>
      <p:sp>
        <p:nvSpPr>
          <p:cNvPr id="20496" name="サブタイトル 2"/>
          <p:cNvSpPr txBox="1">
            <a:spLocks/>
          </p:cNvSpPr>
          <p:nvPr/>
        </p:nvSpPr>
        <p:spPr bwMode="auto">
          <a:xfrm>
            <a:off x="1058069" y="5463997"/>
            <a:ext cx="3359150" cy="393700"/>
          </a:xfrm>
          <a:prstGeom prst="rect">
            <a:avLst/>
          </a:prstGeom>
          <a:noFill/>
          <a:ln w="9525">
            <a:noFill/>
            <a:miter lim="800000"/>
            <a:headEnd/>
            <a:tailEnd/>
          </a:ln>
        </p:spPr>
        <p:txBody>
          <a:bodyPr/>
          <a:lstStyle/>
          <a:p>
            <a:pPr defTabSz="914400">
              <a:lnSpc>
                <a:spcPct val="90000"/>
              </a:lnSpc>
              <a:spcBef>
                <a:spcPts val="1000"/>
              </a:spcBef>
              <a:buFont typeface="Arial" charset="0"/>
              <a:buNone/>
            </a:pPr>
            <a:endParaRPr lang="en-US" altLang="ja-JP" sz="2000" b="1" dirty="0">
              <a:solidFill>
                <a:srgbClr val="002060"/>
              </a:solidFill>
              <a:latin typeface="HGP明朝E" pitchFamily="18" charset="-128"/>
              <a:ea typeface="HGP明朝E" pitchFamily="18" charset="-128"/>
            </a:endParaRPr>
          </a:p>
        </p:txBody>
      </p:sp>
      <p:sp>
        <p:nvSpPr>
          <p:cNvPr id="24" name="サブタイトル 2">
            <a:extLst>
              <a:ext uri="{FF2B5EF4-FFF2-40B4-BE49-F238E27FC236}">
                <a16:creationId xmlns:a16="http://schemas.microsoft.com/office/drawing/2014/main" xmlns="" id="{2BE1D9EA-A19C-430B-BA39-2203551B1221}"/>
              </a:ext>
            </a:extLst>
          </p:cNvPr>
          <p:cNvSpPr txBox="1">
            <a:spLocks/>
          </p:cNvSpPr>
          <p:nvPr/>
        </p:nvSpPr>
        <p:spPr bwMode="auto">
          <a:xfrm>
            <a:off x="1102601" y="5179835"/>
            <a:ext cx="3195637" cy="1257300"/>
          </a:xfrm>
          <a:prstGeom prst="rect">
            <a:avLst/>
          </a:prstGeom>
          <a:noFill/>
          <a:ln w="9525">
            <a:noFill/>
            <a:miter lim="800000"/>
            <a:headEnd/>
            <a:tailEnd/>
          </a:ln>
        </p:spPr>
        <p:txBody>
          <a:bodyPr/>
          <a:lstStyle/>
          <a:p>
            <a:pPr defTabSz="914400">
              <a:lnSpc>
                <a:spcPct val="90000"/>
              </a:lnSpc>
              <a:spcBef>
                <a:spcPts val="1000"/>
              </a:spcBef>
              <a:buFont typeface="Arial" charset="0"/>
              <a:buNone/>
            </a:pPr>
            <a:r>
              <a:rPr lang="en-US" altLang="ja-JP" sz="2000" b="1" dirty="0">
                <a:solidFill>
                  <a:srgbClr val="FF0000"/>
                </a:solidFill>
                <a:latin typeface="HGP明朝E" pitchFamily="18" charset="-128"/>
                <a:ea typeface="HGP明朝E" pitchFamily="18" charset="-128"/>
              </a:rPr>
              <a:t>1.</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透析中の血圧維持</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ja-JP" altLang="en-US" sz="2000" b="1" dirty="0">
                <a:solidFill>
                  <a:srgbClr val="FF0000"/>
                </a:solidFill>
                <a:latin typeface="HGP明朝E" pitchFamily="18" charset="-128"/>
                <a:ea typeface="HGP明朝E" pitchFamily="18" charset="-128"/>
              </a:rPr>
              <a:t>２</a:t>
            </a: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栄養状態不良</a:t>
            </a:r>
            <a:endParaRPr lang="en-US" altLang="ja-JP" sz="2000" b="1" dirty="0">
              <a:solidFill>
                <a:srgbClr val="002060"/>
              </a:solidFill>
              <a:latin typeface="HGP明朝E" pitchFamily="18" charset="-128"/>
              <a:ea typeface="HGP明朝E" pitchFamily="18" charset="-128"/>
            </a:endParaRPr>
          </a:p>
          <a:p>
            <a:pPr defTabSz="914400">
              <a:lnSpc>
                <a:spcPct val="90000"/>
              </a:lnSpc>
              <a:spcBef>
                <a:spcPts val="1000"/>
              </a:spcBef>
              <a:buFont typeface="Arial" charset="0"/>
              <a:buNone/>
            </a:pPr>
            <a:r>
              <a:rPr lang="en-US" altLang="ja-JP" sz="2000" b="1" dirty="0">
                <a:solidFill>
                  <a:srgbClr val="FF0000"/>
                </a:solidFill>
                <a:latin typeface="HGP明朝E" pitchFamily="18" charset="-128"/>
                <a:ea typeface="HGP明朝E" pitchFamily="18" charset="-128"/>
              </a:rPr>
              <a:t>※</a:t>
            </a:r>
            <a:r>
              <a:rPr lang="ja-JP" altLang="en-US" sz="2000" b="1" dirty="0">
                <a:solidFill>
                  <a:srgbClr val="FF0000"/>
                </a:solidFill>
                <a:latin typeface="HGP明朝E" pitchFamily="18" charset="-128"/>
                <a:ea typeface="HGP明朝E" pitchFamily="18" charset="-128"/>
              </a:rPr>
              <a:t> </a:t>
            </a:r>
            <a:r>
              <a:rPr lang="ja-JP" altLang="en-US" sz="2000" b="1" dirty="0">
                <a:solidFill>
                  <a:srgbClr val="002060"/>
                </a:solidFill>
                <a:latin typeface="HGP明朝E" pitchFamily="18" charset="-128"/>
                <a:ea typeface="HGP明朝E" pitchFamily="18" charset="-128"/>
              </a:rPr>
              <a:t>現状施行</a:t>
            </a:r>
            <a:r>
              <a:rPr lang="en-US" altLang="ja-JP" sz="2000" b="1" dirty="0">
                <a:solidFill>
                  <a:srgbClr val="002060"/>
                </a:solidFill>
                <a:latin typeface="HGP明朝E" pitchFamily="18" charset="-128"/>
                <a:ea typeface="HGP明朝E" pitchFamily="18" charset="-128"/>
              </a:rPr>
              <a:t>(</a:t>
            </a:r>
            <a:r>
              <a:rPr lang="ja-JP" altLang="en-US" sz="2000" b="1" dirty="0">
                <a:solidFill>
                  <a:srgbClr val="002060"/>
                </a:solidFill>
                <a:latin typeface="HGP明朝E" pitchFamily="18" charset="-128"/>
                <a:ea typeface="HGP明朝E" pitchFamily="18" charset="-128"/>
              </a:rPr>
              <a:t>－</a:t>
            </a:r>
            <a:r>
              <a:rPr lang="en-US" altLang="ja-JP" sz="2000" b="1" dirty="0">
                <a:solidFill>
                  <a:srgbClr val="002060"/>
                </a:solidFill>
                <a:latin typeface="HGP明朝E" pitchFamily="18" charset="-128"/>
                <a:ea typeface="HGP明朝E" pitchFamily="18" charset="-128"/>
              </a:rPr>
              <a:t>)</a:t>
            </a:r>
          </a:p>
        </p:txBody>
      </p:sp>
    </p:spTree>
  </p:cSld>
  <p:clrMapOvr>
    <a:masterClrMapping/>
  </p:clrMapOvr>
  <mc:AlternateContent xmlns:mc="http://schemas.openxmlformats.org/markup-compatibility/2006">
    <mc:Choice xmlns:p14="http://schemas.microsoft.com/office/powerpoint/2010/main" xmlns="" Requires="p14">
      <p:transition spd="slow" p14:dur="2000" advTm="463"/>
    </mc:Choice>
    <mc:Fallback>
      <p:transition spd="slow" advTm="46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ctrTitle"/>
          </p:nvPr>
        </p:nvSpPr>
        <p:spPr>
          <a:xfrm>
            <a:off x="414338" y="274638"/>
            <a:ext cx="3090862" cy="542925"/>
          </a:xfrm>
        </p:spPr>
        <p:txBody>
          <a:bodyPr/>
          <a:lstStyle/>
          <a:p>
            <a:pPr algn="l" eaLnBrk="1" hangingPunct="1"/>
            <a:r>
              <a:rPr lang="ja-JP" altLang="en-US" sz="3200" b="1">
                <a:solidFill>
                  <a:srgbClr val="002060"/>
                </a:solidFill>
                <a:latin typeface="Century" pitchFamily="18" charset="0"/>
                <a:ea typeface="HGP明朝B" pitchFamily="18" charset="-128"/>
              </a:rPr>
              <a:t>透析ﾓｰﾄﾞ内訳</a:t>
            </a:r>
          </a:p>
        </p:txBody>
      </p:sp>
      <p:grpSp>
        <p:nvGrpSpPr>
          <p:cNvPr id="21506" name="Group 11"/>
          <p:cNvGrpSpPr>
            <a:grpSpLocks/>
          </p:cNvGrpSpPr>
          <p:nvPr/>
        </p:nvGrpSpPr>
        <p:grpSpPr bwMode="auto">
          <a:xfrm>
            <a:off x="0" y="6264275"/>
            <a:ext cx="9144000" cy="593725"/>
            <a:chOff x="0" y="3946"/>
            <a:chExt cx="5760" cy="374"/>
          </a:xfrm>
        </p:grpSpPr>
        <p:grpSp>
          <p:nvGrpSpPr>
            <p:cNvPr id="21608" name="Group 12"/>
            <p:cNvGrpSpPr>
              <a:grpSpLocks/>
            </p:cNvGrpSpPr>
            <p:nvPr/>
          </p:nvGrpSpPr>
          <p:grpSpPr bwMode="auto">
            <a:xfrm>
              <a:off x="0" y="4170"/>
              <a:ext cx="5760" cy="150"/>
              <a:chOff x="0" y="4170"/>
              <a:chExt cx="5760" cy="150"/>
            </a:xfrm>
          </p:grpSpPr>
          <p:sp>
            <p:nvSpPr>
              <p:cNvPr id="21610"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1611"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1609"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21507" name="Group 16"/>
          <p:cNvGrpSpPr>
            <a:grpSpLocks/>
          </p:cNvGrpSpPr>
          <p:nvPr/>
        </p:nvGrpSpPr>
        <p:grpSpPr bwMode="auto">
          <a:xfrm rot="10800000">
            <a:off x="0" y="0"/>
            <a:ext cx="9144000" cy="238125"/>
            <a:chOff x="0" y="4170"/>
            <a:chExt cx="5760" cy="150"/>
          </a:xfrm>
        </p:grpSpPr>
        <p:sp>
          <p:nvSpPr>
            <p:cNvPr id="21606"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1607"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5" name="表 4">
            <a:extLst/>
          </p:cNvPr>
          <p:cNvGraphicFramePr>
            <a:graphicFrameLocks noGrp="1"/>
          </p:cNvGraphicFramePr>
          <p:nvPr>
            <p:extLst>
              <p:ext uri="{D42A27DB-BD31-4B8C-83A1-F6EECF244321}">
                <p14:modId xmlns:p14="http://schemas.microsoft.com/office/powerpoint/2010/main" xmlns="" val="2371704355"/>
              </p:ext>
            </p:extLst>
          </p:nvPr>
        </p:nvGraphicFramePr>
        <p:xfrm>
          <a:off x="646386" y="1012380"/>
          <a:ext cx="7764516" cy="5028058"/>
        </p:xfrm>
        <a:graphic>
          <a:graphicData uri="http://schemas.openxmlformats.org/drawingml/2006/table">
            <a:tbl>
              <a:tblPr firstRow="1" bandRow="1">
                <a:tableStyleId>{5C22544A-7EE6-4342-B048-85BDC9FD1C3A}</a:tableStyleId>
              </a:tblPr>
              <a:tblGrid>
                <a:gridCol w="825750">
                  <a:extLst>
                    <a:ext uri="{9D8B030D-6E8A-4147-A177-3AD203B41FA5}">
                      <a16:colId xmlns:a16="http://schemas.microsoft.com/office/drawing/2014/main" xmlns="" val="20000"/>
                    </a:ext>
                  </a:extLst>
                </a:gridCol>
                <a:gridCol w="1230973">
                  <a:extLst>
                    <a:ext uri="{9D8B030D-6E8A-4147-A177-3AD203B41FA5}">
                      <a16:colId xmlns:a16="http://schemas.microsoft.com/office/drawing/2014/main" xmlns="" val="20001"/>
                    </a:ext>
                  </a:extLst>
                </a:gridCol>
                <a:gridCol w="1270929">
                  <a:extLst>
                    <a:ext uri="{9D8B030D-6E8A-4147-A177-3AD203B41FA5}">
                      <a16:colId xmlns:a16="http://schemas.microsoft.com/office/drawing/2014/main" xmlns="" val="20002"/>
                    </a:ext>
                  </a:extLst>
                </a:gridCol>
                <a:gridCol w="1109216">
                  <a:extLst>
                    <a:ext uri="{9D8B030D-6E8A-4147-A177-3AD203B41FA5}">
                      <a16:colId xmlns:a16="http://schemas.microsoft.com/office/drawing/2014/main" xmlns="" val="20003"/>
                    </a:ext>
                  </a:extLst>
                </a:gridCol>
                <a:gridCol w="1109216">
                  <a:extLst>
                    <a:ext uri="{9D8B030D-6E8A-4147-A177-3AD203B41FA5}">
                      <a16:colId xmlns:a16="http://schemas.microsoft.com/office/drawing/2014/main" xmlns="" val="20004"/>
                    </a:ext>
                  </a:extLst>
                </a:gridCol>
                <a:gridCol w="1109216">
                  <a:extLst>
                    <a:ext uri="{9D8B030D-6E8A-4147-A177-3AD203B41FA5}">
                      <a16:colId xmlns:a16="http://schemas.microsoft.com/office/drawing/2014/main" xmlns="" val="20005"/>
                    </a:ext>
                  </a:extLst>
                </a:gridCol>
                <a:gridCol w="1109216">
                  <a:extLst>
                    <a:ext uri="{9D8B030D-6E8A-4147-A177-3AD203B41FA5}">
                      <a16:colId xmlns:a16="http://schemas.microsoft.com/office/drawing/2014/main" xmlns="" val="20006"/>
                    </a:ext>
                  </a:extLst>
                </a:gridCol>
              </a:tblGrid>
              <a:tr h="559570">
                <a:tc>
                  <a:txBody>
                    <a:bodyPr/>
                    <a:lstStyle/>
                    <a:p>
                      <a:endParaRPr kumimoji="1" lang="ja-JP" altLang="en-US" sz="1200" dirty="0">
                        <a:latin typeface="+mn-ea"/>
                        <a:ea typeface="+mn-ea"/>
                      </a:endParaRPr>
                    </a:p>
                  </a:txBody>
                  <a:tcPr/>
                </a:tc>
                <a:tc>
                  <a:txBody>
                    <a:bodyPr/>
                    <a:lstStyle/>
                    <a:p>
                      <a:pPr algn="ctr" fontAlgn="ctr"/>
                      <a:r>
                        <a:rPr lang="en-US" sz="1400" b="1" i="0" u="none" strike="noStrike" dirty="0">
                          <a:solidFill>
                            <a:schemeClr val="bg1"/>
                          </a:solidFill>
                          <a:effectLst/>
                          <a:latin typeface="+mn-ea"/>
                          <a:ea typeface="+mn-ea"/>
                        </a:rPr>
                        <a:t>OHDF</a:t>
                      </a:r>
                    </a:p>
                  </a:txBody>
                  <a:tcPr marL="7620" marR="7620" marT="7620" anchor="ctr"/>
                </a:tc>
                <a:tc>
                  <a:txBody>
                    <a:bodyPr/>
                    <a:lstStyle/>
                    <a:p>
                      <a:pPr algn="ctr" fontAlgn="ctr"/>
                      <a:r>
                        <a:rPr lang="en-US" sz="1400" b="1" i="0" u="none" strike="noStrike" dirty="0">
                          <a:solidFill>
                            <a:schemeClr val="bg1"/>
                          </a:solidFill>
                          <a:effectLst/>
                          <a:latin typeface="+mn-ea"/>
                          <a:ea typeface="+mn-ea"/>
                        </a:rPr>
                        <a:t>IHDF</a:t>
                      </a:r>
                    </a:p>
                  </a:txBody>
                  <a:tcPr marL="7620" marR="7620" marT="7620" anchor="ctr"/>
                </a:tc>
                <a:tc>
                  <a:txBody>
                    <a:bodyPr/>
                    <a:lstStyle/>
                    <a:p>
                      <a:pPr algn="ctr" fontAlgn="ctr"/>
                      <a:r>
                        <a:rPr lang="en-US" sz="1400" b="1" i="0" u="none" strike="noStrike" dirty="0">
                          <a:solidFill>
                            <a:schemeClr val="bg1"/>
                          </a:solidFill>
                          <a:effectLst/>
                          <a:latin typeface="+mn-ea"/>
                          <a:ea typeface="+mn-ea"/>
                        </a:rPr>
                        <a:t>HD:4</a:t>
                      </a:r>
                      <a:r>
                        <a:rPr lang="ja-JP" altLang="en-US" sz="1400" b="1" i="0" u="none" strike="noStrike" dirty="0">
                          <a:solidFill>
                            <a:schemeClr val="bg1"/>
                          </a:solidFill>
                          <a:effectLst/>
                          <a:latin typeface="+mn-ea"/>
                          <a:ea typeface="+mn-ea"/>
                        </a:rPr>
                        <a:t>時間</a:t>
                      </a:r>
                    </a:p>
                  </a:txBody>
                  <a:tcPr marL="7620" marR="7620" marT="7620" anchor="ctr"/>
                </a:tc>
                <a:tc>
                  <a:txBody>
                    <a:bodyPr/>
                    <a:lstStyle/>
                    <a:p>
                      <a:pPr algn="ctr" fontAlgn="ctr"/>
                      <a:r>
                        <a:rPr lang="en-US" sz="1400" b="1" i="0" u="none" strike="noStrike" dirty="0">
                          <a:solidFill>
                            <a:schemeClr val="bg1"/>
                          </a:solidFill>
                          <a:effectLst/>
                          <a:latin typeface="+mn-ea"/>
                          <a:ea typeface="+mn-ea"/>
                        </a:rPr>
                        <a:t>HD:4.5</a:t>
                      </a:r>
                      <a:r>
                        <a:rPr lang="ja-JP" altLang="en-US" sz="1400" b="1" i="0" u="none" strike="noStrike" dirty="0">
                          <a:solidFill>
                            <a:schemeClr val="bg1"/>
                          </a:solidFill>
                          <a:effectLst/>
                          <a:latin typeface="+mn-ea"/>
                          <a:ea typeface="+mn-ea"/>
                        </a:rPr>
                        <a:t>時間</a:t>
                      </a:r>
                    </a:p>
                  </a:txBody>
                  <a:tcPr marL="7620" marR="7620" marT="7620" anchor="ctr"/>
                </a:tc>
                <a:tc>
                  <a:txBody>
                    <a:bodyPr/>
                    <a:lstStyle/>
                    <a:p>
                      <a:pPr algn="ctr" fontAlgn="ctr"/>
                      <a:r>
                        <a:rPr lang="en-US" sz="1400" b="1" i="0" u="none" strike="noStrike" dirty="0">
                          <a:solidFill>
                            <a:schemeClr val="bg1"/>
                          </a:solidFill>
                          <a:effectLst/>
                          <a:latin typeface="+mn-ea"/>
                          <a:ea typeface="+mn-ea"/>
                        </a:rPr>
                        <a:t>HD:5</a:t>
                      </a:r>
                      <a:r>
                        <a:rPr lang="ja-JP" altLang="en-US" sz="1400" b="1" i="0" u="none" strike="noStrike" dirty="0">
                          <a:solidFill>
                            <a:schemeClr val="bg1"/>
                          </a:solidFill>
                          <a:effectLst/>
                          <a:latin typeface="+mn-ea"/>
                          <a:ea typeface="+mn-ea"/>
                        </a:rPr>
                        <a:t>時間</a:t>
                      </a:r>
                    </a:p>
                  </a:txBody>
                  <a:tcPr marL="7620" marR="7620" marT="7620" anchor="ctr"/>
                </a:tc>
                <a:tc>
                  <a:txBody>
                    <a:bodyPr/>
                    <a:lstStyle/>
                    <a:p>
                      <a:pPr algn="ctr" fontAlgn="ctr"/>
                      <a:r>
                        <a:rPr lang="en-US" sz="1400" b="1" i="0" u="none" strike="noStrike" dirty="0">
                          <a:solidFill>
                            <a:schemeClr val="bg1"/>
                          </a:solidFill>
                          <a:effectLst/>
                          <a:latin typeface="+mn-ea"/>
                          <a:ea typeface="+mn-ea"/>
                        </a:rPr>
                        <a:t>HD+</a:t>
                      </a:r>
                      <a:r>
                        <a:rPr lang="ja-JP" altLang="en-US" sz="1400" b="1" i="0" u="none" strike="noStrike" dirty="0">
                          <a:solidFill>
                            <a:schemeClr val="bg1"/>
                          </a:solidFill>
                          <a:effectLst/>
                          <a:latin typeface="+mn-ea"/>
                          <a:ea typeface="+mn-ea"/>
                        </a:rPr>
                        <a:t>ﾘｸｾﾙ</a:t>
                      </a:r>
                    </a:p>
                  </a:txBody>
                  <a:tcPr marL="7620" marR="7620" marT="7620" anchor="ctr"/>
                </a:tc>
                <a:extLst>
                  <a:ext uri="{0D108BD9-81ED-4DB2-BD59-A6C34878D82A}">
                    <a16:rowId xmlns:a16="http://schemas.microsoft.com/office/drawing/2014/main" xmlns="" val="10000"/>
                  </a:ext>
                </a:extLst>
              </a:tr>
              <a:tr h="559570">
                <a:tc>
                  <a:txBody>
                    <a:bodyPr/>
                    <a:lstStyle/>
                    <a:p>
                      <a:pPr algn="ctr" fontAlgn="ctr"/>
                      <a:r>
                        <a:rPr lang="ja-JP" altLang="en-US" sz="1400" b="1" i="0" u="none" strike="noStrike" dirty="0">
                          <a:solidFill>
                            <a:srgbClr val="002060"/>
                          </a:solidFill>
                          <a:effectLst/>
                          <a:latin typeface="+mn-ea"/>
                          <a:ea typeface="+mn-ea"/>
                        </a:rPr>
                        <a:t>件　数</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45</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(46.39%)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(21.65%)</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20</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(20.62%)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(4.12%)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(6.19%)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1</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(1.03%)</a:t>
                      </a:r>
                    </a:p>
                  </a:txBody>
                  <a:tcPr marL="7620" marR="7620" marT="7620" anchor="ctr"/>
                </a:tc>
                <a:extLst>
                  <a:ext uri="{0D108BD9-81ED-4DB2-BD59-A6C34878D82A}">
                    <a16:rowId xmlns:a16="http://schemas.microsoft.com/office/drawing/2014/main" xmlns="" val="10001"/>
                  </a:ext>
                </a:extLst>
              </a:tr>
              <a:tr h="586398">
                <a:tc>
                  <a:txBody>
                    <a:bodyPr/>
                    <a:lstStyle/>
                    <a:p>
                      <a:pPr algn="ctr" fontAlgn="ctr"/>
                      <a:r>
                        <a:rPr lang="ja-JP" altLang="en-US" sz="1400" b="1" i="0" u="none" strike="noStrike" dirty="0">
                          <a:solidFill>
                            <a:srgbClr val="002060"/>
                          </a:solidFill>
                          <a:effectLst/>
                          <a:latin typeface="+mn-ea"/>
                          <a:ea typeface="+mn-ea"/>
                        </a:rPr>
                        <a:t>年　齢</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60.47±13.33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63.71±9.13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62.15±14.04</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64.50±14.75</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68.67±7.58</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63.00±0.00</a:t>
                      </a:r>
                    </a:p>
                  </a:txBody>
                  <a:tcPr marL="7620" marR="7620" marT="7620" anchor="ctr"/>
                </a:tc>
                <a:extLst>
                  <a:ext uri="{0D108BD9-81ED-4DB2-BD59-A6C34878D82A}">
                    <a16:rowId xmlns:a16="http://schemas.microsoft.com/office/drawing/2014/main" xmlns="" val="10002"/>
                  </a:ext>
                </a:extLst>
              </a:tr>
              <a:tr h="559570">
                <a:tc>
                  <a:txBody>
                    <a:bodyPr/>
                    <a:lstStyle/>
                    <a:p>
                      <a:pPr algn="ctr" fontAlgn="ctr"/>
                      <a:r>
                        <a:rPr lang="ja-JP" altLang="en-US" sz="1400" b="1" i="0" u="none" strike="noStrike" dirty="0">
                          <a:solidFill>
                            <a:srgbClr val="002060"/>
                          </a:solidFill>
                          <a:effectLst/>
                          <a:latin typeface="+mn-ea"/>
                          <a:ea typeface="+mn-ea"/>
                        </a:rPr>
                        <a:t>性　別</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37</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8</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17</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4</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14</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6</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3</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5</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0</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a:t>
                      </a:r>
                    </a:p>
                  </a:txBody>
                  <a:tcPr marL="7620" marR="7620" marT="7620" anchor="ctr"/>
                </a:tc>
                <a:extLst>
                  <a:ext uri="{0D108BD9-81ED-4DB2-BD59-A6C34878D82A}">
                    <a16:rowId xmlns:a16="http://schemas.microsoft.com/office/drawing/2014/main" xmlns="" val="10003"/>
                  </a:ext>
                </a:extLst>
              </a:tr>
              <a:tr h="471014">
                <a:tc>
                  <a:txBody>
                    <a:bodyPr/>
                    <a:lstStyle/>
                    <a:p>
                      <a:pPr algn="ctr" fontAlgn="ctr"/>
                      <a:r>
                        <a:rPr lang="ja-JP" altLang="en-US" sz="1400" b="1" i="0" u="none" strike="noStrike" dirty="0">
                          <a:solidFill>
                            <a:srgbClr val="002060"/>
                          </a:solidFill>
                          <a:effectLst/>
                          <a:latin typeface="+mn-ea"/>
                          <a:ea typeface="+mn-ea"/>
                        </a:rPr>
                        <a:t>透析歴</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8.71±8.06</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6.29±5.03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8.60±7.99</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13.50±5.80</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8.67±7.58</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30.00±0.00</a:t>
                      </a:r>
                    </a:p>
                  </a:txBody>
                  <a:tcPr marL="7620" marR="7620" marT="7620" anchor="ctr"/>
                </a:tc>
                <a:extLst>
                  <a:ext uri="{0D108BD9-81ED-4DB2-BD59-A6C34878D82A}">
                    <a16:rowId xmlns:a16="http://schemas.microsoft.com/office/drawing/2014/main" xmlns="" val="10004"/>
                  </a:ext>
                </a:extLst>
              </a:tr>
              <a:tr h="586398">
                <a:tc>
                  <a:txBody>
                    <a:bodyPr/>
                    <a:lstStyle/>
                    <a:p>
                      <a:pPr algn="ctr" fontAlgn="ctr"/>
                      <a:r>
                        <a:rPr lang="en-US" sz="1400" b="1" i="0" u="none" strike="noStrike" dirty="0">
                          <a:solidFill>
                            <a:srgbClr val="002060"/>
                          </a:solidFill>
                          <a:effectLst/>
                          <a:latin typeface="+mn-ea"/>
                          <a:ea typeface="+mn-ea"/>
                        </a:rPr>
                        <a:t>DW</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58.93±11.57</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61.23±9.85</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63.53±12.29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65.60±15.65</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59.93±9.63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59.97±0.42</a:t>
                      </a:r>
                    </a:p>
                  </a:txBody>
                  <a:tcPr marL="7620" marR="7620" marT="7620" anchor="ctr"/>
                </a:tc>
                <a:extLst>
                  <a:ext uri="{0D108BD9-81ED-4DB2-BD59-A6C34878D82A}">
                    <a16:rowId xmlns:a16="http://schemas.microsoft.com/office/drawing/2014/main" xmlns="" val="10005"/>
                  </a:ext>
                </a:extLst>
              </a:tr>
              <a:tr h="559570">
                <a:tc>
                  <a:txBody>
                    <a:bodyPr/>
                    <a:lstStyle/>
                    <a:p>
                      <a:pPr algn="ctr" fontAlgn="ctr"/>
                      <a:r>
                        <a:rPr lang="en-US" sz="1400" b="1" i="0" u="none" strike="noStrike" dirty="0">
                          <a:solidFill>
                            <a:srgbClr val="002060"/>
                          </a:solidFill>
                          <a:effectLst/>
                          <a:latin typeface="+mn-ea"/>
                          <a:ea typeface="+mn-ea"/>
                        </a:rPr>
                        <a:t>CTR</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49.20±6.41</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48.48±4.64</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48.83±4.82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51.36±2.80</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53.15±3.00</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48.66±1.91</a:t>
                      </a:r>
                    </a:p>
                  </a:txBody>
                  <a:tcPr marL="7620" marR="7620" marT="7620" anchor="ctr"/>
                </a:tc>
                <a:extLst>
                  <a:ext uri="{0D108BD9-81ED-4DB2-BD59-A6C34878D82A}">
                    <a16:rowId xmlns:a16="http://schemas.microsoft.com/office/drawing/2014/main" xmlns="" val="10006"/>
                  </a:ext>
                </a:extLst>
              </a:tr>
              <a:tr h="559570">
                <a:tc>
                  <a:txBody>
                    <a:bodyPr/>
                    <a:lstStyle/>
                    <a:p>
                      <a:pPr algn="ctr" fontAlgn="ctr"/>
                      <a:r>
                        <a:rPr lang="en-US" sz="1400" b="1" i="0" u="none" strike="noStrike" dirty="0">
                          <a:solidFill>
                            <a:srgbClr val="002060"/>
                          </a:solidFill>
                          <a:effectLst/>
                          <a:latin typeface="+mn-ea"/>
                          <a:ea typeface="+mn-ea"/>
                        </a:rPr>
                        <a:t>BMI</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21.51±3.91</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22.74±3.32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23.37±3.78</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24.05±6.79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21.95±3.59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21.55±0.16</a:t>
                      </a:r>
                    </a:p>
                  </a:txBody>
                  <a:tcPr marL="7620" marR="7620" marT="7620" anchor="ctr"/>
                </a:tc>
                <a:extLst>
                  <a:ext uri="{0D108BD9-81ED-4DB2-BD59-A6C34878D82A}">
                    <a16:rowId xmlns:a16="http://schemas.microsoft.com/office/drawing/2014/main" xmlns="" val="10007"/>
                  </a:ext>
                </a:extLst>
              </a:tr>
              <a:tr h="586398">
                <a:tc>
                  <a:txBody>
                    <a:bodyPr/>
                    <a:lstStyle/>
                    <a:p>
                      <a:pPr algn="ctr" fontAlgn="ctr"/>
                      <a:r>
                        <a:rPr lang="en-US" sz="1400" b="1" i="0" u="none" strike="noStrike" dirty="0">
                          <a:solidFill>
                            <a:srgbClr val="002060"/>
                          </a:solidFill>
                          <a:effectLst/>
                          <a:latin typeface="+mn-ea"/>
                          <a:ea typeface="+mn-ea"/>
                        </a:rPr>
                        <a:t>QB</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247.48±22.84</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238.62±23.34</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239.51±27.32</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248.61±36.81</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225.19±17.88</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230.00±0.00</a:t>
                      </a:r>
                    </a:p>
                  </a:txBody>
                  <a:tcPr marL="7620" marR="7620" marT="7620" anchor="ctr"/>
                </a:tc>
                <a:extLst>
                  <a:ext uri="{0D108BD9-81ED-4DB2-BD59-A6C34878D82A}">
                    <a16:rowId xmlns:a16="http://schemas.microsoft.com/office/drawing/2014/main" xmlns="" val="10008"/>
                  </a:ext>
                </a:extLst>
              </a:tr>
            </a:tbl>
          </a:graphicData>
        </a:graphic>
      </p:graphicFrame>
      <p:sp>
        <p:nvSpPr>
          <p:cNvPr id="21601" name="テキスト ボックス 14"/>
          <p:cNvSpPr txBox="1">
            <a:spLocks noChangeArrowheads="1"/>
          </p:cNvSpPr>
          <p:nvPr/>
        </p:nvSpPr>
        <p:spPr bwMode="auto">
          <a:xfrm>
            <a:off x="3086100" y="423863"/>
            <a:ext cx="2051050" cy="368300"/>
          </a:xfrm>
          <a:prstGeom prst="rect">
            <a:avLst/>
          </a:prstGeom>
          <a:noFill/>
          <a:ln w="9525">
            <a:noFill/>
            <a:miter lim="800000"/>
            <a:headEnd/>
            <a:tailEnd/>
          </a:ln>
        </p:spPr>
        <p:txBody>
          <a:bodyPr>
            <a:spAutoFit/>
          </a:bodyPr>
          <a:lstStyle/>
          <a:p>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 ２０１７</a:t>
            </a:r>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５</a:t>
            </a:r>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３１現在</a:t>
            </a:r>
          </a:p>
        </p:txBody>
      </p:sp>
    </p:spTree>
    <p:extLst>
      <p:ext uri="{BB962C8B-B14F-4D97-AF65-F5344CB8AC3E}">
        <p14:creationId xmlns:p14="http://schemas.microsoft.com/office/powerpoint/2010/main" xmlns="" val="1062075625"/>
      </p:ext>
    </p:extLst>
  </p:cSld>
  <p:clrMapOvr>
    <a:masterClrMapping/>
  </p:clrMapOvr>
  <mc:AlternateContent xmlns:mc="http://schemas.openxmlformats.org/markup-compatibility/2006">
    <mc:Choice xmlns:p14="http://schemas.microsoft.com/office/powerpoint/2010/main" xmlns="" Requires="p14">
      <p:transition spd="slow" p14:dur="2000" advTm="394"/>
    </mc:Choice>
    <mc:Fallback>
      <p:transition spd="slow" advTm="39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ctrTitle"/>
          </p:nvPr>
        </p:nvSpPr>
        <p:spPr>
          <a:xfrm>
            <a:off x="414338" y="274638"/>
            <a:ext cx="3090862" cy="542925"/>
          </a:xfrm>
        </p:spPr>
        <p:txBody>
          <a:bodyPr/>
          <a:lstStyle/>
          <a:p>
            <a:pPr algn="l" eaLnBrk="1" hangingPunct="1"/>
            <a:r>
              <a:rPr lang="ja-JP" altLang="en-US" sz="3200" b="1">
                <a:solidFill>
                  <a:srgbClr val="002060"/>
                </a:solidFill>
                <a:latin typeface="Century" pitchFamily="18" charset="0"/>
                <a:ea typeface="HGP明朝B" pitchFamily="18" charset="-128"/>
              </a:rPr>
              <a:t>透析ﾓｰﾄﾞ内訳</a:t>
            </a:r>
          </a:p>
        </p:txBody>
      </p:sp>
      <p:grpSp>
        <p:nvGrpSpPr>
          <p:cNvPr id="21506" name="Group 11"/>
          <p:cNvGrpSpPr>
            <a:grpSpLocks/>
          </p:cNvGrpSpPr>
          <p:nvPr/>
        </p:nvGrpSpPr>
        <p:grpSpPr bwMode="auto">
          <a:xfrm>
            <a:off x="0" y="6264275"/>
            <a:ext cx="9144000" cy="593725"/>
            <a:chOff x="0" y="3946"/>
            <a:chExt cx="5760" cy="374"/>
          </a:xfrm>
        </p:grpSpPr>
        <p:grpSp>
          <p:nvGrpSpPr>
            <p:cNvPr id="21608" name="Group 12"/>
            <p:cNvGrpSpPr>
              <a:grpSpLocks/>
            </p:cNvGrpSpPr>
            <p:nvPr/>
          </p:nvGrpSpPr>
          <p:grpSpPr bwMode="auto">
            <a:xfrm>
              <a:off x="0" y="4170"/>
              <a:ext cx="5760" cy="150"/>
              <a:chOff x="0" y="4170"/>
              <a:chExt cx="5760" cy="150"/>
            </a:xfrm>
          </p:grpSpPr>
          <p:sp>
            <p:nvSpPr>
              <p:cNvPr id="21610" name="Rectangle 13"/>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1611" name="Rectangle 14"/>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1609"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21507" name="Group 16"/>
          <p:cNvGrpSpPr>
            <a:grpSpLocks/>
          </p:cNvGrpSpPr>
          <p:nvPr/>
        </p:nvGrpSpPr>
        <p:grpSpPr bwMode="auto">
          <a:xfrm rot="10800000">
            <a:off x="0" y="0"/>
            <a:ext cx="9144000" cy="238125"/>
            <a:chOff x="0" y="4170"/>
            <a:chExt cx="5760" cy="150"/>
          </a:xfrm>
        </p:grpSpPr>
        <p:sp>
          <p:nvSpPr>
            <p:cNvPr id="21606" name="Rectangle 17"/>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1607" name="Rectangle 18"/>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graphicFrame>
        <p:nvGraphicFramePr>
          <p:cNvPr id="5" name="表 4">
            <a:extLst/>
          </p:cNvPr>
          <p:cNvGraphicFramePr>
            <a:graphicFrameLocks noGrp="1"/>
          </p:cNvGraphicFramePr>
          <p:nvPr>
            <p:extLst>
              <p:ext uri="{D42A27DB-BD31-4B8C-83A1-F6EECF244321}">
                <p14:modId xmlns:p14="http://schemas.microsoft.com/office/powerpoint/2010/main" xmlns="" val="3143430482"/>
              </p:ext>
            </p:extLst>
          </p:nvPr>
        </p:nvGraphicFramePr>
        <p:xfrm>
          <a:off x="646386" y="1012380"/>
          <a:ext cx="7764516" cy="5028058"/>
        </p:xfrm>
        <a:graphic>
          <a:graphicData uri="http://schemas.openxmlformats.org/drawingml/2006/table">
            <a:tbl>
              <a:tblPr firstRow="1" bandRow="1">
                <a:tableStyleId>{5C22544A-7EE6-4342-B048-85BDC9FD1C3A}</a:tableStyleId>
              </a:tblPr>
              <a:tblGrid>
                <a:gridCol w="825750">
                  <a:extLst>
                    <a:ext uri="{9D8B030D-6E8A-4147-A177-3AD203B41FA5}">
                      <a16:colId xmlns:a16="http://schemas.microsoft.com/office/drawing/2014/main" xmlns="" val="20000"/>
                    </a:ext>
                  </a:extLst>
                </a:gridCol>
                <a:gridCol w="1230973">
                  <a:extLst>
                    <a:ext uri="{9D8B030D-6E8A-4147-A177-3AD203B41FA5}">
                      <a16:colId xmlns:a16="http://schemas.microsoft.com/office/drawing/2014/main" xmlns="" val="20001"/>
                    </a:ext>
                  </a:extLst>
                </a:gridCol>
                <a:gridCol w="1270929">
                  <a:extLst>
                    <a:ext uri="{9D8B030D-6E8A-4147-A177-3AD203B41FA5}">
                      <a16:colId xmlns:a16="http://schemas.microsoft.com/office/drawing/2014/main" xmlns="" val="20002"/>
                    </a:ext>
                  </a:extLst>
                </a:gridCol>
                <a:gridCol w="1109216">
                  <a:extLst>
                    <a:ext uri="{9D8B030D-6E8A-4147-A177-3AD203B41FA5}">
                      <a16:colId xmlns:a16="http://schemas.microsoft.com/office/drawing/2014/main" xmlns="" val="20003"/>
                    </a:ext>
                  </a:extLst>
                </a:gridCol>
                <a:gridCol w="1109216">
                  <a:extLst>
                    <a:ext uri="{9D8B030D-6E8A-4147-A177-3AD203B41FA5}">
                      <a16:colId xmlns:a16="http://schemas.microsoft.com/office/drawing/2014/main" xmlns="" val="20004"/>
                    </a:ext>
                  </a:extLst>
                </a:gridCol>
                <a:gridCol w="1109216">
                  <a:extLst>
                    <a:ext uri="{9D8B030D-6E8A-4147-A177-3AD203B41FA5}">
                      <a16:colId xmlns:a16="http://schemas.microsoft.com/office/drawing/2014/main" xmlns="" val="20005"/>
                    </a:ext>
                  </a:extLst>
                </a:gridCol>
                <a:gridCol w="1109216">
                  <a:extLst>
                    <a:ext uri="{9D8B030D-6E8A-4147-A177-3AD203B41FA5}">
                      <a16:colId xmlns:a16="http://schemas.microsoft.com/office/drawing/2014/main" xmlns="" val="20006"/>
                    </a:ext>
                  </a:extLst>
                </a:gridCol>
              </a:tblGrid>
              <a:tr h="559570">
                <a:tc>
                  <a:txBody>
                    <a:bodyPr/>
                    <a:lstStyle/>
                    <a:p>
                      <a:endParaRPr kumimoji="1" lang="ja-JP" altLang="en-US" sz="1200" dirty="0">
                        <a:latin typeface="+mn-ea"/>
                        <a:ea typeface="+mn-ea"/>
                      </a:endParaRPr>
                    </a:p>
                  </a:txBody>
                  <a:tcPr/>
                </a:tc>
                <a:tc>
                  <a:txBody>
                    <a:bodyPr/>
                    <a:lstStyle/>
                    <a:p>
                      <a:pPr algn="ctr" fontAlgn="ctr"/>
                      <a:r>
                        <a:rPr lang="en-US" sz="1400" b="1" i="0" u="none" strike="noStrike" dirty="0">
                          <a:solidFill>
                            <a:schemeClr val="bg1"/>
                          </a:solidFill>
                          <a:effectLst/>
                          <a:latin typeface="+mn-ea"/>
                          <a:ea typeface="+mn-ea"/>
                        </a:rPr>
                        <a:t>OHDF</a:t>
                      </a:r>
                    </a:p>
                  </a:txBody>
                  <a:tcPr marL="7620" marR="7620" marT="7620" anchor="ctr"/>
                </a:tc>
                <a:tc>
                  <a:txBody>
                    <a:bodyPr/>
                    <a:lstStyle/>
                    <a:p>
                      <a:pPr algn="ctr" fontAlgn="ctr"/>
                      <a:r>
                        <a:rPr lang="en-US" sz="1400" b="1" i="0" u="none" strike="noStrike" dirty="0">
                          <a:solidFill>
                            <a:schemeClr val="bg1"/>
                          </a:solidFill>
                          <a:effectLst/>
                          <a:latin typeface="+mn-ea"/>
                          <a:ea typeface="+mn-ea"/>
                        </a:rPr>
                        <a:t>IHDF</a:t>
                      </a:r>
                    </a:p>
                  </a:txBody>
                  <a:tcPr marL="7620" marR="7620" marT="7620" anchor="ctr"/>
                </a:tc>
                <a:tc>
                  <a:txBody>
                    <a:bodyPr/>
                    <a:lstStyle/>
                    <a:p>
                      <a:pPr algn="ctr" fontAlgn="ctr"/>
                      <a:r>
                        <a:rPr lang="en-US" sz="1400" b="1" i="0" u="none" strike="noStrike" dirty="0">
                          <a:solidFill>
                            <a:schemeClr val="bg1"/>
                          </a:solidFill>
                          <a:effectLst/>
                          <a:latin typeface="+mn-ea"/>
                          <a:ea typeface="+mn-ea"/>
                        </a:rPr>
                        <a:t>HD:4</a:t>
                      </a:r>
                      <a:r>
                        <a:rPr lang="ja-JP" altLang="en-US" sz="1400" b="1" i="0" u="none" strike="noStrike" dirty="0">
                          <a:solidFill>
                            <a:schemeClr val="bg1"/>
                          </a:solidFill>
                          <a:effectLst/>
                          <a:latin typeface="+mn-ea"/>
                          <a:ea typeface="+mn-ea"/>
                        </a:rPr>
                        <a:t>時間</a:t>
                      </a:r>
                    </a:p>
                  </a:txBody>
                  <a:tcPr marL="7620" marR="7620" marT="7620" anchor="ctr"/>
                </a:tc>
                <a:tc>
                  <a:txBody>
                    <a:bodyPr/>
                    <a:lstStyle/>
                    <a:p>
                      <a:pPr algn="ctr" fontAlgn="ctr"/>
                      <a:r>
                        <a:rPr lang="en-US" sz="1400" b="1" i="0" u="none" strike="noStrike" dirty="0">
                          <a:solidFill>
                            <a:schemeClr val="bg1"/>
                          </a:solidFill>
                          <a:effectLst/>
                          <a:latin typeface="+mn-ea"/>
                          <a:ea typeface="+mn-ea"/>
                        </a:rPr>
                        <a:t>HD:4.5</a:t>
                      </a:r>
                      <a:r>
                        <a:rPr lang="ja-JP" altLang="en-US" sz="1400" b="1" i="0" u="none" strike="noStrike" dirty="0">
                          <a:solidFill>
                            <a:schemeClr val="bg1"/>
                          </a:solidFill>
                          <a:effectLst/>
                          <a:latin typeface="+mn-ea"/>
                          <a:ea typeface="+mn-ea"/>
                        </a:rPr>
                        <a:t>時間</a:t>
                      </a:r>
                    </a:p>
                  </a:txBody>
                  <a:tcPr marL="7620" marR="7620" marT="7620" anchor="ctr"/>
                </a:tc>
                <a:tc>
                  <a:txBody>
                    <a:bodyPr/>
                    <a:lstStyle/>
                    <a:p>
                      <a:pPr algn="ctr" fontAlgn="ctr"/>
                      <a:r>
                        <a:rPr lang="en-US" sz="1400" b="1" i="0" u="none" strike="noStrike" dirty="0">
                          <a:solidFill>
                            <a:schemeClr val="bg1"/>
                          </a:solidFill>
                          <a:effectLst/>
                          <a:latin typeface="+mn-ea"/>
                          <a:ea typeface="+mn-ea"/>
                        </a:rPr>
                        <a:t>HD:5</a:t>
                      </a:r>
                      <a:r>
                        <a:rPr lang="ja-JP" altLang="en-US" sz="1400" b="1" i="0" u="none" strike="noStrike" dirty="0">
                          <a:solidFill>
                            <a:schemeClr val="bg1"/>
                          </a:solidFill>
                          <a:effectLst/>
                          <a:latin typeface="+mn-ea"/>
                          <a:ea typeface="+mn-ea"/>
                        </a:rPr>
                        <a:t>時間</a:t>
                      </a:r>
                    </a:p>
                  </a:txBody>
                  <a:tcPr marL="7620" marR="7620" marT="7620" anchor="ctr"/>
                </a:tc>
                <a:tc>
                  <a:txBody>
                    <a:bodyPr/>
                    <a:lstStyle/>
                    <a:p>
                      <a:pPr algn="ctr" fontAlgn="ctr"/>
                      <a:r>
                        <a:rPr lang="en-US" sz="1400" b="1" i="0" u="none" strike="noStrike" dirty="0">
                          <a:solidFill>
                            <a:schemeClr val="bg1"/>
                          </a:solidFill>
                          <a:effectLst/>
                          <a:latin typeface="+mn-ea"/>
                          <a:ea typeface="+mn-ea"/>
                        </a:rPr>
                        <a:t>HD+</a:t>
                      </a:r>
                      <a:r>
                        <a:rPr lang="ja-JP" altLang="en-US" sz="1400" b="1" i="0" u="none" strike="noStrike" dirty="0">
                          <a:solidFill>
                            <a:schemeClr val="bg1"/>
                          </a:solidFill>
                          <a:effectLst/>
                          <a:latin typeface="+mn-ea"/>
                          <a:ea typeface="+mn-ea"/>
                        </a:rPr>
                        <a:t>ﾘｸｾﾙ</a:t>
                      </a:r>
                    </a:p>
                  </a:txBody>
                  <a:tcPr marL="7620" marR="7620" marT="7620" anchor="ctr"/>
                </a:tc>
                <a:extLst>
                  <a:ext uri="{0D108BD9-81ED-4DB2-BD59-A6C34878D82A}">
                    <a16:rowId xmlns:a16="http://schemas.microsoft.com/office/drawing/2014/main" xmlns="" val="10000"/>
                  </a:ext>
                </a:extLst>
              </a:tr>
              <a:tr h="559570">
                <a:tc>
                  <a:txBody>
                    <a:bodyPr/>
                    <a:lstStyle/>
                    <a:p>
                      <a:pPr algn="ctr" fontAlgn="ctr"/>
                      <a:r>
                        <a:rPr lang="ja-JP" altLang="en-US" sz="1400" b="1" i="0" u="none" strike="noStrike" dirty="0">
                          <a:solidFill>
                            <a:srgbClr val="002060"/>
                          </a:solidFill>
                          <a:effectLst/>
                          <a:latin typeface="+mn-ea"/>
                          <a:ea typeface="+mn-ea"/>
                        </a:rPr>
                        <a:t>件　数</a:t>
                      </a:r>
                    </a:p>
                  </a:txBody>
                  <a:tcPr marL="7620" marR="7620" marT="7620" anchor="ctr"/>
                </a:tc>
                <a:tc>
                  <a:txBody>
                    <a:bodyPr/>
                    <a:lstStyle/>
                    <a:p>
                      <a:pPr algn="ctr" fontAlgn="ctr"/>
                      <a:r>
                        <a:rPr lang="en-US" altLang="ja-JP" sz="1400" b="1" i="0" u="sng" strike="noStrike" dirty="0">
                          <a:solidFill>
                            <a:srgbClr val="FF0000"/>
                          </a:solidFill>
                          <a:effectLst/>
                          <a:latin typeface="+mn-ea"/>
                          <a:ea typeface="+mn-ea"/>
                        </a:rPr>
                        <a:t>45</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a:t>
                      </a:r>
                      <a:r>
                        <a:rPr lang="en-US" altLang="ja-JP" sz="1400" b="1" i="0" u="sng" strike="noStrike" dirty="0">
                          <a:solidFill>
                            <a:srgbClr val="FF0000"/>
                          </a:solidFill>
                          <a:effectLst/>
                          <a:latin typeface="+mn-ea"/>
                          <a:ea typeface="+mn-ea"/>
                        </a:rPr>
                        <a:t>46.39%</a:t>
                      </a:r>
                      <a:r>
                        <a:rPr lang="en-US" altLang="ja-JP" sz="1400" b="1" i="0" u="none" strike="noStrike" dirty="0">
                          <a:solidFill>
                            <a:srgbClr val="002060"/>
                          </a:solidFill>
                          <a:effectLst/>
                          <a:latin typeface="+mn-ea"/>
                          <a:ea typeface="+mn-ea"/>
                        </a:rPr>
                        <a:t>)</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(21.65%)</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20</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(20.62%)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(4.12%)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(6.19%)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1</a:t>
                      </a:r>
                      <a:r>
                        <a:rPr lang="ja-JP" altLang="en-US" sz="1400" b="1" i="0" u="none" strike="noStrike" dirty="0">
                          <a:solidFill>
                            <a:srgbClr val="002060"/>
                          </a:solidFill>
                          <a:effectLst/>
                          <a:latin typeface="+mn-ea"/>
                          <a:ea typeface="+mn-ea"/>
                        </a:rPr>
                        <a:t> </a:t>
                      </a:r>
                      <a:r>
                        <a:rPr lang="en-US" altLang="ja-JP" sz="1400" b="1" i="0" u="none" strike="noStrike" dirty="0">
                          <a:solidFill>
                            <a:srgbClr val="002060"/>
                          </a:solidFill>
                          <a:effectLst/>
                          <a:latin typeface="+mn-ea"/>
                          <a:ea typeface="+mn-ea"/>
                        </a:rPr>
                        <a:t>(1.03%)</a:t>
                      </a:r>
                    </a:p>
                  </a:txBody>
                  <a:tcPr marL="7620" marR="7620" marT="7620" anchor="ctr"/>
                </a:tc>
                <a:extLst>
                  <a:ext uri="{0D108BD9-81ED-4DB2-BD59-A6C34878D82A}">
                    <a16:rowId xmlns:a16="http://schemas.microsoft.com/office/drawing/2014/main" xmlns="" val="10001"/>
                  </a:ext>
                </a:extLst>
              </a:tr>
              <a:tr h="586398">
                <a:tc>
                  <a:txBody>
                    <a:bodyPr/>
                    <a:lstStyle/>
                    <a:p>
                      <a:pPr algn="ctr" fontAlgn="ctr"/>
                      <a:r>
                        <a:rPr lang="ja-JP" altLang="en-US" sz="1400" b="1" i="0" u="none" strike="noStrike" dirty="0">
                          <a:solidFill>
                            <a:srgbClr val="002060"/>
                          </a:solidFill>
                          <a:effectLst/>
                          <a:latin typeface="+mn-ea"/>
                          <a:ea typeface="+mn-ea"/>
                        </a:rPr>
                        <a:t>年　齢</a:t>
                      </a:r>
                    </a:p>
                  </a:txBody>
                  <a:tcPr marL="7620" marR="7620" marT="7620" anchor="ctr"/>
                </a:tc>
                <a:tc>
                  <a:txBody>
                    <a:bodyPr/>
                    <a:lstStyle/>
                    <a:p>
                      <a:pPr algn="ctr" fontAlgn="ctr"/>
                      <a:r>
                        <a:rPr lang="en-US" altLang="ja-JP" sz="1400" b="1" i="0" u="sng" strike="noStrike" dirty="0">
                          <a:solidFill>
                            <a:srgbClr val="FF0000"/>
                          </a:solidFill>
                          <a:effectLst/>
                          <a:latin typeface="+mn-ea"/>
                          <a:ea typeface="+mn-ea"/>
                        </a:rPr>
                        <a:t>60.47</a:t>
                      </a:r>
                      <a:r>
                        <a:rPr lang="en-US" altLang="ja-JP" sz="1400" b="1" i="0" u="none" strike="noStrike" dirty="0">
                          <a:solidFill>
                            <a:srgbClr val="002060"/>
                          </a:solidFill>
                          <a:effectLst/>
                          <a:latin typeface="+mn-ea"/>
                          <a:ea typeface="+mn-ea"/>
                        </a:rPr>
                        <a:t>±13.33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63.71±9.13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62.15±14.04</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64.50±14.75</a:t>
                      </a:r>
                    </a:p>
                  </a:txBody>
                  <a:tcPr marL="7620" marR="7620" marT="7620" anchor="ctr"/>
                </a:tc>
                <a:tc>
                  <a:txBody>
                    <a:bodyPr/>
                    <a:lstStyle/>
                    <a:p>
                      <a:pPr algn="ctr" fontAlgn="ctr"/>
                      <a:r>
                        <a:rPr lang="en-US" altLang="ja-JP" sz="1400" b="1" i="0" u="sng" strike="noStrike" dirty="0">
                          <a:solidFill>
                            <a:srgbClr val="FF0000"/>
                          </a:solidFill>
                          <a:effectLst/>
                          <a:latin typeface="+mn-ea"/>
                          <a:ea typeface="+mn-ea"/>
                        </a:rPr>
                        <a:t>68.67</a:t>
                      </a:r>
                      <a:r>
                        <a:rPr lang="en-US" altLang="ja-JP" sz="1400" b="1" i="0" u="none" strike="noStrike" dirty="0">
                          <a:solidFill>
                            <a:srgbClr val="002060"/>
                          </a:solidFill>
                          <a:effectLst/>
                          <a:latin typeface="+mn-ea"/>
                          <a:ea typeface="+mn-ea"/>
                        </a:rPr>
                        <a:t>±7.58</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63.00±0.00</a:t>
                      </a:r>
                    </a:p>
                  </a:txBody>
                  <a:tcPr marL="7620" marR="7620" marT="7620" anchor="ctr"/>
                </a:tc>
                <a:extLst>
                  <a:ext uri="{0D108BD9-81ED-4DB2-BD59-A6C34878D82A}">
                    <a16:rowId xmlns:a16="http://schemas.microsoft.com/office/drawing/2014/main" xmlns="" val="10002"/>
                  </a:ext>
                </a:extLst>
              </a:tr>
              <a:tr h="559570">
                <a:tc>
                  <a:txBody>
                    <a:bodyPr/>
                    <a:lstStyle/>
                    <a:p>
                      <a:pPr algn="ctr" fontAlgn="ctr"/>
                      <a:r>
                        <a:rPr lang="ja-JP" altLang="en-US" sz="1400" b="1" i="0" u="none" strike="noStrike" dirty="0">
                          <a:solidFill>
                            <a:srgbClr val="002060"/>
                          </a:solidFill>
                          <a:effectLst/>
                          <a:latin typeface="+mn-ea"/>
                          <a:ea typeface="+mn-ea"/>
                        </a:rPr>
                        <a:t>性　別</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37</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8</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17</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4</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14</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6</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3</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5</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a:t>
                      </a:r>
                    </a:p>
                  </a:txBody>
                  <a:tcPr marL="7620" marR="7620" marT="7620" anchor="ctr"/>
                </a:tc>
                <a:tc>
                  <a:txBody>
                    <a:bodyPr/>
                    <a:lstStyle/>
                    <a:p>
                      <a:pPr algn="ctr" fontAlgn="ctr"/>
                      <a:r>
                        <a:rPr lang="en-US" sz="1400" b="1" i="0" u="none" strike="noStrike" dirty="0">
                          <a:solidFill>
                            <a:srgbClr val="002060"/>
                          </a:solidFill>
                          <a:effectLst/>
                          <a:latin typeface="+mn-ea"/>
                          <a:ea typeface="+mn-ea"/>
                        </a:rPr>
                        <a:t>M</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0</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F</a:t>
                      </a:r>
                      <a:r>
                        <a:rPr lang="en-US" altLang="ja-JP" sz="1400" b="1" i="0" u="none" strike="noStrike" dirty="0">
                          <a:solidFill>
                            <a:srgbClr val="002060"/>
                          </a:solidFill>
                          <a:effectLst/>
                          <a:latin typeface="+mn-ea"/>
                          <a:ea typeface="+mn-ea"/>
                        </a:rPr>
                        <a:t>:</a:t>
                      </a:r>
                      <a:r>
                        <a:rPr lang="en-US" sz="1400" b="1" i="0" u="none" strike="noStrike" dirty="0">
                          <a:solidFill>
                            <a:srgbClr val="002060"/>
                          </a:solidFill>
                          <a:effectLst/>
                          <a:latin typeface="+mn-ea"/>
                          <a:ea typeface="+mn-ea"/>
                        </a:rPr>
                        <a:t>1</a:t>
                      </a:r>
                    </a:p>
                  </a:txBody>
                  <a:tcPr marL="7620" marR="7620" marT="7620" anchor="ctr"/>
                </a:tc>
                <a:extLst>
                  <a:ext uri="{0D108BD9-81ED-4DB2-BD59-A6C34878D82A}">
                    <a16:rowId xmlns:a16="http://schemas.microsoft.com/office/drawing/2014/main" xmlns="" val="10003"/>
                  </a:ext>
                </a:extLst>
              </a:tr>
              <a:tr h="471014">
                <a:tc>
                  <a:txBody>
                    <a:bodyPr/>
                    <a:lstStyle/>
                    <a:p>
                      <a:pPr algn="ctr" fontAlgn="ctr"/>
                      <a:r>
                        <a:rPr lang="ja-JP" altLang="en-US" sz="1400" b="1" i="0" u="none" strike="noStrike" dirty="0">
                          <a:solidFill>
                            <a:srgbClr val="002060"/>
                          </a:solidFill>
                          <a:effectLst/>
                          <a:latin typeface="+mn-ea"/>
                          <a:ea typeface="+mn-ea"/>
                        </a:rPr>
                        <a:t>透析歴</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8.71±8.06</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6.29±5.03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8.60±7.99</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13.50±5.80</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8.67±7.58</a:t>
                      </a:r>
                    </a:p>
                  </a:txBody>
                  <a:tcPr marL="7620" marR="7620" marT="7620" anchor="ctr"/>
                </a:tc>
                <a:tc>
                  <a:txBody>
                    <a:bodyPr/>
                    <a:lstStyle/>
                    <a:p>
                      <a:pPr algn="ctr" fontAlgn="ctr"/>
                      <a:r>
                        <a:rPr lang="en-US" altLang="ja-JP" sz="1400" b="1" i="0" u="sng" strike="noStrike" dirty="0">
                          <a:solidFill>
                            <a:srgbClr val="FF0000"/>
                          </a:solidFill>
                          <a:effectLst/>
                          <a:latin typeface="+mn-ea"/>
                          <a:ea typeface="+mn-ea"/>
                        </a:rPr>
                        <a:t>30.00</a:t>
                      </a:r>
                      <a:r>
                        <a:rPr lang="en-US" altLang="ja-JP" sz="1400" b="1" i="0" u="none" strike="noStrike" dirty="0">
                          <a:solidFill>
                            <a:srgbClr val="002060"/>
                          </a:solidFill>
                          <a:effectLst/>
                          <a:latin typeface="+mn-ea"/>
                          <a:ea typeface="+mn-ea"/>
                        </a:rPr>
                        <a:t>±0.00</a:t>
                      </a:r>
                    </a:p>
                  </a:txBody>
                  <a:tcPr marL="7620" marR="7620" marT="7620" anchor="ctr"/>
                </a:tc>
                <a:extLst>
                  <a:ext uri="{0D108BD9-81ED-4DB2-BD59-A6C34878D82A}">
                    <a16:rowId xmlns:a16="http://schemas.microsoft.com/office/drawing/2014/main" xmlns="" val="10004"/>
                  </a:ext>
                </a:extLst>
              </a:tr>
              <a:tr h="586398">
                <a:tc>
                  <a:txBody>
                    <a:bodyPr/>
                    <a:lstStyle/>
                    <a:p>
                      <a:pPr algn="ctr" fontAlgn="ctr"/>
                      <a:r>
                        <a:rPr lang="en-US" sz="1400" b="1" i="0" u="none" strike="noStrike" dirty="0">
                          <a:solidFill>
                            <a:srgbClr val="002060"/>
                          </a:solidFill>
                          <a:effectLst/>
                          <a:latin typeface="+mn-ea"/>
                          <a:ea typeface="+mn-ea"/>
                        </a:rPr>
                        <a:t>DW</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58.93±11.57</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61.23±9.85</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63.53±12.29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65.60±15.65</a:t>
                      </a:r>
                    </a:p>
                  </a:txBody>
                  <a:tcPr marL="7620" marR="7620" marT="7620" anchor="ctr"/>
                </a:tc>
                <a:tc>
                  <a:txBody>
                    <a:bodyPr/>
                    <a:lstStyle/>
                    <a:p>
                      <a:pPr algn="ctr" fontAlgn="ctr"/>
                      <a:r>
                        <a:rPr lang="en-US" altLang="ja-JP" sz="1400" b="1" i="0" u="none" strike="noStrike">
                          <a:solidFill>
                            <a:srgbClr val="002060"/>
                          </a:solidFill>
                          <a:effectLst/>
                          <a:latin typeface="+mn-ea"/>
                          <a:ea typeface="+mn-ea"/>
                        </a:rPr>
                        <a:t>59.93±9.63</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59.97±0.42</a:t>
                      </a:r>
                    </a:p>
                  </a:txBody>
                  <a:tcPr marL="7620" marR="7620" marT="7620" anchor="ctr"/>
                </a:tc>
                <a:extLst>
                  <a:ext uri="{0D108BD9-81ED-4DB2-BD59-A6C34878D82A}">
                    <a16:rowId xmlns:a16="http://schemas.microsoft.com/office/drawing/2014/main" xmlns="" val="10005"/>
                  </a:ext>
                </a:extLst>
              </a:tr>
              <a:tr h="559570">
                <a:tc>
                  <a:txBody>
                    <a:bodyPr/>
                    <a:lstStyle/>
                    <a:p>
                      <a:pPr algn="ctr" fontAlgn="ctr"/>
                      <a:r>
                        <a:rPr lang="en-US" sz="1400" b="1" i="0" u="none" strike="noStrike" dirty="0">
                          <a:solidFill>
                            <a:srgbClr val="002060"/>
                          </a:solidFill>
                          <a:effectLst/>
                          <a:latin typeface="+mn-ea"/>
                          <a:ea typeface="+mn-ea"/>
                        </a:rPr>
                        <a:t>CTR</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49.20±6.41</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48.48±4.64</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48.83±4.82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51.36±2.80</a:t>
                      </a:r>
                    </a:p>
                  </a:txBody>
                  <a:tcPr marL="7620" marR="7620" marT="7620" anchor="ctr"/>
                </a:tc>
                <a:tc>
                  <a:txBody>
                    <a:bodyPr/>
                    <a:lstStyle/>
                    <a:p>
                      <a:pPr algn="ctr" fontAlgn="ctr"/>
                      <a:r>
                        <a:rPr lang="en-US" altLang="ja-JP" sz="1400" b="1" i="0" u="sng" strike="noStrike" dirty="0">
                          <a:solidFill>
                            <a:srgbClr val="FF0000"/>
                          </a:solidFill>
                          <a:effectLst/>
                          <a:latin typeface="+mn-ea"/>
                          <a:ea typeface="+mn-ea"/>
                        </a:rPr>
                        <a:t>53.15</a:t>
                      </a:r>
                      <a:r>
                        <a:rPr lang="en-US" altLang="ja-JP" sz="1400" b="1" i="0" u="none" strike="noStrike" dirty="0">
                          <a:solidFill>
                            <a:srgbClr val="002060"/>
                          </a:solidFill>
                          <a:effectLst/>
                          <a:latin typeface="+mn-ea"/>
                          <a:ea typeface="+mn-ea"/>
                        </a:rPr>
                        <a:t>±3.00</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48.66±1.91</a:t>
                      </a:r>
                    </a:p>
                  </a:txBody>
                  <a:tcPr marL="7620" marR="7620" marT="7620" anchor="ctr"/>
                </a:tc>
                <a:extLst>
                  <a:ext uri="{0D108BD9-81ED-4DB2-BD59-A6C34878D82A}">
                    <a16:rowId xmlns:a16="http://schemas.microsoft.com/office/drawing/2014/main" xmlns="" val="10006"/>
                  </a:ext>
                </a:extLst>
              </a:tr>
              <a:tr h="559570">
                <a:tc>
                  <a:txBody>
                    <a:bodyPr/>
                    <a:lstStyle/>
                    <a:p>
                      <a:pPr algn="ctr" fontAlgn="ctr"/>
                      <a:r>
                        <a:rPr lang="en-US" sz="1400" b="1" i="0" u="none" strike="noStrike" dirty="0">
                          <a:solidFill>
                            <a:srgbClr val="002060"/>
                          </a:solidFill>
                          <a:effectLst/>
                          <a:latin typeface="+mn-ea"/>
                          <a:ea typeface="+mn-ea"/>
                        </a:rPr>
                        <a:t>BMI</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21.51±3.91</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22.74±3.32</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23.37±3.78</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24.05±6.79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21.95±3.59</a:t>
                      </a:r>
                    </a:p>
                  </a:txBody>
                  <a:tcPr marL="7620" marR="7620" marT="7620" anchor="ctr"/>
                </a:tc>
                <a:tc>
                  <a:txBody>
                    <a:bodyPr/>
                    <a:lstStyle/>
                    <a:p>
                      <a:pPr algn="ctr" fontAlgn="ctr"/>
                      <a:r>
                        <a:rPr lang="en-US" altLang="ja-JP" sz="1400" b="1" i="0" u="none" strike="noStrike" dirty="0">
                          <a:solidFill>
                            <a:srgbClr val="002060"/>
                          </a:solidFill>
                          <a:effectLst/>
                          <a:latin typeface="+mn-ea"/>
                          <a:ea typeface="+mn-ea"/>
                        </a:rPr>
                        <a:t>21.55±0.16</a:t>
                      </a:r>
                    </a:p>
                  </a:txBody>
                  <a:tcPr marL="7620" marR="7620" marT="7620" anchor="ctr"/>
                </a:tc>
                <a:extLst>
                  <a:ext uri="{0D108BD9-81ED-4DB2-BD59-A6C34878D82A}">
                    <a16:rowId xmlns:a16="http://schemas.microsoft.com/office/drawing/2014/main" xmlns="" val="10007"/>
                  </a:ext>
                </a:extLst>
              </a:tr>
              <a:tr h="586398">
                <a:tc>
                  <a:txBody>
                    <a:bodyPr/>
                    <a:lstStyle/>
                    <a:p>
                      <a:pPr algn="ctr" fontAlgn="ctr"/>
                      <a:r>
                        <a:rPr lang="en-US" sz="1400" b="1" i="0" u="none" strike="noStrike" dirty="0">
                          <a:solidFill>
                            <a:srgbClr val="002060"/>
                          </a:solidFill>
                          <a:effectLst/>
                          <a:latin typeface="+mn-ea"/>
                          <a:ea typeface="+mn-ea"/>
                        </a:rPr>
                        <a:t>QB</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247.48±22.84</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238.62±23.34</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239.51±27.32</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248.61±36.81</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225.19±17.88</a:t>
                      </a:r>
                    </a:p>
                  </a:txBody>
                  <a:tcPr marL="7620" marR="7620" marT="7620" anchor="ctr"/>
                </a:tc>
                <a:tc>
                  <a:txBody>
                    <a:bodyPr/>
                    <a:lstStyle/>
                    <a:p>
                      <a:pPr algn="ctr" fontAlgn="ctr"/>
                      <a:r>
                        <a:rPr lang="en-US" altLang="ja-JP" sz="1200" b="1" i="0" u="none" strike="noStrike" dirty="0">
                          <a:solidFill>
                            <a:srgbClr val="002060"/>
                          </a:solidFill>
                          <a:effectLst/>
                          <a:latin typeface="+mn-ea"/>
                          <a:ea typeface="+mn-ea"/>
                        </a:rPr>
                        <a:t>230.00±0.00</a:t>
                      </a:r>
                    </a:p>
                  </a:txBody>
                  <a:tcPr marL="7620" marR="7620" marT="7620" anchor="ctr"/>
                </a:tc>
                <a:extLst>
                  <a:ext uri="{0D108BD9-81ED-4DB2-BD59-A6C34878D82A}">
                    <a16:rowId xmlns:a16="http://schemas.microsoft.com/office/drawing/2014/main" xmlns="" val="10008"/>
                  </a:ext>
                </a:extLst>
              </a:tr>
            </a:tbl>
          </a:graphicData>
        </a:graphic>
      </p:graphicFrame>
      <p:sp>
        <p:nvSpPr>
          <p:cNvPr id="21601" name="テキスト ボックス 14"/>
          <p:cNvSpPr txBox="1">
            <a:spLocks noChangeArrowheads="1"/>
          </p:cNvSpPr>
          <p:nvPr/>
        </p:nvSpPr>
        <p:spPr bwMode="auto">
          <a:xfrm>
            <a:off x="3086100" y="423863"/>
            <a:ext cx="2051050" cy="368300"/>
          </a:xfrm>
          <a:prstGeom prst="rect">
            <a:avLst/>
          </a:prstGeom>
          <a:noFill/>
          <a:ln w="9525">
            <a:noFill/>
            <a:miter lim="800000"/>
            <a:headEnd/>
            <a:tailEnd/>
          </a:ln>
        </p:spPr>
        <p:txBody>
          <a:bodyPr>
            <a:spAutoFit/>
          </a:bodyPr>
          <a:lstStyle/>
          <a:p>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 ２０１７</a:t>
            </a:r>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５</a:t>
            </a:r>
            <a:r>
              <a:rPr lang="en-US" altLang="ja-JP" b="1" dirty="0">
                <a:solidFill>
                  <a:srgbClr val="FF0000"/>
                </a:solidFill>
                <a:latin typeface="Century" pitchFamily="18" charset="0"/>
                <a:ea typeface="HGP明朝E" pitchFamily="18" charset="-128"/>
              </a:rPr>
              <a:t>.</a:t>
            </a:r>
            <a:r>
              <a:rPr lang="ja-JP" altLang="en-US" b="1" dirty="0">
                <a:solidFill>
                  <a:srgbClr val="FF0000"/>
                </a:solidFill>
                <a:latin typeface="Century" pitchFamily="18" charset="0"/>
                <a:ea typeface="HGP明朝E" pitchFamily="18" charset="-128"/>
              </a:rPr>
              <a:t>３１現在</a:t>
            </a:r>
          </a:p>
        </p:txBody>
      </p:sp>
    </p:spTree>
    <p:extLst>
      <p:ext uri="{BB962C8B-B14F-4D97-AF65-F5344CB8AC3E}">
        <p14:creationId xmlns:p14="http://schemas.microsoft.com/office/powerpoint/2010/main" xmlns="" val="1463793717"/>
      </p:ext>
    </p:extLst>
  </p:cSld>
  <p:clrMapOvr>
    <a:masterClrMapping/>
  </p:clrMapOvr>
  <mc:AlternateContent xmlns:mc="http://schemas.openxmlformats.org/markup-compatibility/2006">
    <mc:Choice xmlns:p14="http://schemas.microsoft.com/office/powerpoint/2010/main" xmlns="" Requires="p14">
      <p:transition spd="slow" p14:dur="2000" advTm="428"/>
    </mc:Choice>
    <mc:Fallback>
      <p:transition spd="slow" advTm="42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タイトル 7"/>
          <p:cNvSpPr>
            <a:spLocks noGrp="1"/>
          </p:cNvSpPr>
          <p:nvPr>
            <p:ph type="ctrTitle"/>
          </p:nvPr>
        </p:nvSpPr>
        <p:spPr>
          <a:xfrm>
            <a:off x="179388" y="254000"/>
            <a:ext cx="2849562" cy="608013"/>
          </a:xfrm>
        </p:spPr>
        <p:txBody>
          <a:bodyPr/>
          <a:lstStyle/>
          <a:p>
            <a:pPr eaLnBrk="1" hangingPunct="1"/>
            <a:r>
              <a:rPr lang="ja-JP" altLang="en-US" sz="3200" b="1">
                <a:solidFill>
                  <a:srgbClr val="002060"/>
                </a:solidFill>
                <a:latin typeface="HGP明朝E" pitchFamily="18" charset="-128"/>
                <a:ea typeface="HGP明朝E" pitchFamily="18" charset="-128"/>
              </a:rPr>
              <a:t>プログラム</a:t>
            </a:r>
          </a:p>
        </p:txBody>
      </p:sp>
      <p:sp>
        <p:nvSpPr>
          <p:cNvPr id="22530" name="サブタイトル 13"/>
          <p:cNvSpPr>
            <a:spLocks noGrp="1"/>
          </p:cNvSpPr>
          <p:nvPr>
            <p:ph type="subTitle" idx="1"/>
          </p:nvPr>
        </p:nvSpPr>
        <p:spPr>
          <a:xfrm>
            <a:off x="714375" y="1668463"/>
            <a:ext cx="7772400" cy="452437"/>
          </a:xfrm>
        </p:spPr>
        <p:txBody>
          <a:bodyPr/>
          <a:lstStyle/>
          <a:p>
            <a:pPr marL="342900" indent="-342900" algn="l" eaLnBrk="1" hangingPunct="1">
              <a:lnSpc>
                <a:spcPct val="100000"/>
              </a:lnSpc>
              <a:buFont typeface="Wingdings" pitchFamily="2" charset="2"/>
              <a:buChar char="Ø"/>
            </a:pPr>
            <a:r>
              <a:rPr lang="ja-JP" altLang="en-US" b="1">
                <a:solidFill>
                  <a:srgbClr val="002060"/>
                </a:solidFill>
                <a:latin typeface="Century" pitchFamily="18" charset="0"/>
                <a:ea typeface="HGP明朝E" pitchFamily="18" charset="-128"/>
              </a:rPr>
              <a:t>当院の透析患者の現況</a:t>
            </a:r>
            <a:r>
              <a:rPr lang="en-US" altLang="ja-JP" b="1">
                <a:solidFill>
                  <a:srgbClr val="002060"/>
                </a:solidFill>
                <a:latin typeface="Century" pitchFamily="18" charset="0"/>
                <a:ea typeface="HGP明朝E" pitchFamily="18" charset="-128"/>
              </a:rPr>
              <a:t>.</a:t>
            </a:r>
            <a:endParaRPr lang="ja-JP" altLang="en-US" b="1">
              <a:solidFill>
                <a:srgbClr val="002060"/>
              </a:solidFill>
              <a:latin typeface="Century" pitchFamily="18" charset="0"/>
              <a:ea typeface="HGP明朝E" pitchFamily="18" charset="-128"/>
            </a:endParaRPr>
          </a:p>
        </p:txBody>
      </p:sp>
      <p:grpSp>
        <p:nvGrpSpPr>
          <p:cNvPr id="22531" name="Group 12"/>
          <p:cNvGrpSpPr>
            <a:grpSpLocks/>
          </p:cNvGrpSpPr>
          <p:nvPr/>
        </p:nvGrpSpPr>
        <p:grpSpPr bwMode="auto">
          <a:xfrm>
            <a:off x="0" y="6264275"/>
            <a:ext cx="9144000" cy="593725"/>
            <a:chOff x="0" y="3946"/>
            <a:chExt cx="5760" cy="374"/>
          </a:xfrm>
        </p:grpSpPr>
        <p:grpSp>
          <p:nvGrpSpPr>
            <p:cNvPr id="22537" name="Group 13"/>
            <p:cNvGrpSpPr>
              <a:grpSpLocks/>
            </p:cNvGrpSpPr>
            <p:nvPr/>
          </p:nvGrpSpPr>
          <p:grpSpPr bwMode="auto">
            <a:xfrm>
              <a:off x="0" y="4170"/>
              <a:ext cx="5760" cy="150"/>
              <a:chOff x="0" y="4170"/>
              <a:chExt cx="5760" cy="150"/>
            </a:xfrm>
          </p:grpSpPr>
          <p:sp>
            <p:nvSpPr>
              <p:cNvPr id="22539" name="Rectangle 14"/>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2540" name="Rectangle 15"/>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pic>
          <p:nvPicPr>
            <p:cNvPr id="22538" name="図 3"/>
            <p:cNvPicPr>
              <a:picLocks noChangeAspect="1"/>
            </p:cNvPicPr>
            <p:nvPr/>
          </p:nvPicPr>
          <p:blipFill>
            <a:blip r:embed="rId2"/>
            <a:srcRect/>
            <a:stretch>
              <a:fillRect/>
            </a:stretch>
          </p:blipFill>
          <p:spPr bwMode="auto">
            <a:xfrm>
              <a:off x="5346" y="3946"/>
              <a:ext cx="414" cy="374"/>
            </a:xfrm>
            <a:prstGeom prst="rect">
              <a:avLst/>
            </a:prstGeom>
            <a:noFill/>
            <a:ln w="9525">
              <a:noFill/>
              <a:miter lim="800000"/>
              <a:headEnd/>
              <a:tailEnd/>
            </a:ln>
          </p:spPr>
        </p:pic>
      </p:grpSp>
      <p:grpSp>
        <p:nvGrpSpPr>
          <p:cNvPr id="22532" name="Group 17"/>
          <p:cNvGrpSpPr>
            <a:grpSpLocks/>
          </p:cNvGrpSpPr>
          <p:nvPr/>
        </p:nvGrpSpPr>
        <p:grpSpPr bwMode="auto">
          <a:xfrm rot="10800000">
            <a:off x="0" y="0"/>
            <a:ext cx="9144000" cy="238125"/>
            <a:chOff x="0" y="4170"/>
            <a:chExt cx="5760" cy="150"/>
          </a:xfrm>
        </p:grpSpPr>
        <p:sp>
          <p:nvSpPr>
            <p:cNvPr id="22535" name="Rectangle 18"/>
            <p:cNvSpPr>
              <a:spLocks noChangeArrowheads="1"/>
            </p:cNvSpPr>
            <p:nvPr/>
          </p:nvSpPr>
          <p:spPr bwMode="auto">
            <a:xfrm>
              <a:off x="0" y="4170"/>
              <a:ext cx="5760" cy="150"/>
            </a:xfrm>
            <a:prstGeom prst="rect">
              <a:avLst/>
            </a:prstGeom>
            <a:solidFill>
              <a:srgbClr val="008080"/>
            </a:solidFill>
            <a:ln w="9525">
              <a:noFill/>
              <a:miter lim="800000"/>
              <a:headEnd/>
              <a:tailEnd/>
            </a:ln>
          </p:spPr>
          <p:txBody>
            <a:bodyPr wrap="none" anchor="ctr"/>
            <a:lstStyle/>
            <a:p>
              <a:endParaRPr lang="ja-JP" altLang="en-US"/>
            </a:p>
          </p:txBody>
        </p:sp>
        <p:sp>
          <p:nvSpPr>
            <p:cNvPr id="22536" name="Rectangle 19"/>
            <p:cNvSpPr>
              <a:spLocks noChangeArrowheads="1"/>
            </p:cNvSpPr>
            <p:nvPr/>
          </p:nvSpPr>
          <p:spPr bwMode="auto">
            <a:xfrm>
              <a:off x="0" y="4220"/>
              <a:ext cx="5760" cy="100"/>
            </a:xfrm>
            <a:prstGeom prst="rect">
              <a:avLst/>
            </a:prstGeom>
            <a:solidFill>
              <a:srgbClr val="1A4236"/>
            </a:solidFill>
            <a:ln w="9525">
              <a:noFill/>
              <a:miter lim="800000"/>
              <a:headEnd/>
              <a:tailEnd/>
            </a:ln>
          </p:spPr>
          <p:txBody>
            <a:bodyPr wrap="none" anchor="ctr"/>
            <a:lstStyle/>
            <a:p>
              <a:endParaRPr lang="ja-JP" altLang="en-US"/>
            </a:p>
          </p:txBody>
        </p:sp>
      </p:grpSp>
      <p:sp>
        <p:nvSpPr>
          <p:cNvPr id="22533" name="サブタイトル 13"/>
          <p:cNvSpPr txBox="1">
            <a:spLocks/>
          </p:cNvSpPr>
          <p:nvPr/>
        </p:nvSpPr>
        <p:spPr bwMode="auto">
          <a:xfrm>
            <a:off x="714375" y="3168650"/>
            <a:ext cx="7891463" cy="790575"/>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a:solidFill>
                  <a:srgbClr val="FF0000"/>
                </a:solidFill>
                <a:latin typeface="Century" pitchFamily="18" charset="0"/>
                <a:ea typeface="HGP明朝E" pitchFamily="18" charset="-128"/>
              </a:rPr>
              <a:t>各透析モードの比較</a:t>
            </a:r>
            <a:r>
              <a:rPr lang="en-US" altLang="ja-JP" sz="2400" b="1">
                <a:solidFill>
                  <a:srgbClr val="FF0000"/>
                </a:solidFill>
                <a:latin typeface="Century" pitchFamily="18" charset="0"/>
                <a:ea typeface="HGP明朝E" pitchFamily="18" charset="-128"/>
              </a:rPr>
              <a:t>.</a:t>
            </a:r>
          </a:p>
        </p:txBody>
      </p:sp>
      <p:sp>
        <p:nvSpPr>
          <p:cNvPr id="22534" name="サブタイトル 13"/>
          <p:cNvSpPr txBox="1">
            <a:spLocks/>
          </p:cNvSpPr>
          <p:nvPr/>
        </p:nvSpPr>
        <p:spPr bwMode="auto">
          <a:xfrm>
            <a:off x="746125" y="4629150"/>
            <a:ext cx="7772400" cy="763588"/>
          </a:xfrm>
          <a:prstGeom prst="rect">
            <a:avLst/>
          </a:prstGeom>
          <a:noFill/>
          <a:ln w="9525">
            <a:noFill/>
            <a:miter lim="800000"/>
            <a:headEnd/>
            <a:tailEnd/>
          </a:ln>
        </p:spPr>
        <p:txBody>
          <a:bodyPr/>
          <a:lstStyle/>
          <a:p>
            <a:pPr marL="342900" indent="-342900" defTabSz="914400">
              <a:spcBef>
                <a:spcPts val="1000"/>
              </a:spcBef>
              <a:buFont typeface="Wingdings" pitchFamily="2" charset="2"/>
              <a:buChar char="Ø"/>
            </a:pPr>
            <a:r>
              <a:rPr lang="ja-JP" altLang="en-US" sz="2400" b="1" dirty="0">
                <a:solidFill>
                  <a:srgbClr val="002060"/>
                </a:solidFill>
                <a:latin typeface="Century" pitchFamily="18" charset="0"/>
                <a:ea typeface="HGP明朝E" pitchFamily="18" charset="-128"/>
              </a:rPr>
              <a:t>リクセル症例報告</a:t>
            </a:r>
            <a:r>
              <a:rPr lang="en-US" altLang="ja-JP" sz="2400" b="1" dirty="0">
                <a:solidFill>
                  <a:srgbClr val="002060"/>
                </a:solidFill>
                <a:latin typeface="Century" pitchFamily="18" charset="0"/>
                <a:ea typeface="HGP明朝E" pitchFamily="18" charset="-128"/>
              </a:rPr>
              <a:t>.</a:t>
            </a:r>
            <a:endParaRPr lang="ja-JP" altLang="en-US" sz="2400" b="1" dirty="0">
              <a:solidFill>
                <a:srgbClr val="002060"/>
              </a:solidFill>
              <a:latin typeface="Century" pitchFamily="18" charset="0"/>
              <a:ea typeface="HGP明朝E" pitchFamily="18"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Tm="398"/>
    </mc:Choice>
    <mc:Fallback>
      <p:transition spd="slow" advTm="398"/>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3|0.7"/>
</p:tagLst>
</file>

<file path=ppt/tags/tag10.xml><?xml version="1.0" encoding="utf-8"?>
<p:tagLst xmlns:a="http://schemas.openxmlformats.org/drawingml/2006/main" xmlns:r="http://schemas.openxmlformats.org/officeDocument/2006/relationships" xmlns:p="http://schemas.openxmlformats.org/presentationml/2006/main">
  <p:tag name="TIMING" val="|15.4|3|3.3|1.2"/>
</p:tagLst>
</file>

<file path=ppt/tags/tag11.xml><?xml version="1.0" encoding="utf-8"?>
<p:tagLst xmlns:a="http://schemas.openxmlformats.org/drawingml/2006/main" xmlns:r="http://schemas.openxmlformats.org/officeDocument/2006/relationships" xmlns:p="http://schemas.openxmlformats.org/presentationml/2006/main">
  <p:tag name="TIMING" val="|0.7"/>
</p:tagLst>
</file>

<file path=ppt/tags/tag12.xml><?xml version="1.0" encoding="utf-8"?>
<p:tagLst xmlns:a="http://schemas.openxmlformats.org/drawingml/2006/main" xmlns:r="http://schemas.openxmlformats.org/officeDocument/2006/relationships" xmlns:p="http://schemas.openxmlformats.org/presentationml/2006/main">
  <p:tag name="TIMING" val="|0.7|3.1|0.6"/>
</p:tagLst>
</file>

<file path=ppt/tags/tag13.xml><?xml version="1.0" encoding="utf-8"?>
<p:tagLst xmlns:a="http://schemas.openxmlformats.org/drawingml/2006/main" xmlns:r="http://schemas.openxmlformats.org/officeDocument/2006/relationships" xmlns:p="http://schemas.openxmlformats.org/presentationml/2006/main">
  <p:tag name="TIMING" val="|1.8"/>
</p:tagLst>
</file>

<file path=ppt/tags/tag14.xml><?xml version="1.0" encoding="utf-8"?>
<p:tagLst xmlns:a="http://schemas.openxmlformats.org/drawingml/2006/main" xmlns:r="http://schemas.openxmlformats.org/officeDocument/2006/relationships" xmlns:p="http://schemas.openxmlformats.org/presentationml/2006/main">
  <p:tag name="TIMING" val="|0.5|0.3|0.8|0.6"/>
</p:tagLst>
</file>

<file path=ppt/tags/tag15.xml><?xml version="1.0" encoding="utf-8"?>
<p:tagLst xmlns:a="http://schemas.openxmlformats.org/drawingml/2006/main" xmlns:r="http://schemas.openxmlformats.org/officeDocument/2006/relationships" xmlns:p="http://schemas.openxmlformats.org/presentationml/2006/main">
  <p:tag name="TIMING" val="|0.5|2.4|6.7"/>
</p:tagLst>
</file>

<file path=ppt/tags/tag2.xml><?xml version="1.0" encoding="utf-8"?>
<p:tagLst xmlns:a="http://schemas.openxmlformats.org/drawingml/2006/main" xmlns:r="http://schemas.openxmlformats.org/officeDocument/2006/relationships" xmlns:p="http://schemas.openxmlformats.org/presentationml/2006/main">
  <p:tag name="TIMING" val="|0.4"/>
</p:tagLst>
</file>

<file path=ppt/tags/tag3.xml><?xml version="1.0" encoding="utf-8"?>
<p:tagLst xmlns:a="http://schemas.openxmlformats.org/drawingml/2006/main" xmlns:r="http://schemas.openxmlformats.org/officeDocument/2006/relationships" xmlns:p="http://schemas.openxmlformats.org/presentationml/2006/main">
  <p:tag name="TIMING" val="|0.4"/>
</p:tagLst>
</file>

<file path=ppt/tags/tag4.xml><?xml version="1.0" encoding="utf-8"?>
<p:tagLst xmlns:a="http://schemas.openxmlformats.org/drawingml/2006/main" xmlns:r="http://schemas.openxmlformats.org/officeDocument/2006/relationships" xmlns:p="http://schemas.openxmlformats.org/presentationml/2006/main">
  <p:tag name="TIMING" val="|0.4"/>
</p:tagLst>
</file>

<file path=ppt/tags/tag5.xml><?xml version="1.0" encoding="utf-8"?>
<p:tagLst xmlns:a="http://schemas.openxmlformats.org/drawingml/2006/main" xmlns:r="http://schemas.openxmlformats.org/officeDocument/2006/relationships" xmlns:p="http://schemas.openxmlformats.org/presentationml/2006/main">
  <p:tag name="TIMING" val="|0.4"/>
</p:tagLst>
</file>

<file path=ppt/tags/tag6.xml><?xml version="1.0" encoding="utf-8"?>
<p:tagLst xmlns:a="http://schemas.openxmlformats.org/drawingml/2006/main" xmlns:r="http://schemas.openxmlformats.org/officeDocument/2006/relationships" xmlns:p="http://schemas.openxmlformats.org/presentationml/2006/main">
  <p:tag name="TIMING" val="|0.4|0.5"/>
</p:tagLst>
</file>

<file path=ppt/tags/tag7.xml><?xml version="1.0" encoding="utf-8"?>
<p:tagLst xmlns:a="http://schemas.openxmlformats.org/drawingml/2006/main" xmlns:r="http://schemas.openxmlformats.org/officeDocument/2006/relationships" xmlns:p="http://schemas.openxmlformats.org/presentationml/2006/main">
  <p:tag name="TIMING" val="|0.5"/>
</p:tagLst>
</file>

<file path=ppt/tags/tag8.xml><?xml version="1.0" encoding="utf-8"?>
<p:tagLst xmlns:a="http://schemas.openxmlformats.org/drawingml/2006/main" xmlns:r="http://schemas.openxmlformats.org/officeDocument/2006/relationships" xmlns:p="http://schemas.openxmlformats.org/presentationml/2006/main">
  <p:tag name="TIMING" val="|0.7|0.3"/>
</p:tagLst>
</file>

<file path=ppt/tags/tag9.xml><?xml version="1.0" encoding="utf-8"?>
<p:tagLst xmlns:a="http://schemas.openxmlformats.org/drawingml/2006/main" xmlns:r="http://schemas.openxmlformats.org/officeDocument/2006/relationships" xmlns:p="http://schemas.openxmlformats.org/presentationml/2006/main">
  <p:tag name="TIMING" val="|0.6|0.4"/>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7812</TotalTime>
  <Words>3352</Words>
  <Application>Microsoft Office PowerPoint</Application>
  <PresentationFormat>画面に合わせる (4:3)</PresentationFormat>
  <Paragraphs>916</Paragraphs>
  <Slides>37</Slides>
  <Notes>0</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Office テーマ</vt:lpstr>
      <vt:lpstr>当院における透析治療と 　  リクセル使用経験</vt:lpstr>
      <vt:lpstr>プログラム</vt:lpstr>
      <vt:lpstr>プログラム</vt:lpstr>
      <vt:lpstr>透析装置</vt:lpstr>
      <vt:lpstr>透析患者内訳</vt:lpstr>
      <vt:lpstr>透析モード選択</vt:lpstr>
      <vt:lpstr>透析ﾓｰﾄﾞ内訳</vt:lpstr>
      <vt:lpstr>透析ﾓｰﾄﾞ内訳</vt:lpstr>
      <vt:lpstr>プログラム</vt:lpstr>
      <vt:lpstr>スライド 10</vt:lpstr>
      <vt:lpstr>透析効率</vt:lpstr>
      <vt:lpstr>栄養状態 １</vt:lpstr>
      <vt:lpstr>スライド 13</vt:lpstr>
      <vt:lpstr>スライド 14</vt:lpstr>
      <vt:lpstr>スライド 15</vt:lpstr>
      <vt:lpstr>鉄状態</vt:lpstr>
      <vt:lpstr>炎症状態</vt:lpstr>
      <vt:lpstr>スライド 18</vt:lpstr>
      <vt:lpstr>スライド 19</vt:lpstr>
      <vt:lpstr>プログラム</vt:lpstr>
      <vt:lpstr>透析アミロイド症 (ＤＲＡ：Ｄｉａｌｉｓｉｓ Ｒｅｌａｔｅｄ Ａｍｙｌｉｄｏｓｉｓ)</vt:lpstr>
      <vt:lpstr>スライド 22</vt:lpstr>
      <vt:lpstr>スライド 23</vt:lpstr>
      <vt:lpstr>スライド 24</vt:lpstr>
      <vt:lpstr>透析アミロイド症 (ＤＲＡ：Ｄｉａｌｉｓｉｓ Ｒｅｌａｔｅｄ Ａｍｙｌｉｄｏｓｉｓ)</vt:lpstr>
      <vt:lpstr>リクセルの保険適用基準</vt:lpstr>
      <vt:lpstr>スライド 27</vt:lpstr>
      <vt:lpstr>スライド 28</vt:lpstr>
      <vt:lpstr>スライド 29</vt:lpstr>
      <vt:lpstr>アンケート １</vt:lpstr>
      <vt:lpstr>アンケート １</vt:lpstr>
      <vt:lpstr>スライド 32</vt:lpstr>
      <vt:lpstr>スライド 33</vt:lpstr>
      <vt:lpstr>β2MG推移</vt:lpstr>
      <vt:lpstr>β２ＭＧ比較 </vt:lpstr>
      <vt:lpstr>まとめ 3</vt:lpstr>
      <vt:lpstr>まとめ ４</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高山泌尿器科</dc:creator>
  <cp:lastModifiedBy>Owner</cp:lastModifiedBy>
  <cp:revision>497</cp:revision>
  <cp:lastPrinted>2017-07-05T03:06:56Z</cp:lastPrinted>
  <dcterms:created xsi:type="dcterms:W3CDTF">2017-01-02T07:41:06Z</dcterms:created>
  <dcterms:modified xsi:type="dcterms:W3CDTF">2017-07-05T05:30:23Z</dcterms:modified>
</cp:coreProperties>
</file>